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88" r:id="rId3"/>
    <p:sldId id="295" r:id="rId4"/>
    <p:sldId id="287" r:id="rId5"/>
    <p:sldId id="281" r:id="rId6"/>
    <p:sldId id="274" r:id="rId7"/>
    <p:sldId id="277" r:id="rId8"/>
    <p:sldId id="282" r:id="rId9"/>
    <p:sldId id="283" r:id="rId10"/>
    <p:sldId id="284" r:id="rId11"/>
    <p:sldId id="285" r:id="rId12"/>
    <p:sldId id="286" r:id="rId13"/>
    <p:sldId id="270" r:id="rId14"/>
    <p:sldId id="293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04" autoAdjust="0"/>
  </p:normalViewPr>
  <p:slideViewPr>
    <p:cSldViewPr>
      <p:cViewPr>
        <p:scale>
          <a:sx n="65" d="100"/>
          <a:sy n="65" d="100"/>
        </p:scale>
        <p:origin x="952" y="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F8DE3-B400-4E46-80AF-608440ED33CB}" type="datetimeFigureOut">
              <a:rPr lang="it-IT" smtClean="0"/>
              <a:t>19/11/2019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4D7AB-59E1-4E91-81F9-1523C06B9C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2703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 err="1" smtClean="0">
                <a:solidFill>
                  <a:srgbClr val="FF0000"/>
                </a:solidFill>
                <a:latin typeface="Century Schoolbook" panose="02040604050505020304" pitchFamily="18" charset="0"/>
              </a:rPr>
              <a:t>MA</a:t>
            </a:r>
            <a:r>
              <a:rPr lang="it-IT" sz="1200" dirty="0" err="1" smtClean="0">
                <a:latin typeface="Century Schoolbook" panose="02040604050505020304" pitchFamily="18" charset="0"/>
              </a:rPr>
              <a:t>gnetospheric</a:t>
            </a:r>
            <a:r>
              <a:rPr lang="it-IT" sz="1200" dirty="0" smtClean="0">
                <a:latin typeface="Century Schoolbook" panose="02040604050505020304" pitchFamily="18" charset="0"/>
              </a:rPr>
              <a:t> – </a:t>
            </a:r>
            <a:r>
              <a:rPr lang="it-IT" sz="1200" dirty="0" err="1" smtClean="0">
                <a:solidFill>
                  <a:srgbClr val="FF0000"/>
                </a:solidFill>
                <a:latin typeface="Century Schoolbook" panose="02040604050505020304" pitchFamily="18" charset="0"/>
              </a:rPr>
              <a:t>I</a:t>
            </a:r>
            <a:r>
              <a:rPr lang="it-IT" sz="1200" dirty="0" err="1" smtClean="0">
                <a:latin typeface="Century Schoolbook" panose="02040604050505020304" pitchFamily="18" charset="0"/>
              </a:rPr>
              <a:t>onospheric</a:t>
            </a:r>
            <a:r>
              <a:rPr lang="it-IT" sz="1200" dirty="0" smtClean="0">
                <a:latin typeface="Century Schoolbook" panose="02040604050505020304" pitchFamily="18" charset="0"/>
              </a:rPr>
              <a:t> and </a:t>
            </a:r>
            <a:r>
              <a:rPr lang="it-IT" sz="1200" dirty="0" err="1" smtClean="0">
                <a:solidFill>
                  <a:srgbClr val="FF0000"/>
                </a:solidFill>
                <a:latin typeface="Century Schoolbook" panose="02040604050505020304" pitchFamily="18" charset="0"/>
              </a:rPr>
              <a:t>G</a:t>
            </a:r>
            <a:r>
              <a:rPr lang="it-IT" sz="1200" dirty="0" err="1" smtClean="0">
                <a:latin typeface="Century Schoolbook" panose="02040604050505020304" pitchFamily="18" charset="0"/>
              </a:rPr>
              <a:t>eomagnetically</a:t>
            </a:r>
            <a:r>
              <a:rPr lang="it-IT" sz="1200" dirty="0" smtClean="0">
                <a:latin typeface="Century Schoolbook" panose="02040604050505020304" pitchFamily="18" charset="0"/>
              </a:rPr>
              <a:t> </a:t>
            </a:r>
            <a:r>
              <a:rPr lang="it-IT" sz="1200" dirty="0" err="1" smtClean="0">
                <a:solidFill>
                  <a:srgbClr val="FF0000"/>
                </a:solidFill>
                <a:latin typeface="Century Schoolbook" panose="02040604050505020304" pitchFamily="18" charset="0"/>
              </a:rPr>
              <a:t>I</a:t>
            </a:r>
            <a:r>
              <a:rPr lang="it-IT" sz="1200" dirty="0" err="1" smtClean="0">
                <a:latin typeface="Century Schoolbook" panose="02040604050505020304" pitchFamily="18" charset="0"/>
              </a:rPr>
              <a:t>nduced</a:t>
            </a:r>
            <a:r>
              <a:rPr lang="it-IT" sz="1200" dirty="0" smtClean="0">
                <a:latin typeface="Century Schoolbook" panose="02040604050505020304" pitchFamily="18" charset="0"/>
              </a:rPr>
              <a:t> </a:t>
            </a:r>
            <a:r>
              <a:rPr lang="it-IT" sz="1200" dirty="0" err="1" smtClean="0">
                <a:solidFill>
                  <a:srgbClr val="FF0000"/>
                </a:solidFill>
                <a:latin typeface="Century Schoolbook" panose="02040604050505020304" pitchFamily="18" charset="0"/>
              </a:rPr>
              <a:t>C</a:t>
            </a:r>
            <a:r>
              <a:rPr lang="it-IT" sz="1200" dirty="0" err="1" smtClean="0">
                <a:latin typeface="Century Schoolbook" panose="02040604050505020304" pitchFamily="18" charset="0"/>
              </a:rPr>
              <a:t>urrents</a:t>
            </a:r>
            <a:r>
              <a:rPr lang="it-IT" sz="1200" dirty="0" smtClean="0">
                <a:latin typeface="Century Schoolbook" panose="02040604050505020304" pitchFamily="18" charset="0"/>
              </a:rPr>
              <a:t> 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4D7AB-59E1-4E91-81F9-1523C06B9C1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29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Per la seconda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main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phase</a:t>
            </a:r>
            <a:r>
              <a:rPr lang="it-IT" baseline="0" dirty="0" smtClean="0"/>
              <a:t> 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4D7AB-59E1-4E91-81F9-1523C06B9C1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319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4D7AB-59E1-4E91-81F9-1523C06B9C1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089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For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reason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imprtant</a:t>
            </a:r>
            <a:r>
              <a:rPr lang="it-IT" dirty="0" smtClean="0"/>
              <a:t> to </a:t>
            </a:r>
            <a:r>
              <a:rPr lang="it-IT" dirty="0" err="1" smtClean="0"/>
              <a:t>know</a:t>
            </a:r>
            <a:r>
              <a:rPr lang="it-IT" dirty="0" smtClean="0"/>
              <a:t> the </a:t>
            </a:r>
            <a:r>
              <a:rPr lang="it-IT" dirty="0" err="1" smtClean="0"/>
              <a:t>propagation</a:t>
            </a:r>
            <a:r>
              <a:rPr lang="it-IT" dirty="0" smtClean="0"/>
              <a:t> of </a:t>
            </a:r>
            <a:r>
              <a:rPr lang="it-IT" dirty="0" err="1" smtClean="0"/>
              <a:t>such</a:t>
            </a:r>
            <a:r>
              <a:rPr lang="it-IT" dirty="0" smtClean="0"/>
              <a:t> </a:t>
            </a:r>
            <a:r>
              <a:rPr lang="it-IT" dirty="0" err="1" smtClean="0"/>
              <a:t>current</a:t>
            </a:r>
            <a:r>
              <a:rPr lang="it-IT" dirty="0" smtClean="0"/>
              <a:t> on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ground</a:t>
            </a:r>
            <a:r>
              <a:rPr lang="it-IT" baseline="0" dirty="0" smtClean="0"/>
              <a:t>. </a:t>
            </a:r>
            <a:endParaRPr lang="it-IT" dirty="0" smtClean="0"/>
          </a:p>
          <a:p>
            <a:r>
              <a:rPr lang="it-IT" dirty="0" smtClean="0"/>
              <a:t>Dovute</a:t>
            </a:r>
            <a:r>
              <a:rPr lang="it-IT" baseline="0" dirty="0" smtClean="0"/>
              <a:t> a variazioni di campo provocate dalle CME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4D7AB-59E1-4E91-81F9-1523C06B9C1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9458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È</a:t>
            </a:r>
            <a:r>
              <a:rPr lang="it-IT" baseline="0" dirty="0" smtClean="0"/>
              <a:t> in grado di calcolare il campo geoelettrico a partire dalle osservazioni di campo geomagnetico a terra in più discrimina e quantifica i contributi di origine ionosferica e magnetosferica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4D7AB-59E1-4E91-81F9-1523C06B9C1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256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Analisi di</a:t>
            </a:r>
            <a:r>
              <a:rPr lang="it-IT" baseline="0" dirty="0" smtClean="0"/>
              <a:t> dati non lineari chiamata </a:t>
            </a:r>
            <a:r>
              <a:rPr lang="it-IT" baseline="0" dirty="0" err="1" smtClean="0"/>
              <a:t>Adaptive</a:t>
            </a:r>
            <a:r>
              <a:rPr lang="it-IT" baseline="0" dirty="0" smtClean="0"/>
              <a:t> Local Iterative </a:t>
            </a:r>
            <a:r>
              <a:rPr lang="it-IT" baseline="0" dirty="0" err="1" smtClean="0"/>
              <a:t>Filtering</a:t>
            </a:r>
            <a:r>
              <a:rPr lang="it-IT" baseline="0" dirty="0" smtClean="0"/>
              <a:t> </a:t>
            </a:r>
            <a:r>
              <a:rPr lang="it-IT" dirty="0" err="1" smtClean="0"/>
              <a:t>Magneto-telluri</a:t>
            </a:r>
            <a:r>
              <a:rPr lang="it-IT" baseline="0" dirty="0" err="1" smtClean="0"/>
              <a:t>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equation</a:t>
            </a:r>
            <a:endParaRPr lang="it-IT" baseline="0" dirty="0" smtClean="0"/>
          </a:p>
          <a:p>
            <a:r>
              <a:rPr lang="it-IT" baseline="0" dirty="0" smtClean="0"/>
              <a:t>Omega me la da </a:t>
            </a:r>
            <a:r>
              <a:rPr lang="it-IT" baseline="0" dirty="0" err="1" smtClean="0"/>
              <a:t>alif</a:t>
            </a:r>
            <a:r>
              <a:rPr lang="it-IT" baseline="0" dirty="0"/>
              <a:t> </a:t>
            </a:r>
            <a:r>
              <a:rPr lang="it-IT" baseline="0" dirty="0" smtClean="0"/>
              <a:t>più precisa che con </a:t>
            </a:r>
            <a:r>
              <a:rPr lang="it-IT" baseline="0" dirty="0" err="1" smtClean="0"/>
              <a:t>fourier</a:t>
            </a:r>
            <a:r>
              <a:rPr lang="it-IT" baseline="0" dirty="0" smtClean="0"/>
              <a:t> e invece di fare le somme delle conducibilità faccio le somme delle impedenze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4D7AB-59E1-4E91-81F9-1523C06B9C1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5560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Applichiamo Magic alla tempesta dal 6 al 9 settembre  Darti di OMNI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4D7AB-59E1-4E91-81F9-1523C06B9C1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532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Per testare il modello abbiamo usato i dati di</a:t>
            </a:r>
            <a:r>
              <a:rPr lang="it-IT" baseline="0" dirty="0" smtClean="0"/>
              <a:t> tutti gli osservatori che non fanno parte di </a:t>
            </a:r>
            <a:r>
              <a:rPr lang="it-IT" baseline="0" dirty="0" err="1" smtClean="0"/>
              <a:t>Alexeyev</a:t>
            </a:r>
            <a:r>
              <a:rPr lang="it-IT" baseline="0" dirty="0" smtClean="0"/>
              <a:t> et al. Mostriamo solo </a:t>
            </a:r>
            <a:r>
              <a:rPr lang="it-IT" dirty="0" smtClean="0"/>
              <a:t>BOU non c’è tra gli</a:t>
            </a:r>
            <a:r>
              <a:rPr lang="it-IT" baseline="0" dirty="0" smtClean="0"/>
              <a:t> osservatori di </a:t>
            </a:r>
            <a:r>
              <a:rPr lang="it-IT" baseline="0" dirty="0" err="1" smtClean="0"/>
              <a:t>Alekseyev</a:t>
            </a:r>
            <a:r>
              <a:rPr lang="it-IT" baseline="0" dirty="0" smtClean="0"/>
              <a:t>. INTERMAGNET dati al secondo.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4D7AB-59E1-4E91-81F9-1523C06B9C1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902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Rho è la correlazione;</a:t>
            </a:r>
            <a:r>
              <a:rPr lang="it-IT" baseline="0" dirty="0" smtClean="0"/>
              <a:t> m è la pendenza della retta dello </a:t>
            </a:r>
            <a:r>
              <a:rPr lang="it-IT" baseline="0" dirty="0" err="1" smtClean="0"/>
              <a:t>scatter</a:t>
            </a:r>
            <a:r>
              <a:rPr lang="it-IT" baseline="0" dirty="0" smtClean="0"/>
              <a:t> plot; </a:t>
            </a:r>
          </a:p>
          <a:p>
            <a:r>
              <a:rPr lang="it-IT" baseline="0" dirty="0" err="1" smtClean="0"/>
              <a:t>Scatterplot</a:t>
            </a:r>
            <a:r>
              <a:rPr lang="it-IT" baseline="0" dirty="0" smtClean="0"/>
              <a:t> tra dati e modello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4D7AB-59E1-4E91-81F9-1523C06B9C1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856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 partire dalle scomposizioni </a:t>
            </a:r>
            <a:r>
              <a:rPr lang="it-IT" dirty="0" err="1" smtClean="0"/>
              <a:t>magic</a:t>
            </a:r>
            <a:r>
              <a:rPr lang="it-IT" dirty="0" smtClean="0"/>
              <a:t> è in grado di valutare i contributi di origine </a:t>
            </a:r>
            <a:r>
              <a:rPr lang="it-IT" dirty="0" err="1" smtClean="0"/>
              <a:t>iono</a:t>
            </a:r>
            <a:r>
              <a:rPr lang="it-IT" dirty="0" smtClean="0"/>
              <a:t> e </a:t>
            </a:r>
            <a:r>
              <a:rPr lang="it-IT" dirty="0" err="1" smtClean="0"/>
              <a:t>magneto</a:t>
            </a:r>
            <a:r>
              <a:rPr lang="it-IT" dirty="0" smtClean="0"/>
              <a:t> sia di B che di E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4D7AB-59E1-4E91-81F9-1523C06B9C1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061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74 </a:t>
            </a:r>
            <a:r>
              <a:rPr lang="it-IT" dirty="0" err="1" smtClean="0"/>
              <a:t>nstazioni</a:t>
            </a:r>
            <a:r>
              <a:rPr lang="it-IT" dirty="0" smtClean="0"/>
              <a:t> andamento del campo geoelettrico.</a:t>
            </a:r>
            <a:r>
              <a:rPr lang="it-IT" baseline="0" dirty="0" smtClean="0"/>
              <a:t> </a:t>
            </a:r>
            <a:r>
              <a:rPr lang="it-IT" dirty="0" smtClean="0"/>
              <a:t>Il calcolo</a:t>
            </a:r>
            <a:r>
              <a:rPr lang="it-IT" baseline="0" dirty="0" smtClean="0"/>
              <a:t> è stato concentrato a </a:t>
            </a:r>
            <a:r>
              <a:rPr lang="it-IT" baseline="0" dirty="0" err="1" smtClean="0"/>
              <a:t>mezzoggiorno</a:t>
            </a:r>
            <a:r>
              <a:rPr lang="it-IT" baseline="0" dirty="0" smtClean="0"/>
              <a:t> magnetico locale per il primo SI e la prima MF. Interpolazione cubica per primi vicini.</a:t>
            </a:r>
          </a:p>
          <a:p>
            <a:r>
              <a:rPr lang="it-IT" baseline="0" dirty="0" smtClean="0"/>
              <a:t>Valori sull’oceano artefatto perché non ci sono osservatori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4D7AB-59E1-4E91-81F9-1523C06B9C1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00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82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01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91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34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826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94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932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9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45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17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1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0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29/2019SW00220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8714" y="1844824"/>
            <a:ext cx="8753324" cy="2262113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Clr>
                <a:schemeClr val="accent1"/>
              </a:buClr>
              <a:buSzPct val="80000"/>
            </a:pPr>
            <a:r>
              <a:rPr lang="en-US" sz="32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Geoelectric</a:t>
            </a:r>
            <a:r>
              <a:rPr lang="en-US" sz="32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 field evaluation during the September 2017 Geomagnetic Storm: the MA.I.GIC. model.</a:t>
            </a:r>
            <a:endParaRPr lang="it-IT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0920" y="4005063"/>
            <a:ext cx="8208912" cy="2304256"/>
          </a:xfrm>
        </p:spPr>
        <p:txBody>
          <a:bodyPr>
            <a:normAutofit/>
          </a:bodyPr>
          <a:lstStyle/>
          <a:p>
            <a:r>
              <a:rPr lang="it-IT" sz="2800" i="1" dirty="0">
                <a:solidFill>
                  <a:schemeClr val="tx1"/>
                </a:solidFill>
              </a:rPr>
              <a:t>Giulia </a:t>
            </a:r>
            <a:r>
              <a:rPr lang="it-IT" sz="2800" i="1" dirty="0" smtClean="0">
                <a:solidFill>
                  <a:schemeClr val="tx1"/>
                </a:solidFill>
              </a:rPr>
              <a:t>D’Angelo</a:t>
            </a:r>
            <a:r>
              <a:rPr lang="it-IT" sz="2800" i="1" baseline="30000" dirty="0" smtClean="0">
                <a:solidFill>
                  <a:schemeClr val="tx1"/>
                </a:solidFill>
              </a:rPr>
              <a:t>1</a:t>
            </a:r>
            <a:r>
              <a:rPr lang="it-IT" sz="2800" i="1" dirty="0" smtClean="0">
                <a:solidFill>
                  <a:schemeClr val="tx1"/>
                </a:solidFill>
              </a:rPr>
              <a:t>, </a:t>
            </a:r>
            <a:r>
              <a:rPr lang="it-IT" sz="2800" i="1" dirty="0">
                <a:solidFill>
                  <a:schemeClr val="tx1"/>
                </a:solidFill>
              </a:rPr>
              <a:t>Simone Di </a:t>
            </a:r>
            <a:r>
              <a:rPr lang="it-IT" sz="2800" i="1" dirty="0" smtClean="0">
                <a:solidFill>
                  <a:schemeClr val="tx1"/>
                </a:solidFill>
              </a:rPr>
              <a:t>Matteo</a:t>
            </a:r>
            <a:r>
              <a:rPr lang="it-IT" sz="2800" i="1" baseline="30000" dirty="0" smtClean="0">
                <a:solidFill>
                  <a:schemeClr val="tx1"/>
                </a:solidFill>
              </a:rPr>
              <a:t>2</a:t>
            </a:r>
            <a:r>
              <a:rPr lang="it-IT" sz="2800" i="1" dirty="0" smtClean="0">
                <a:solidFill>
                  <a:schemeClr val="tx1"/>
                </a:solidFill>
              </a:rPr>
              <a:t>, </a:t>
            </a:r>
            <a:r>
              <a:rPr lang="it-IT" sz="2800" i="1" dirty="0">
                <a:solidFill>
                  <a:schemeClr val="tx1"/>
                </a:solidFill>
              </a:rPr>
              <a:t>Brett. A. </a:t>
            </a:r>
            <a:r>
              <a:rPr lang="it-IT" sz="2800" i="1" dirty="0" smtClean="0">
                <a:solidFill>
                  <a:schemeClr val="tx1"/>
                </a:solidFill>
              </a:rPr>
              <a:t>Carter</a:t>
            </a:r>
            <a:r>
              <a:rPr lang="it-IT" sz="2800" i="1" baseline="30000" dirty="0" smtClean="0">
                <a:solidFill>
                  <a:schemeClr val="tx1"/>
                </a:solidFill>
              </a:rPr>
              <a:t>3</a:t>
            </a:r>
            <a:r>
              <a:rPr lang="it-IT" sz="2800" i="1" dirty="0" smtClean="0">
                <a:solidFill>
                  <a:schemeClr val="tx1"/>
                </a:solidFill>
              </a:rPr>
              <a:t>, </a:t>
            </a:r>
            <a:r>
              <a:rPr lang="it-IT" sz="2800" i="1" dirty="0">
                <a:solidFill>
                  <a:schemeClr val="tx1"/>
                </a:solidFill>
              </a:rPr>
              <a:t>Julie </a:t>
            </a:r>
            <a:r>
              <a:rPr lang="it-IT" sz="2800" i="1" dirty="0" smtClean="0">
                <a:solidFill>
                  <a:schemeClr val="tx1"/>
                </a:solidFill>
              </a:rPr>
              <a:t>Currie</a:t>
            </a:r>
            <a:r>
              <a:rPr lang="it-IT" sz="2800" i="1" baseline="30000" dirty="0" smtClean="0">
                <a:solidFill>
                  <a:schemeClr val="tx1"/>
                </a:solidFill>
              </a:rPr>
              <a:t>3</a:t>
            </a:r>
            <a:r>
              <a:rPr lang="it-IT" sz="2800" i="1" dirty="0" smtClean="0">
                <a:solidFill>
                  <a:schemeClr val="tx1"/>
                </a:solidFill>
              </a:rPr>
              <a:t>, </a:t>
            </a:r>
            <a:r>
              <a:rPr lang="it-IT" sz="2800" i="1" dirty="0">
                <a:solidFill>
                  <a:schemeClr val="tx1"/>
                </a:solidFill>
              </a:rPr>
              <a:t>Mirko </a:t>
            </a:r>
            <a:r>
              <a:rPr lang="it-IT" sz="2800" i="1" dirty="0" smtClean="0">
                <a:solidFill>
                  <a:schemeClr val="tx1"/>
                </a:solidFill>
              </a:rPr>
              <a:t>Piersanti</a:t>
            </a:r>
            <a:r>
              <a:rPr lang="it-IT" sz="2800" i="1" baseline="30000" dirty="0" smtClean="0">
                <a:solidFill>
                  <a:schemeClr val="tx1"/>
                </a:solidFill>
              </a:rPr>
              <a:t>4</a:t>
            </a:r>
            <a:endParaRPr lang="it-IT" sz="1200" i="1" baseline="30000" dirty="0">
              <a:solidFill>
                <a:schemeClr val="tx1"/>
              </a:solidFill>
            </a:endParaRPr>
          </a:p>
          <a:p>
            <a:pPr marL="514350" indent="-514350">
              <a:buAutoNum type="arabicParenR"/>
            </a:pPr>
            <a:r>
              <a:rPr lang="it-IT" sz="1600" i="1" dirty="0">
                <a:solidFill>
                  <a:schemeClr val="tx1"/>
                </a:solidFill>
              </a:rPr>
              <a:t>INAF-Istituto di Astrofisica e Planetologia </a:t>
            </a:r>
            <a:r>
              <a:rPr lang="it-IT" sz="1600" i="1" dirty="0" smtClean="0">
                <a:solidFill>
                  <a:schemeClr val="tx1"/>
                </a:solidFill>
              </a:rPr>
              <a:t>Spaziali;</a:t>
            </a:r>
          </a:p>
          <a:p>
            <a:pPr marL="514350" indent="-514350">
              <a:buAutoNum type="arabicParenR"/>
            </a:pPr>
            <a:r>
              <a:rPr lang="en-US" sz="1600" i="1" dirty="0">
                <a:solidFill>
                  <a:schemeClr val="tx1"/>
                </a:solidFill>
              </a:rPr>
              <a:t>NASA Goddard Space Flight </a:t>
            </a:r>
            <a:r>
              <a:rPr lang="en-US" sz="1600" i="1" dirty="0" smtClean="0">
                <a:solidFill>
                  <a:schemeClr val="tx1"/>
                </a:solidFill>
              </a:rPr>
              <a:t>Center;</a:t>
            </a:r>
          </a:p>
          <a:p>
            <a:pPr marL="514350" indent="-514350">
              <a:buAutoNum type="arabicParenR"/>
            </a:pPr>
            <a:r>
              <a:rPr lang="en-US" sz="1600" i="1" dirty="0">
                <a:solidFill>
                  <a:schemeClr val="tx1"/>
                </a:solidFill>
              </a:rPr>
              <a:t>SPACE Research Centre, School of Science, RMIT </a:t>
            </a:r>
            <a:r>
              <a:rPr lang="en-US" sz="1600" i="1" dirty="0" smtClean="0">
                <a:solidFill>
                  <a:schemeClr val="tx1"/>
                </a:solidFill>
              </a:rPr>
              <a:t>University;</a:t>
            </a:r>
          </a:p>
          <a:p>
            <a:pPr marL="514350" indent="-514350">
              <a:buAutoNum type="arabicParenR"/>
            </a:pPr>
            <a:r>
              <a:rPr lang="en-US" sz="1600" i="1" dirty="0" smtClean="0">
                <a:solidFill>
                  <a:schemeClr val="tx1"/>
                </a:solidFill>
              </a:rPr>
              <a:t>INFN – University of Rome “Tor </a:t>
            </a:r>
            <a:r>
              <a:rPr lang="en-US" sz="1600" i="1" dirty="0" err="1" smtClean="0">
                <a:solidFill>
                  <a:schemeClr val="tx1"/>
                </a:solidFill>
              </a:rPr>
              <a:t>Vergata</a:t>
            </a:r>
            <a:r>
              <a:rPr lang="en-US" sz="1600" i="1" dirty="0" smtClean="0">
                <a:solidFill>
                  <a:schemeClr val="tx1"/>
                </a:solidFill>
              </a:rPr>
              <a:t>”</a:t>
            </a:r>
            <a:endParaRPr lang="it-IT" sz="1600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1432"/>
            <a:ext cx="2016224" cy="77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6" descr="C:\Users\Piersanti Mirko\Desktop\RMIT_n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047" y="240058"/>
            <a:ext cx="1512991" cy="57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isultati immagini per IAPS INAF lo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921"/>
            <a:ext cx="950377" cy="94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NASA Goddard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20478"/>
            <a:ext cx="1006440" cy="82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ati\Posters&amp;presentations\ESWW_2019\ESWW2019_bann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8098"/>
            <a:ext cx="3392905" cy="84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818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-2468"/>
            <a:ext cx="7208803" cy="551148"/>
          </a:xfrm>
        </p:spPr>
        <p:txBody>
          <a:bodyPr>
            <a:normAutofit fontScale="90000"/>
          </a:bodyPr>
          <a:lstStyle/>
          <a:p>
            <a:r>
              <a:rPr lang="it-IT" altLang="it-IT" sz="32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September</a:t>
            </a:r>
            <a:r>
              <a:rPr lang="it-IT" altLang="it-IT" sz="32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 2017 </a:t>
            </a:r>
            <a:r>
              <a:rPr lang="it-IT" altLang="it-IT" sz="32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GS: Global GIC</a:t>
            </a:r>
            <a:endParaRPr lang="it-IT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6" t="6733" r="7511" b="5156"/>
          <a:stretch/>
        </p:blipFill>
        <p:spPr>
          <a:xfrm>
            <a:off x="251520" y="692696"/>
            <a:ext cx="4758034" cy="6048672"/>
          </a:xfrm>
        </p:spPr>
      </p:pic>
      <p:sp>
        <p:nvSpPr>
          <p:cNvPr id="6" name="CasellaDiTesto 5"/>
          <p:cNvSpPr txBox="1"/>
          <p:nvPr/>
        </p:nvSpPr>
        <p:spPr>
          <a:xfrm>
            <a:off x="5073724" y="692696"/>
            <a:ext cx="37444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Century Schoolbook" panose="02040604050505020304" pitchFamily="18" charset="0"/>
              </a:rPr>
              <a:t>We applied our model to 74 ground </a:t>
            </a:r>
            <a:r>
              <a:rPr lang="en-GB" sz="2200" dirty="0">
                <a:latin typeface="Century Schoolbook" panose="02040604050505020304" pitchFamily="18" charset="0"/>
              </a:rPr>
              <a:t>stations </a:t>
            </a:r>
            <a:r>
              <a:rPr lang="en-GB" sz="2200" dirty="0" smtClean="0">
                <a:latin typeface="Century Schoolbook" panose="02040604050505020304" pitchFamily="18" charset="0"/>
              </a:rPr>
              <a:t>(green </a:t>
            </a:r>
            <a:r>
              <a:rPr lang="en-GB" sz="2200" dirty="0">
                <a:latin typeface="Century Schoolbook" panose="02040604050505020304" pitchFamily="18" charset="0"/>
              </a:rPr>
              <a:t>stars</a:t>
            </a:r>
            <a:r>
              <a:rPr lang="en-GB" sz="2200" dirty="0" smtClean="0">
                <a:latin typeface="Century Schoolbook" panose="02040604050505020304" pitchFamily="18" charset="0"/>
              </a:rPr>
              <a:t>) over the entire northern hemisphere to obtain a global GIC behaviour during the 1</a:t>
            </a:r>
            <a:r>
              <a:rPr lang="en-GB" sz="2200" baseline="30000" dirty="0" smtClean="0">
                <a:latin typeface="Century Schoolbook" panose="02040604050505020304" pitchFamily="18" charset="0"/>
              </a:rPr>
              <a:t>st</a:t>
            </a:r>
            <a:r>
              <a:rPr lang="en-GB" sz="2200" dirty="0" smtClean="0">
                <a:latin typeface="Century Schoolbook" panose="02040604050505020304" pitchFamily="18" charset="0"/>
              </a:rPr>
              <a:t> SI, the 1</a:t>
            </a:r>
            <a:r>
              <a:rPr lang="en-GB" sz="2200" baseline="30000" dirty="0" smtClean="0">
                <a:latin typeface="Century Schoolbook" panose="02040604050505020304" pitchFamily="18" charset="0"/>
              </a:rPr>
              <a:t>st</a:t>
            </a:r>
            <a:r>
              <a:rPr lang="en-GB" sz="2200" dirty="0" smtClean="0">
                <a:latin typeface="Century Schoolbook" panose="02040604050505020304" pitchFamily="18" charset="0"/>
              </a:rPr>
              <a:t> MF and the 2</a:t>
            </a:r>
            <a:r>
              <a:rPr lang="en-GB" sz="2200" baseline="30000" dirty="0" smtClean="0">
                <a:latin typeface="Century Schoolbook" panose="02040604050505020304" pitchFamily="18" charset="0"/>
              </a:rPr>
              <a:t>nd</a:t>
            </a:r>
            <a:r>
              <a:rPr lang="en-GB" sz="2200" dirty="0" smtClean="0">
                <a:latin typeface="Century Schoolbook" panose="02040604050505020304" pitchFamily="18" charset="0"/>
              </a:rPr>
              <a:t> MF</a:t>
            </a:r>
            <a:r>
              <a:rPr lang="en-GB" sz="2200" dirty="0" smtClean="0">
                <a:latin typeface="Century Schoolbook" panose="02040604050505020304" pitchFamily="18" charset="0"/>
              </a:rPr>
              <a:t>.</a:t>
            </a:r>
            <a:endParaRPr lang="en-GB" sz="2200" dirty="0" smtClean="0">
              <a:latin typeface="Century Schoolbook" panose="02040604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Century Schoolbook" panose="02040604050505020304" pitchFamily="18" charset="0"/>
              </a:rPr>
              <a:t>The values over the Oceans are artefacts due to lack of availability of ground observations (green stars).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Century Schoolbook" panose="02040604050505020304" pitchFamily="18" charset="0"/>
              </a:rPr>
              <a:t>As expected the higher GIC values are at high latitudes</a:t>
            </a:r>
            <a:endParaRPr lang="en-GB" sz="22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892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208803" cy="551148"/>
          </a:xfrm>
        </p:spPr>
        <p:txBody>
          <a:bodyPr>
            <a:normAutofit fontScale="90000"/>
          </a:bodyPr>
          <a:lstStyle/>
          <a:p>
            <a:r>
              <a:rPr lang="it-IT" altLang="it-IT" sz="32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September</a:t>
            </a:r>
            <a:r>
              <a:rPr lang="it-IT" altLang="it-IT" sz="32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 2017 </a:t>
            </a:r>
            <a:r>
              <a:rPr lang="it-IT" altLang="it-IT" sz="32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GS: Ground </a:t>
            </a:r>
            <a:r>
              <a:rPr lang="it-IT" altLang="it-IT" sz="32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response</a:t>
            </a:r>
            <a:endParaRPr lang="it-IT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5" name="S3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6753" t="24974" r="4853" b="29849"/>
          <a:stretch/>
        </p:blipFill>
        <p:spPr>
          <a:xfrm>
            <a:off x="0" y="1412776"/>
            <a:ext cx="9129364" cy="3888432"/>
          </a:xfrm>
        </p:spPr>
      </p:pic>
    </p:spTree>
    <p:extLst>
      <p:ext uri="{BB962C8B-B14F-4D97-AF65-F5344CB8AC3E}">
        <p14:creationId xmlns:p14="http://schemas.microsoft.com/office/powerpoint/2010/main" val="110432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496" y="-243408"/>
            <a:ext cx="9217024" cy="1124744"/>
          </a:xfrm>
        </p:spPr>
        <p:txBody>
          <a:bodyPr>
            <a:normAutofit/>
          </a:bodyPr>
          <a:lstStyle/>
          <a:p>
            <a:r>
              <a:rPr lang="it-IT" sz="29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Conclusions</a:t>
            </a:r>
            <a:endParaRPr lang="it-IT" sz="29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340768"/>
            <a:ext cx="8671409" cy="5112568"/>
          </a:xfrm>
        </p:spPr>
        <p:txBody>
          <a:bodyPr>
            <a:normAutofit/>
          </a:bodyPr>
          <a:lstStyle/>
          <a:p>
            <a:pPr algn="just"/>
            <a:r>
              <a:rPr lang="en-GB" sz="2300" dirty="0" smtClean="0">
                <a:latin typeface="Century Schoolbook" panose="02040604050505020304" pitchFamily="18" charset="0"/>
              </a:rPr>
              <a:t>MA.I.GIC. is </a:t>
            </a:r>
            <a:r>
              <a:rPr lang="en-GB" sz="2300" dirty="0">
                <a:latin typeface="Century Schoolbook" panose="02040604050505020304" pitchFamily="18" charset="0"/>
              </a:rPr>
              <a:t>able to </a:t>
            </a:r>
            <a:r>
              <a:rPr lang="en-GB" sz="2300" dirty="0" smtClean="0">
                <a:latin typeface="Century Schoolbook" panose="02040604050505020304" pitchFamily="18" charset="0"/>
              </a:rPr>
              <a:t>evaluate reliable measures </a:t>
            </a:r>
            <a:r>
              <a:rPr lang="en-GB" sz="2300" dirty="0">
                <a:latin typeface="Century Schoolbook" panose="02040604050505020304" pitchFamily="18" charset="0"/>
              </a:rPr>
              <a:t>of the geoelectric field induced during </a:t>
            </a:r>
            <a:r>
              <a:rPr lang="en-GB" sz="2300" dirty="0" smtClean="0">
                <a:latin typeface="Century Schoolbook" panose="02040604050505020304" pitchFamily="18" charset="0"/>
              </a:rPr>
              <a:t>highly disturbed </a:t>
            </a:r>
            <a:r>
              <a:rPr lang="en-GB" sz="2300" dirty="0">
                <a:latin typeface="Century Schoolbook" panose="02040604050505020304" pitchFamily="18" charset="0"/>
              </a:rPr>
              <a:t>conditions.</a:t>
            </a:r>
          </a:p>
          <a:p>
            <a:pPr algn="just"/>
            <a:r>
              <a:rPr lang="en-GB" sz="2300" dirty="0">
                <a:latin typeface="Century Schoolbook" panose="02040604050505020304" pitchFamily="18" charset="0"/>
              </a:rPr>
              <a:t>MA.I.GIC. </a:t>
            </a:r>
            <a:r>
              <a:rPr lang="en-GB" sz="2300" dirty="0" smtClean="0">
                <a:latin typeface="Century Schoolbook" panose="02040604050505020304" pitchFamily="18" charset="0"/>
              </a:rPr>
              <a:t>is able </a:t>
            </a:r>
            <a:r>
              <a:rPr lang="en-GB" sz="2300" dirty="0">
                <a:latin typeface="Century Schoolbook" panose="02040604050505020304" pitchFamily="18" charset="0"/>
              </a:rPr>
              <a:t>to efficiently discriminate </a:t>
            </a:r>
            <a:r>
              <a:rPr lang="en-GB" sz="2300" dirty="0" smtClean="0">
                <a:latin typeface="Century Schoolbook" panose="02040604050505020304" pitchFamily="18" charset="0"/>
              </a:rPr>
              <a:t>between the </a:t>
            </a:r>
            <a:r>
              <a:rPr lang="en-GB" sz="2300" dirty="0">
                <a:latin typeface="Century Schoolbook" panose="02040604050505020304" pitchFamily="18" charset="0"/>
              </a:rPr>
              <a:t>ionospheric </a:t>
            </a:r>
            <a:r>
              <a:rPr lang="en-GB" sz="2300" dirty="0" smtClean="0">
                <a:latin typeface="Century Schoolbook" panose="02040604050505020304" pitchFamily="18" charset="0"/>
              </a:rPr>
              <a:t>and </a:t>
            </a:r>
            <a:r>
              <a:rPr lang="en-GB" sz="2300" dirty="0">
                <a:latin typeface="Century Schoolbook" panose="02040604050505020304" pitchFamily="18" charset="0"/>
              </a:rPr>
              <a:t>the magnetospheric field contribution involved into the GIC calculation</a:t>
            </a:r>
            <a:r>
              <a:rPr lang="en-GB" sz="2300" dirty="0" smtClean="0">
                <a:latin typeface="Century Schoolbook" panose="02040604050505020304" pitchFamily="18" charset="0"/>
              </a:rPr>
              <a:t>.</a:t>
            </a:r>
          </a:p>
          <a:p>
            <a:pPr algn="just"/>
            <a:r>
              <a:rPr lang="en-GB" sz="2300" dirty="0" smtClean="0">
                <a:latin typeface="Century Schoolbook" panose="02040604050505020304" pitchFamily="18" charset="0"/>
              </a:rPr>
              <a:t>MA.I.G.I.C allows the </a:t>
            </a:r>
            <a:r>
              <a:rPr lang="en-GB" sz="2300" dirty="0">
                <a:latin typeface="Century Schoolbook" panose="02040604050505020304" pitchFamily="18" charset="0"/>
              </a:rPr>
              <a:t>first observation of the direct relation between the highest value of GIC and the ionospheric induction </a:t>
            </a:r>
            <a:r>
              <a:rPr lang="en-GB" sz="2300" dirty="0" smtClean="0">
                <a:latin typeface="Century Schoolbook" panose="02040604050505020304" pitchFamily="18" charset="0"/>
              </a:rPr>
              <a:t>process.</a:t>
            </a:r>
            <a:endParaRPr lang="en-GB" sz="2300" dirty="0">
              <a:latin typeface="Century Schoolbook" panose="02040604050505020304" pitchFamily="18" charset="0"/>
            </a:endParaRPr>
          </a:p>
          <a:p>
            <a:pPr algn="just"/>
            <a:r>
              <a:rPr lang="en-US" sz="2300" dirty="0" smtClean="0">
                <a:latin typeface="Century Schoolbook" panose="02040604050505020304" pitchFamily="18" charset="0"/>
              </a:rPr>
              <a:t>MA.I.G.I.C</a:t>
            </a:r>
            <a:r>
              <a:rPr lang="en-US" sz="2300" dirty="0">
                <a:latin typeface="Century Schoolbook" panose="02040604050505020304" pitchFamily="18" charset="0"/>
              </a:rPr>
              <a:t>. model represents the first attempt to produce a global view of the magnetosphere-ionosphere </a:t>
            </a:r>
            <a:r>
              <a:rPr lang="en-US" sz="2300" dirty="0" smtClean="0">
                <a:latin typeface="Century Schoolbook" panose="02040604050505020304" pitchFamily="18" charset="0"/>
              </a:rPr>
              <a:t>system.</a:t>
            </a:r>
          </a:p>
          <a:p>
            <a:pPr algn="just"/>
            <a:r>
              <a:rPr lang="en-GB" sz="2300" dirty="0">
                <a:latin typeface="Century Schoolbook" panose="02040604050505020304" pitchFamily="18" charset="0"/>
              </a:rPr>
              <a:t>MA.I.GIC. </a:t>
            </a:r>
            <a:r>
              <a:rPr lang="it-IT" sz="2300" dirty="0" err="1">
                <a:latin typeface="Century Schoolbook" panose="02040604050505020304" pitchFamily="18" charset="0"/>
              </a:rPr>
              <a:t>allows</a:t>
            </a:r>
            <a:r>
              <a:rPr lang="it-IT" sz="2300" dirty="0">
                <a:latin typeface="Century Schoolbook" panose="02040604050505020304" pitchFamily="18" charset="0"/>
              </a:rPr>
              <a:t> </a:t>
            </a:r>
            <a:r>
              <a:rPr lang="it-IT" sz="2300" dirty="0">
                <a:latin typeface="Century Schoolbook" panose="02040604050505020304" pitchFamily="18" charset="0"/>
              </a:rPr>
              <a:t>to </a:t>
            </a:r>
            <a:r>
              <a:rPr lang="it-IT" sz="2300" dirty="0" err="1">
                <a:latin typeface="Century Schoolbook" panose="02040604050505020304" pitchFamily="18" charset="0"/>
              </a:rPr>
              <a:t>observe</a:t>
            </a:r>
            <a:r>
              <a:rPr lang="it-IT" sz="2300" dirty="0">
                <a:latin typeface="Century Schoolbook" panose="02040604050505020304" pitchFamily="18" charset="0"/>
              </a:rPr>
              <a:t> </a:t>
            </a:r>
            <a:r>
              <a:rPr lang="it-IT" sz="2300" dirty="0" err="1">
                <a:latin typeface="Century Schoolbook" panose="02040604050505020304" pitchFamily="18" charset="0"/>
              </a:rPr>
              <a:t>that</a:t>
            </a:r>
            <a:r>
              <a:rPr lang="it-IT" sz="2300" dirty="0">
                <a:latin typeface="Century Schoolbook" panose="02040604050505020304" pitchFamily="18" charset="0"/>
              </a:rPr>
              <a:t> </a:t>
            </a:r>
            <a:r>
              <a:rPr lang="it-IT" sz="2300" dirty="0" err="1">
                <a:latin typeface="Century Schoolbook" panose="02040604050505020304" pitchFamily="18" charset="0"/>
              </a:rPr>
              <a:t>during</a:t>
            </a:r>
            <a:r>
              <a:rPr lang="it-IT" sz="2300" dirty="0">
                <a:latin typeface="Century Schoolbook" panose="02040604050505020304" pitchFamily="18" charset="0"/>
              </a:rPr>
              <a:t> a strong </a:t>
            </a:r>
            <a:r>
              <a:rPr lang="it-IT" sz="2300" dirty="0" err="1">
                <a:latin typeface="Century Schoolbook" panose="02040604050505020304" pitchFamily="18" charset="0"/>
              </a:rPr>
              <a:t>storm</a:t>
            </a:r>
            <a:r>
              <a:rPr lang="it-IT" sz="2300" dirty="0">
                <a:latin typeface="Century Schoolbook" panose="02040604050505020304" pitchFamily="18" charset="0"/>
              </a:rPr>
              <a:t> </a:t>
            </a:r>
            <a:r>
              <a:rPr lang="it-IT" sz="2300" dirty="0" err="1">
                <a:latin typeface="Century Schoolbook" panose="02040604050505020304" pitchFamily="18" charset="0"/>
              </a:rPr>
              <a:t>also</a:t>
            </a:r>
            <a:r>
              <a:rPr lang="it-IT" sz="2300" dirty="0">
                <a:latin typeface="Century Schoolbook" panose="02040604050505020304" pitchFamily="18" charset="0"/>
              </a:rPr>
              <a:t> the </a:t>
            </a:r>
            <a:r>
              <a:rPr lang="it-IT" sz="2300" dirty="0" err="1">
                <a:latin typeface="Century Schoolbook" panose="02040604050505020304" pitchFamily="18" charset="0"/>
              </a:rPr>
              <a:t>mid-latitude</a:t>
            </a:r>
            <a:r>
              <a:rPr lang="it-IT" sz="2300" dirty="0">
                <a:latin typeface="Century Schoolbook" panose="02040604050505020304" pitchFamily="18" charset="0"/>
              </a:rPr>
              <a:t> </a:t>
            </a:r>
            <a:r>
              <a:rPr lang="it-IT" sz="2300" dirty="0" err="1">
                <a:latin typeface="Century Schoolbook" panose="02040604050505020304" pitchFamily="18" charset="0"/>
              </a:rPr>
              <a:t>regions</a:t>
            </a:r>
            <a:r>
              <a:rPr lang="it-IT" sz="2300" dirty="0">
                <a:latin typeface="Century Schoolbook" panose="02040604050505020304" pitchFamily="18" charset="0"/>
              </a:rPr>
              <a:t> are </a:t>
            </a:r>
            <a:r>
              <a:rPr lang="it-IT" sz="2300" dirty="0" err="1">
                <a:latin typeface="Century Schoolbook" panose="02040604050505020304" pitchFamily="18" charset="0"/>
              </a:rPr>
              <a:t>affected</a:t>
            </a:r>
            <a:r>
              <a:rPr lang="it-IT" sz="2300" dirty="0">
                <a:latin typeface="Century Schoolbook" panose="02040604050505020304" pitchFamily="18" charset="0"/>
              </a:rPr>
              <a:t> by intense </a:t>
            </a:r>
            <a:r>
              <a:rPr lang="it-IT" sz="2300" dirty="0" err="1">
                <a:latin typeface="Century Schoolbook" panose="02040604050505020304" pitchFamily="18" charset="0"/>
              </a:rPr>
              <a:t>GICs</a:t>
            </a:r>
            <a:r>
              <a:rPr lang="it-IT" sz="2300" dirty="0">
                <a:latin typeface="Century Schoolbook" panose="02040604050505020304" pitchFamily="18" charset="0"/>
              </a:rPr>
              <a:t>.</a:t>
            </a:r>
            <a:endParaRPr lang="en-GB" sz="2300" dirty="0"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828114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3168351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it-IT" sz="48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  <a:ea typeface="+mj-ea"/>
                <a:cs typeface="+mj-cs"/>
              </a:rPr>
              <a:t>Thank</a:t>
            </a:r>
            <a:r>
              <a:rPr lang="it-IT" sz="48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  <a:ea typeface="+mj-ea"/>
                <a:cs typeface="+mj-cs"/>
              </a:rPr>
              <a:t> </a:t>
            </a:r>
            <a:r>
              <a:rPr lang="it-IT" sz="48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  <a:ea typeface="+mj-ea"/>
                <a:cs typeface="+mj-cs"/>
              </a:rPr>
              <a:t>you</a:t>
            </a:r>
            <a:r>
              <a:rPr lang="it-IT" sz="48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  <a:ea typeface="+mj-ea"/>
                <a:cs typeface="+mj-cs"/>
              </a:rPr>
              <a:t>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it-IT" sz="48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  <a:ea typeface="+mj-ea"/>
                <a:cs typeface="+mj-cs"/>
              </a:rPr>
              <a:t>for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it-IT" sz="48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  <a:ea typeface="+mj-ea"/>
                <a:cs typeface="+mj-cs"/>
              </a:rPr>
              <a:t>your</a:t>
            </a:r>
            <a:r>
              <a:rPr lang="it-IT" sz="48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  <a:ea typeface="+mj-ea"/>
                <a:cs typeface="+mj-cs"/>
              </a:rPr>
              <a:t> </a:t>
            </a:r>
            <a:r>
              <a:rPr lang="it-IT" sz="48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  <a:ea typeface="+mj-ea"/>
                <a:cs typeface="+mj-cs"/>
              </a:rPr>
              <a:t>attention</a:t>
            </a:r>
            <a:endParaRPr lang="it-IT" sz="48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95918" y="4365104"/>
            <a:ext cx="88753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Piersanti, M., Di Matteo, S</a:t>
            </a:r>
            <a:r>
              <a:rPr lang="it-IT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., Carter</a:t>
            </a:r>
            <a:r>
              <a:rPr lang="it-IT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, B. A., </a:t>
            </a:r>
            <a:r>
              <a:rPr lang="it-IT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Currie</a:t>
            </a:r>
            <a:r>
              <a:rPr lang="it-IT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, J</a:t>
            </a:r>
            <a:r>
              <a:rPr lang="it-IT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 And D'Angelo</a:t>
            </a:r>
            <a:r>
              <a:rPr lang="it-IT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, G. (2019). </a:t>
            </a:r>
            <a:r>
              <a:rPr lang="it-IT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Geoelectric</a:t>
            </a:r>
            <a:r>
              <a:rPr lang="it-IT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it-IT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field</a:t>
            </a:r>
            <a:r>
              <a:rPr lang="it-IT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it-IT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evaluation</a:t>
            </a:r>
            <a:r>
              <a:rPr lang="it-IT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it-IT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during</a:t>
            </a:r>
            <a:r>
              <a:rPr lang="it-IT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the </a:t>
            </a:r>
            <a:r>
              <a:rPr lang="it-IT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September</a:t>
            </a:r>
            <a:r>
              <a:rPr lang="it-IT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2017 </a:t>
            </a:r>
            <a:r>
              <a:rPr lang="it-IT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Geomagnetic</a:t>
            </a:r>
            <a:r>
              <a:rPr lang="it-IT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it-IT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Storm</a:t>
            </a:r>
            <a:r>
              <a:rPr lang="it-IT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: </a:t>
            </a:r>
            <a:r>
              <a:rPr lang="it-IT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MA.I.GIC. model</a:t>
            </a:r>
            <a:r>
              <a:rPr lang="it-IT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 Space </a:t>
            </a:r>
            <a:r>
              <a:rPr lang="it-IT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Weather</a:t>
            </a:r>
            <a:r>
              <a:rPr lang="it-IT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,  </a:t>
            </a:r>
            <a:r>
              <a:rPr lang="it-IT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17</a:t>
            </a:r>
            <a:r>
              <a:rPr lang="it-IT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 </a:t>
            </a:r>
            <a:r>
              <a:rPr lang="it-IT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hlinkClick r:id="rId2"/>
              </a:rPr>
              <a:t>https://</a:t>
            </a:r>
            <a:r>
              <a:rPr lang="it-IT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hlinkClick r:id="rId2"/>
              </a:rPr>
              <a:t>doi.org/10.1029/2019SW002202</a:t>
            </a:r>
            <a:endParaRPr lang="it-IT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Piersanti M. and B. A. Carter (2019), </a:t>
            </a:r>
            <a:r>
              <a:rPr lang="it-IT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Geomagnetically</a:t>
            </a:r>
            <a:r>
              <a:rPr lang="it-IT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it-IT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Induced</a:t>
            </a:r>
            <a:r>
              <a:rPr lang="it-IT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it-IT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Currents</a:t>
            </a:r>
            <a:r>
              <a:rPr lang="it-IT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, </a:t>
            </a:r>
            <a:r>
              <a:rPr lang="en-US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In book: The Dynamical </a:t>
            </a:r>
            <a:r>
              <a:rPr lang="en-US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Ionosphere, Elsevier</a:t>
            </a:r>
            <a:r>
              <a:rPr lang="en-US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, ISBN: </a:t>
            </a:r>
            <a:r>
              <a:rPr lang="en-US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9780128147825.</a:t>
            </a:r>
            <a:endParaRPr lang="it-IT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Piersanti M (2019). The consequences of ICME impact on the </a:t>
            </a:r>
            <a:r>
              <a:rPr lang="en-US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circumterrestrial</a:t>
            </a:r>
            <a:r>
              <a:rPr lang="en-US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environment: A case event. IL NUOVO CIMENTO C, vol. 42, 38, ISSN: 2037-4909, </a:t>
            </a:r>
            <a:r>
              <a:rPr lang="en-US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doi</a:t>
            </a:r>
            <a:r>
              <a:rPr lang="en-US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: </a:t>
            </a:r>
            <a:r>
              <a:rPr lang="en-US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10.1393/</a:t>
            </a:r>
            <a:r>
              <a:rPr lang="en-US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ncc</a:t>
            </a:r>
            <a:r>
              <a:rPr lang="en-US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/i2019-19038-5.</a:t>
            </a:r>
            <a:endParaRPr lang="it-IT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pPr algn="just"/>
            <a:endParaRPr lang="it-IT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07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it-IT" sz="32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What</a:t>
            </a:r>
            <a:r>
              <a:rPr lang="it-IT" sz="32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 and </a:t>
            </a:r>
            <a:r>
              <a:rPr lang="it-IT" sz="32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Why</a:t>
            </a:r>
            <a:r>
              <a:rPr lang="it-IT" sz="32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 </a:t>
            </a:r>
            <a:r>
              <a:rPr lang="it-IT" sz="32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GICs</a:t>
            </a:r>
            <a:r>
              <a:rPr lang="it-IT" sz="32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9856" y="1340768"/>
            <a:ext cx="8784976" cy="5616624"/>
          </a:xfrm>
        </p:spPr>
        <p:txBody>
          <a:bodyPr>
            <a:normAutofit/>
          </a:bodyPr>
          <a:lstStyle/>
          <a:p>
            <a:r>
              <a:rPr lang="en-US" sz="2600" dirty="0" err="1"/>
              <a:t>Geomagnetically</a:t>
            </a:r>
            <a:r>
              <a:rPr lang="en-US" sz="2600" dirty="0"/>
              <a:t> Induced Currents (GICs</a:t>
            </a:r>
            <a:r>
              <a:rPr lang="en-US" sz="2600" dirty="0" smtClean="0"/>
              <a:t>) generated by rapid change in the Earth’s magnetic field during geomagnetic storm as a consequence of an Interplanetary Coronal Mass Ejection (ICME) arrival at the Earth. </a:t>
            </a:r>
          </a:p>
          <a:p>
            <a:r>
              <a:rPr lang="en-US" sz="2600" dirty="0" smtClean="0"/>
              <a:t>Our interest in GIC linked to their ability </a:t>
            </a:r>
            <a:r>
              <a:rPr lang="en-US" sz="2600" dirty="0"/>
              <a:t>in corrupting operation of power grids, magnetic surveying, etc. </a:t>
            </a:r>
            <a:endParaRPr lang="en-US" sz="2600" dirty="0" smtClean="0"/>
          </a:p>
          <a:p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 USA Government research on the economic impact of the occurrence of another “once in a century” severe geomagnetic storm (such as the 1859 “super storm”), shows potential costs on the Nation’s power grid of $1-2 trillion [Phillips T., 2009]. </a:t>
            </a:r>
            <a:endParaRPr lang="it-IT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4453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>
            <a:normAutofit/>
          </a:bodyPr>
          <a:lstStyle/>
          <a:p>
            <a:r>
              <a:rPr lang="it-IT" sz="4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MA.I.G.I.C. Model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60" y="1484784"/>
            <a:ext cx="9025003" cy="4392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600" dirty="0" smtClean="0">
                <a:latin typeface="Century Schoolbook" panose="02040604050505020304" pitchFamily="18" charset="0"/>
              </a:rPr>
              <a:t>A new global </a:t>
            </a:r>
            <a:r>
              <a:rPr lang="it-IT" sz="2600" dirty="0" err="1" smtClean="0">
                <a:solidFill>
                  <a:srgbClr val="FF0000"/>
                </a:solidFill>
                <a:latin typeface="Century Schoolbook" panose="02040604050505020304" pitchFamily="18" charset="0"/>
              </a:rPr>
              <a:t>MA</a:t>
            </a:r>
            <a:r>
              <a:rPr lang="it-IT" sz="2600" dirty="0" err="1" smtClean="0">
                <a:latin typeface="Century Schoolbook" panose="02040604050505020304" pitchFamily="18" charset="0"/>
              </a:rPr>
              <a:t>gnetospheric</a:t>
            </a:r>
            <a:r>
              <a:rPr lang="it-IT" sz="2600" dirty="0" smtClean="0">
                <a:latin typeface="Century Schoolbook" panose="02040604050505020304" pitchFamily="18" charset="0"/>
              </a:rPr>
              <a:t> – </a:t>
            </a:r>
            <a:r>
              <a:rPr lang="it-IT" sz="2600" dirty="0" err="1" smtClean="0">
                <a:solidFill>
                  <a:srgbClr val="FF0000"/>
                </a:solidFill>
                <a:latin typeface="Century Schoolbook" panose="02040604050505020304" pitchFamily="18" charset="0"/>
              </a:rPr>
              <a:t>I</a:t>
            </a:r>
            <a:r>
              <a:rPr lang="it-IT" sz="2600" dirty="0" err="1" smtClean="0">
                <a:latin typeface="Century Schoolbook" panose="02040604050505020304" pitchFamily="18" charset="0"/>
              </a:rPr>
              <a:t>onospheric</a:t>
            </a:r>
            <a:r>
              <a:rPr lang="it-IT" sz="2600" dirty="0" smtClean="0">
                <a:latin typeface="Century Schoolbook" panose="02040604050505020304" pitchFamily="18" charset="0"/>
              </a:rPr>
              <a:t> and </a:t>
            </a:r>
            <a:r>
              <a:rPr lang="it-IT" sz="2600" dirty="0" err="1" smtClean="0">
                <a:solidFill>
                  <a:srgbClr val="FF0000"/>
                </a:solidFill>
                <a:latin typeface="Century Schoolbook" panose="02040604050505020304" pitchFamily="18" charset="0"/>
              </a:rPr>
              <a:t>G</a:t>
            </a:r>
            <a:r>
              <a:rPr lang="it-IT" sz="2600" dirty="0" err="1" smtClean="0">
                <a:latin typeface="Century Schoolbook" panose="02040604050505020304" pitchFamily="18" charset="0"/>
              </a:rPr>
              <a:t>eomagnetically</a:t>
            </a:r>
            <a:r>
              <a:rPr lang="it-IT" sz="2600" dirty="0" smtClean="0">
                <a:latin typeface="Century Schoolbook" panose="02040604050505020304" pitchFamily="18" charset="0"/>
              </a:rPr>
              <a:t> </a:t>
            </a:r>
            <a:r>
              <a:rPr lang="it-IT" sz="2600" dirty="0" err="1" smtClean="0">
                <a:solidFill>
                  <a:srgbClr val="FF0000"/>
                </a:solidFill>
                <a:latin typeface="Century Schoolbook" panose="02040604050505020304" pitchFamily="18" charset="0"/>
              </a:rPr>
              <a:t>I</a:t>
            </a:r>
            <a:r>
              <a:rPr lang="it-IT" sz="2600" dirty="0" err="1" smtClean="0">
                <a:latin typeface="Century Schoolbook" panose="02040604050505020304" pitchFamily="18" charset="0"/>
              </a:rPr>
              <a:t>nduced</a:t>
            </a:r>
            <a:r>
              <a:rPr lang="it-IT" sz="2600" dirty="0" smtClean="0">
                <a:latin typeface="Century Schoolbook" panose="02040604050505020304" pitchFamily="18" charset="0"/>
              </a:rPr>
              <a:t> </a:t>
            </a:r>
            <a:r>
              <a:rPr lang="it-IT" sz="2600" dirty="0" err="1" smtClean="0">
                <a:solidFill>
                  <a:srgbClr val="FF0000"/>
                </a:solidFill>
                <a:latin typeface="Century Schoolbook" panose="02040604050505020304" pitchFamily="18" charset="0"/>
              </a:rPr>
              <a:t>C</a:t>
            </a:r>
            <a:r>
              <a:rPr lang="it-IT" sz="2600" dirty="0" err="1" smtClean="0">
                <a:latin typeface="Century Schoolbook" panose="02040604050505020304" pitchFamily="18" charset="0"/>
              </a:rPr>
              <a:t>urrents</a:t>
            </a:r>
            <a:r>
              <a:rPr lang="it-IT" sz="2600" dirty="0" smtClean="0">
                <a:latin typeface="Century Schoolbook" panose="02040604050505020304" pitchFamily="18" charset="0"/>
              </a:rPr>
              <a:t> (</a:t>
            </a:r>
            <a:r>
              <a:rPr lang="it-IT" sz="26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MA.I.G.I.C.</a:t>
            </a:r>
            <a:r>
              <a:rPr lang="it-IT" sz="2600" dirty="0" smtClean="0">
                <a:latin typeface="Century Schoolbook" panose="02040604050505020304" pitchFamily="18" charset="0"/>
              </a:rPr>
              <a:t> – Piersanti et al. 2018) model </a:t>
            </a:r>
            <a:r>
              <a:rPr lang="it-IT" sz="2600" dirty="0" err="1" smtClean="0">
                <a:latin typeface="Century Schoolbook" panose="02040604050505020304" pitchFamily="18" charset="0"/>
              </a:rPr>
              <a:t>has</a:t>
            </a:r>
            <a:r>
              <a:rPr lang="it-IT" sz="2600" dirty="0" smtClean="0">
                <a:latin typeface="Century Schoolbook" panose="02040604050505020304" pitchFamily="18" charset="0"/>
              </a:rPr>
              <a:t> </a:t>
            </a:r>
            <a:r>
              <a:rPr lang="it-IT" sz="2600" dirty="0" err="1" smtClean="0">
                <a:latin typeface="Century Schoolbook" panose="02040604050505020304" pitchFamily="18" charset="0"/>
              </a:rPr>
              <a:t>been</a:t>
            </a:r>
            <a:r>
              <a:rPr lang="it-IT" sz="2600" dirty="0" smtClean="0">
                <a:latin typeface="Century Schoolbook" panose="02040604050505020304" pitchFamily="18" charset="0"/>
              </a:rPr>
              <a:t> </a:t>
            </a:r>
            <a:r>
              <a:rPr lang="it-IT" sz="2600" dirty="0" err="1" smtClean="0">
                <a:latin typeface="Century Schoolbook" panose="02040604050505020304" pitchFamily="18" charset="0"/>
              </a:rPr>
              <a:t>developed</a:t>
            </a:r>
            <a:r>
              <a:rPr lang="it-IT" sz="2600" dirty="0" smtClean="0">
                <a:latin typeface="Century Schoolbook" panose="02040604050505020304" pitchFamily="18" charset="0"/>
              </a:rPr>
              <a:t>, </a:t>
            </a:r>
            <a:r>
              <a:rPr lang="it-IT" sz="2600" dirty="0" err="1" smtClean="0">
                <a:latin typeface="Century Schoolbook" panose="02040604050505020304" pitchFamily="18" charset="0"/>
              </a:rPr>
              <a:t>which</a:t>
            </a:r>
            <a:r>
              <a:rPr lang="it-IT" sz="2600" dirty="0" smtClean="0">
                <a:latin typeface="Century Schoolbook" panose="02040604050505020304" pitchFamily="18" charset="0"/>
              </a:rPr>
              <a:t> </a:t>
            </a:r>
            <a:r>
              <a:rPr lang="it-IT" sz="2600" dirty="0" err="1" smtClean="0">
                <a:latin typeface="Century Schoolbook" panose="02040604050505020304" pitchFamily="18" charset="0"/>
              </a:rPr>
              <a:t>is</a:t>
            </a:r>
            <a:r>
              <a:rPr lang="it-IT" sz="2600" dirty="0" smtClean="0">
                <a:latin typeface="Century Schoolbook" panose="02040604050505020304" pitchFamily="18" charset="0"/>
              </a:rPr>
              <a:t> </a:t>
            </a:r>
            <a:r>
              <a:rPr lang="it-IT" sz="2600" dirty="0" err="1" smtClean="0">
                <a:latin typeface="Century Schoolbook" panose="02040604050505020304" pitchFamily="18" charset="0"/>
              </a:rPr>
              <a:t>able</a:t>
            </a:r>
            <a:r>
              <a:rPr lang="it-IT" sz="2600" dirty="0" smtClean="0">
                <a:latin typeface="Century Schoolbook" panose="02040604050505020304" pitchFamily="18" charset="0"/>
              </a:rPr>
              <a:t> to:</a:t>
            </a:r>
          </a:p>
          <a:p>
            <a:pPr marL="0" indent="0" algn="just">
              <a:buNone/>
            </a:pPr>
            <a:endParaRPr lang="en-US" sz="2600" dirty="0" smtClean="0">
              <a:latin typeface="Century Schoolbook" panose="020406040505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latin typeface="Century Schoolbook" panose="02040604050505020304" pitchFamily="18" charset="0"/>
              </a:rPr>
              <a:t>Evaluate the </a:t>
            </a:r>
            <a:r>
              <a:rPr lang="en-US" sz="2600" dirty="0" err="1" smtClean="0">
                <a:latin typeface="Century Schoolbook" panose="02040604050505020304" pitchFamily="18" charset="0"/>
              </a:rPr>
              <a:t>geoelectric</a:t>
            </a:r>
            <a:r>
              <a:rPr lang="en-US" sz="2600" dirty="0" smtClean="0">
                <a:latin typeface="Century Schoolbook" panose="02040604050505020304" pitchFamily="18" charset="0"/>
              </a:rPr>
              <a:t> field (and thus GIC) at ground from magnetic observations.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latin typeface="Century Schoolbook" panose="02040604050505020304" pitchFamily="18" charset="0"/>
              </a:rPr>
              <a:t>Evaluate and discriminate between </a:t>
            </a:r>
            <a:r>
              <a:rPr lang="en-US" sz="2600" dirty="0">
                <a:latin typeface="Century Schoolbook" panose="02040604050505020304" pitchFamily="18" charset="0"/>
              </a:rPr>
              <a:t>the magnetospheric and ionospheric </a:t>
            </a:r>
            <a:r>
              <a:rPr lang="en-US" sz="2600" dirty="0" smtClean="0">
                <a:latin typeface="Century Schoolbook" panose="02040604050505020304" pitchFamily="18" charset="0"/>
              </a:rPr>
              <a:t>origin contribution </a:t>
            </a:r>
            <a:r>
              <a:rPr lang="en-US" sz="2600" dirty="0">
                <a:latin typeface="Century Schoolbook" panose="02040604050505020304" pitchFamily="18" charset="0"/>
              </a:rPr>
              <a:t>from ground magnetic observations</a:t>
            </a:r>
            <a:r>
              <a:rPr lang="en-US" sz="2600" dirty="0" smtClean="0">
                <a:latin typeface="Century Schoolbook" panose="02040604050505020304" pitchFamily="18" charset="0"/>
              </a:rPr>
              <a:t>;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98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15708" y="53012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0256" y="1052736"/>
            <a:ext cx="9084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Schoolbook" panose="02040604050505020304" pitchFamily="18" charset="0"/>
              </a:rPr>
              <a:t>MAIGIC model evaluates the GIC using: magnetometer observations, a new non linear data analysis technique </a:t>
            </a:r>
            <a:r>
              <a:rPr lang="en-US" sz="2000" dirty="0">
                <a:latin typeface="Century Schoolbook" panose="02040604050505020304" pitchFamily="18" charset="0"/>
              </a:rPr>
              <a:t>(Adaptive Local Iterative Filtering </a:t>
            </a:r>
            <a:r>
              <a:rPr lang="en-US" sz="2000" dirty="0" smtClean="0">
                <a:latin typeface="Century Schoolbook" panose="02040604050505020304" pitchFamily="18" charset="0"/>
              </a:rPr>
              <a:t>(ALIF) </a:t>
            </a:r>
            <a:r>
              <a:rPr lang="en-US" sz="2000" dirty="0" smtClean="0">
                <a:latin typeface="Century Schoolbook" panose="02040604050505020304" pitchFamily="18" charset="0"/>
              </a:rPr>
              <a:t>– Piersanti et al., 2017) and a global ground conductivity model (Alekseev et al. 2015). It is based on this simple equation:  </a:t>
            </a:r>
            <a:endParaRPr lang="en-US" sz="2000" dirty="0">
              <a:latin typeface="Century Schoolbook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2138232" y="2420888"/>
                <a:ext cx="4928548" cy="3923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20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)=∓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)∙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  <a:latin typeface="Century Schoolbook" panose="02040604050505020304" pitchFamily="18" charset="0"/>
                </a:endParaRPr>
              </a:p>
              <a:p>
                <a:endParaRPr lang="en-GB" sz="2200" dirty="0">
                  <a:solidFill>
                    <a:schemeClr val="tx1"/>
                  </a:solidFill>
                  <a:latin typeface="Century Schoolbook" panose="02040604050505020304" pitchFamily="18" charset="0"/>
                </a:endParaRPr>
              </a:p>
              <a:p>
                <a:endParaRPr lang="en-GB" sz="2200" dirty="0">
                  <a:solidFill>
                    <a:schemeClr val="tx1"/>
                  </a:solidFill>
                  <a:latin typeface="Century Schoolbook" panose="020406040505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200" i="1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GB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𝐻</m:t>
                    </m:r>
                    <m:r>
                      <a:rPr lang="it-IT" sz="22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2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x and y are the North and East directions; 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it-IT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t-IT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it-IT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it-IT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it-IT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0∙</m:t>
                                    </m:r>
                                    <m:r>
                                      <a:rPr lang="it-IT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it-IT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den>
                            </m:f>
                          </m:e>
                        </m:box>
                      </m:e>
                    </m:rad>
                    <m:r>
                      <a:rPr lang="it-IT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it-IT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it-IT" sz="2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it-IT" sz="2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it-IT" sz="2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box>
                          <m:boxPr>
                            <m:ctrlPr>
                              <a:rPr lang="it-IT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it-IT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it-IT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it-IT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r>
                  <a:rPr lang="en-GB" sz="22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 is the </a:t>
                </a:r>
                <a:r>
                  <a:rPr lang="en-GB" sz="2200" dirty="0" smtClean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impedance; </a:t>
                </a:r>
                <a:endParaRPr lang="en-GB" sz="2200" dirty="0">
                  <a:solidFill>
                    <a:schemeClr val="tx1"/>
                  </a:solidFill>
                  <a:latin typeface="Century Schoolbook" panose="020406040505050203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𝜔</m:t>
                    </m:r>
                    <m:r>
                      <a:rPr lang="en-GB" sz="22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  <a:latin typeface="Century Schoolbook" panose="02040604050505020304" pitchFamily="18" charset="0"/>
                  </a:rPr>
                  <a:t>is the frequency.</a:t>
                </a: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232" y="2420888"/>
                <a:ext cx="4928548" cy="3923831"/>
              </a:xfrm>
              <a:prstGeom prst="rect">
                <a:avLst/>
              </a:prstGeom>
              <a:blipFill rotWithShape="0">
                <a:blip r:embed="rId3"/>
                <a:stretch>
                  <a:fillRect l="-1609" b="-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olo 1"/>
          <p:cNvSpPr txBox="1">
            <a:spLocks/>
          </p:cNvSpPr>
          <p:nvPr/>
        </p:nvSpPr>
        <p:spPr>
          <a:xfrm>
            <a:off x="683568" y="-162272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MA.I.G.I.C. Model</a:t>
            </a:r>
            <a:endParaRPr lang="it-IT" sz="40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97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8100" y="-36004"/>
            <a:ext cx="4604048" cy="476672"/>
          </a:xfrm>
        </p:spPr>
        <p:txBody>
          <a:bodyPr>
            <a:normAutofit fontScale="90000"/>
          </a:bodyPr>
          <a:lstStyle/>
          <a:p>
            <a:r>
              <a:rPr lang="it-IT" altLang="it-IT" sz="36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/>
            </a:r>
            <a:br>
              <a:rPr lang="it-IT" altLang="it-IT" sz="36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</a:br>
            <a:r>
              <a:rPr lang="it-IT" altLang="it-IT" sz="36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September</a:t>
            </a:r>
            <a:r>
              <a:rPr lang="it-IT" altLang="it-IT" sz="36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 </a:t>
            </a:r>
            <a:r>
              <a:rPr lang="it-IT" altLang="it-IT" sz="36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2017 GS</a:t>
            </a:r>
            <a:br>
              <a:rPr lang="it-IT" altLang="it-IT" sz="36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</a:br>
            <a:endParaRPr lang="it-IT" sz="36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r="5980" b="2460"/>
          <a:stretch/>
        </p:blipFill>
        <p:spPr>
          <a:xfrm>
            <a:off x="27495" y="476672"/>
            <a:ext cx="4489852" cy="6336704"/>
          </a:xfrm>
        </p:spPr>
      </p:pic>
      <p:sp>
        <p:nvSpPr>
          <p:cNvPr id="5" name="CasellaDiTesto 4"/>
          <p:cNvSpPr txBox="1"/>
          <p:nvPr/>
        </p:nvSpPr>
        <p:spPr>
          <a:xfrm>
            <a:off x="4539996" y="17607"/>
            <a:ext cx="460400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latin typeface="Century Schoolbook" panose="02040604050505020304" pitchFamily="18" charset="0"/>
              </a:rPr>
              <a:t>1</a:t>
            </a:r>
            <a:r>
              <a:rPr lang="en-US" baseline="30000" dirty="0" smtClean="0">
                <a:latin typeface="Century Schoolbook" panose="02040604050505020304" pitchFamily="18" charset="0"/>
              </a:rPr>
              <a:t>st</a:t>
            </a:r>
            <a:r>
              <a:rPr lang="en-US" dirty="0" smtClean="0">
                <a:latin typeface="Century Schoolbook" panose="02040604050505020304" pitchFamily="18" charset="0"/>
              </a:rPr>
              <a:t> Interplanetary Shock (IS-black </a:t>
            </a:r>
            <a:r>
              <a:rPr lang="en-US" dirty="0">
                <a:latin typeface="Century Schoolbook" panose="02040604050505020304" pitchFamily="18" charset="0"/>
              </a:rPr>
              <a:t>dashed line), identified by the clear jump in </a:t>
            </a:r>
            <a:r>
              <a:rPr lang="en-US" dirty="0" smtClean="0">
                <a:latin typeface="Century Schoolbook" panose="02040604050505020304" pitchFamily="18" charset="0"/>
              </a:rPr>
              <a:t>all the </a:t>
            </a:r>
            <a:r>
              <a:rPr lang="en-US" dirty="0">
                <a:latin typeface="Century Schoolbook" panose="02040604050505020304" pitchFamily="18" charset="0"/>
              </a:rPr>
              <a:t>SW </a:t>
            </a:r>
            <a:r>
              <a:rPr lang="en-US" dirty="0" smtClean="0">
                <a:latin typeface="Century Schoolbook" panose="02040604050505020304" pitchFamily="18" charset="0"/>
              </a:rPr>
              <a:t>parameters at∼</a:t>
            </a:r>
            <a:r>
              <a:rPr lang="en-US" dirty="0">
                <a:latin typeface="Century Schoolbook" panose="02040604050505020304" pitchFamily="18" charset="0"/>
              </a:rPr>
              <a:t>23:08 UT on September </a:t>
            </a:r>
            <a:r>
              <a:rPr lang="en-US" dirty="0" smtClean="0">
                <a:latin typeface="Century Schoolbook" panose="02040604050505020304" pitchFamily="18" charset="0"/>
              </a:rPr>
              <a:t>7. 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entury Schoolbook" panose="02040604050505020304" pitchFamily="18" charset="0"/>
              </a:rPr>
              <a:t>A </a:t>
            </a:r>
            <a:r>
              <a:rPr lang="en-US" dirty="0">
                <a:latin typeface="Century Schoolbook" panose="02040604050505020304" pitchFamily="18" charset="0"/>
              </a:rPr>
              <a:t>magnetic cloud </a:t>
            </a:r>
            <a:r>
              <a:rPr lang="en-US" dirty="0" smtClean="0">
                <a:latin typeface="Century Schoolbook" panose="02040604050505020304" pitchFamily="18" charset="0"/>
              </a:rPr>
              <a:t>(MC - blue region): enhancement </a:t>
            </a:r>
            <a:r>
              <a:rPr lang="en-US" dirty="0">
                <a:latin typeface="Century Schoolbook" panose="02040604050505020304" pitchFamily="18" charset="0"/>
              </a:rPr>
              <a:t>of the </a:t>
            </a:r>
            <a:r>
              <a:rPr lang="en-US" dirty="0" smtClean="0">
                <a:latin typeface="Century Schoolbook" panose="02040604050505020304" pitchFamily="18" charset="0"/>
              </a:rPr>
              <a:t>IMF strength + smooth </a:t>
            </a:r>
            <a:r>
              <a:rPr lang="en-US" dirty="0">
                <a:latin typeface="Century Schoolbook" panose="02040604050505020304" pitchFamily="18" charset="0"/>
              </a:rPr>
              <a:t>rotation </a:t>
            </a:r>
            <a:r>
              <a:rPr lang="en-US" dirty="0" smtClean="0">
                <a:latin typeface="Century Schoolbook" panose="02040604050505020304" pitchFamily="18" charset="0"/>
              </a:rPr>
              <a:t>of B</a:t>
            </a:r>
            <a:r>
              <a:rPr lang="en-US" baseline="-25000" dirty="0" smtClean="0">
                <a:latin typeface="Century Schoolbook" panose="02040604050505020304" pitchFamily="18" charset="0"/>
              </a:rPr>
              <a:t>Z,IMF</a:t>
            </a:r>
            <a:r>
              <a:rPr lang="en-US" dirty="0" smtClean="0">
                <a:latin typeface="Century Schoolbook" panose="02040604050505020304" pitchFamily="18" charset="0"/>
              </a:rPr>
              <a:t> (06:53&lt;UT&lt;11:23).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entury Schoolbook" panose="02040604050505020304" pitchFamily="18" charset="0"/>
              </a:rPr>
              <a:t>2</a:t>
            </a:r>
            <a:r>
              <a:rPr lang="en-US" baseline="30000" dirty="0" smtClean="0">
                <a:latin typeface="Century Schoolbook" panose="02040604050505020304" pitchFamily="18" charset="0"/>
              </a:rPr>
              <a:t>nd</a:t>
            </a:r>
            <a:r>
              <a:rPr lang="en-US" dirty="0" smtClean="0">
                <a:latin typeface="Century Schoolbook" panose="02040604050505020304" pitchFamily="18" charset="0"/>
              </a:rPr>
              <a:t> IS (black dashed line) at 22:36 </a:t>
            </a:r>
            <a:r>
              <a:rPr lang="en-US" dirty="0">
                <a:latin typeface="Century Schoolbook" panose="02040604050505020304" pitchFamily="18" charset="0"/>
              </a:rPr>
              <a:t>UT on September 8. </a:t>
            </a:r>
            <a:endParaRPr lang="en-US" dirty="0" smtClean="0">
              <a:latin typeface="Century Schoolbook" panose="02040604050505020304" pitchFamily="18" charset="0"/>
            </a:endParaRPr>
          </a:p>
          <a:p>
            <a:pPr marL="342900" indent="-342900">
              <a:buAutoNum type="arabicParenR"/>
            </a:pPr>
            <a:r>
              <a:rPr lang="en-US" dirty="0" smtClean="0">
                <a:latin typeface="Century Schoolbook" panose="02040604050505020304" pitchFamily="18" charset="0"/>
              </a:rPr>
              <a:t>A </a:t>
            </a:r>
            <a:r>
              <a:rPr lang="en-US" dirty="0">
                <a:latin typeface="Century Schoolbook" panose="02040604050505020304" pitchFamily="18" charset="0"/>
              </a:rPr>
              <a:t>sheath region </a:t>
            </a:r>
            <a:r>
              <a:rPr lang="en-US" dirty="0" smtClean="0">
                <a:latin typeface="Century Schoolbook" panose="02040604050505020304" pitchFamily="18" charset="0"/>
              </a:rPr>
              <a:t>(</a:t>
            </a:r>
            <a:r>
              <a:rPr lang="en-US" dirty="0">
                <a:latin typeface="Century Schoolbook" panose="02040604050505020304" pitchFamily="18" charset="0"/>
              </a:rPr>
              <a:t>red shaded </a:t>
            </a:r>
            <a:r>
              <a:rPr lang="en-US" dirty="0" smtClean="0">
                <a:latin typeface="Century Schoolbook" panose="02040604050505020304" pitchFamily="18" charset="0"/>
              </a:rPr>
              <a:t>region): sharp </a:t>
            </a:r>
            <a:r>
              <a:rPr lang="en-US" dirty="0">
                <a:latin typeface="Century Schoolbook" panose="02040604050505020304" pitchFamily="18" charset="0"/>
              </a:rPr>
              <a:t>variations in the IMF strength </a:t>
            </a:r>
            <a:r>
              <a:rPr lang="en-US" dirty="0" smtClean="0">
                <a:latin typeface="Century Schoolbook" panose="02040604050505020304" pitchFamily="18" charset="0"/>
              </a:rPr>
              <a:t>at 22:54&lt;UT&lt; 3:20. 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entury Schoolbook" panose="02040604050505020304" pitchFamily="18" charset="0"/>
              </a:rPr>
              <a:t>A </a:t>
            </a:r>
            <a:r>
              <a:rPr lang="en-US" dirty="0">
                <a:latin typeface="Century Schoolbook" panose="02040604050505020304" pitchFamily="18" charset="0"/>
              </a:rPr>
              <a:t>second </a:t>
            </a:r>
            <a:r>
              <a:rPr lang="en-US" dirty="0" smtClean="0">
                <a:latin typeface="Century Schoolbook" panose="02040604050505020304" pitchFamily="18" charset="0"/>
              </a:rPr>
              <a:t>MC </a:t>
            </a:r>
            <a:r>
              <a:rPr lang="en-US" dirty="0">
                <a:latin typeface="Century Schoolbook" panose="02040604050505020304" pitchFamily="18" charset="0"/>
              </a:rPr>
              <a:t>(green </a:t>
            </a:r>
            <a:r>
              <a:rPr lang="en-US" dirty="0" smtClean="0">
                <a:latin typeface="Century Schoolbook" panose="02040604050505020304" pitchFamily="18" charset="0"/>
              </a:rPr>
              <a:t>region): decrease </a:t>
            </a:r>
            <a:r>
              <a:rPr lang="en-US" dirty="0">
                <a:latin typeface="Century Schoolbook" panose="02040604050505020304" pitchFamily="18" charset="0"/>
              </a:rPr>
              <a:t>of proton </a:t>
            </a:r>
            <a:r>
              <a:rPr lang="en-US" dirty="0" smtClean="0">
                <a:latin typeface="Century Schoolbook" panose="02040604050505020304" pitchFamily="18" charset="0"/>
              </a:rPr>
              <a:t>temperature </a:t>
            </a:r>
            <a:r>
              <a:rPr lang="en-US" dirty="0">
                <a:latin typeface="Century Schoolbook" panose="02040604050505020304" pitchFamily="18" charset="0"/>
              </a:rPr>
              <a:t>(panel c</a:t>
            </a:r>
            <a:r>
              <a:rPr lang="en-US" dirty="0" smtClean="0">
                <a:latin typeface="Century Schoolbook" panose="02040604050505020304" pitchFamily="18" charset="0"/>
              </a:rPr>
              <a:t>); increase of </a:t>
            </a:r>
            <a:r>
              <a:rPr lang="en-US" dirty="0">
                <a:latin typeface="Century Schoolbook" panose="02040604050505020304" pitchFamily="18" charset="0"/>
              </a:rPr>
              <a:t>the </a:t>
            </a:r>
            <a:r>
              <a:rPr lang="en-US" dirty="0" smtClean="0">
                <a:latin typeface="Century Schoolbook" panose="02040604050505020304" pitchFamily="18" charset="0"/>
              </a:rPr>
              <a:t>strength and rotation </a:t>
            </a:r>
            <a:r>
              <a:rPr lang="en-US" dirty="0">
                <a:latin typeface="Century Schoolbook" panose="02040604050505020304" pitchFamily="18" charset="0"/>
              </a:rPr>
              <a:t>of the IMF (panel </a:t>
            </a:r>
            <a:r>
              <a:rPr lang="en-US" dirty="0" smtClean="0">
                <a:latin typeface="Century Schoolbook" panose="02040604050505020304" pitchFamily="18" charset="0"/>
              </a:rPr>
              <a:t>d, e</a:t>
            </a:r>
            <a:r>
              <a:rPr lang="en-US" dirty="0">
                <a:latin typeface="Century Schoolbook" panose="02040604050505020304" pitchFamily="18" charset="0"/>
              </a:rPr>
              <a:t>, f, g) </a:t>
            </a:r>
            <a:r>
              <a:rPr lang="en-US" dirty="0" smtClean="0">
                <a:latin typeface="Century Schoolbook" panose="02040604050505020304" pitchFamily="18" charset="0"/>
              </a:rPr>
              <a:t>at 11:07 &lt; UT &lt; 21:08 UT.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entury Schoolbook" panose="02040604050505020304" pitchFamily="18" charset="0"/>
              </a:rPr>
              <a:t>The shock </a:t>
            </a:r>
            <a:r>
              <a:rPr lang="en-US" dirty="0">
                <a:latin typeface="Century Schoolbook" panose="02040604050505020304" pitchFamily="18" charset="0"/>
              </a:rPr>
              <a:t>normal orientation for the first </a:t>
            </a:r>
            <a:r>
              <a:rPr lang="en-US" dirty="0" smtClean="0">
                <a:latin typeface="Century Schoolbook" panose="02040604050505020304" pitchFamily="18" charset="0"/>
              </a:rPr>
              <a:t>IPs: </a:t>
            </a:r>
            <a:r>
              <a:rPr lang="el-GR" dirty="0" smtClean="0">
                <a:latin typeface="Century Schoolbook" panose="02040604050505020304" pitchFamily="18" charset="0"/>
              </a:rPr>
              <a:t>φ</a:t>
            </a:r>
            <a:r>
              <a:rPr lang="en-US" baseline="-25000" dirty="0" smtClean="0">
                <a:latin typeface="Century Schoolbook" panose="02040604050505020304" pitchFamily="18" charset="0"/>
              </a:rPr>
              <a:t>GSE</a:t>
            </a:r>
            <a:r>
              <a:rPr lang="en-US" dirty="0" smtClean="0">
                <a:latin typeface="Century Schoolbook" panose="02040604050505020304" pitchFamily="18" charset="0"/>
              </a:rPr>
              <a:t> </a:t>
            </a:r>
            <a:r>
              <a:rPr lang="en-US" dirty="0">
                <a:latin typeface="Century Schoolbook" panose="02040604050505020304" pitchFamily="18" charset="0"/>
              </a:rPr>
              <a:t>∼ </a:t>
            </a:r>
            <a:r>
              <a:rPr lang="en-US" dirty="0" smtClean="0">
                <a:latin typeface="Century Schoolbook" panose="02040604050505020304" pitchFamily="18" charset="0"/>
              </a:rPr>
              <a:t>176</a:t>
            </a:r>
            <a:r>
              <a:rPr lang="en-US" dirty="0">
                <a:latin typeface="Century Schoolbook" panose="02040604050505020304" pitchFamily="18" charset="0"/>
              </a:rPr>
              <a:t>°</a:t>
            </a:r>
            <a:r>
              <a:rPr lang="en-US" dirty="0" smtClean="0">
                <a:latin typeface="Century Schoolbook" panose="02040604050505020304" pitchFamily="18" charset="0"/>
              </a:rPr>
              <a:t>, </a:t>
            </a:r>
            <a:r>
              <a:rPr lang="el-GR" dirty="0">
                <a:latin typeface="Century Schoolbook" panose="02040604050505020304" pitchFamily="18" charset="0"/>
              </a:rPr>
              <a:t>θ</a:t>
            </a:r>
            <a:r>
              <a:rPr lang="en-US" baseline="-25000" dirty="0" smtClean="0">
                <a:latin typeface="Century Schoolbook" panose="02040604050505020304" pitchFamily="18" charset="0"/>
              </a:rPr>
              <a:t>GSE</a:t>
            </a:r>
            <a:r>
              <a:rPr lang="en-US" dirty="0" smtClean="0">
                <a:latin typeface="Century Schoolbook" panose="02040604050505020304" pitchFamily="18" charset="0"/>
              </a:rPr>
              <a:t> ∼11.5° , </a:t>
            </a:r>
            <a:r>
              <a:rPr lang="en-US" dirty="0" err="1" smtClean="0">
                <a:latin typeface="Century Schoolbook" panose="02040604050505020304" pitchFamily="18" charset="0"/>
              </a:rPr>
              <a:t>V</a:t>
            </a:r>
            <a:r>
              <a:rPr lang="en-US" baseline="-25000" dirty="0" err="1" smtClean="0">
                <a:latin typeface="Century Schoolbook" panose="02040604050505020304" pitchFamily="18" charset="0"/>
              </a:rPr>
              <a:t>sh</a:t>
            </a:r>
            <a:r>
              <a:rPr lang="en-US" dirty="0" smtClean="0">
                <a:latin typeface="Century Schoolbook" panose="02040604050505020304" pitchFamily="18" charset="0"/>
              </a:rPr>
              <a:t> ∼ </a:t>
            </a:r>
            <a:r>
              <a:rPr lang="en-US" dirty="0">
                <a:latin typeface="Century Schoolbook" panose="02040604050505020304" pitchFamily="18" charset="0"/>
              </a:rPr>
              <a:t>670 km/s. </a:t>
            </a:r>
            <a:endParaRPr lang="en-US" dirty="0" smtClean="0">
              <a:latin typeface="Century Schoolbook" panose="02040604050505020304" pitchFamily="18" charset="0"/>
            </a:endParaRPr>
          </a:p>
          <a:p>
            <a:pPr marL="342900" indent="-342900">
              <a:buFontTx/>
              <a:buAutoNum type="arabicParenR"/>
            </a:pPr>
            <a:r>
              <a:rPr lang="en-US" dirty="0">
                <a:latin typeface="Century Schoolbook" panose="02040604050505020304" pitchFamily="18" charset="0"/>
              </a:rPr>
              <a:t>The shock normal orientation for the </a:t>
            </a:r>
            <a:r>
              <a:rPr lang="en-US" dirty="0" smtClean="0">
                <a:latin typeface="Century Schoolbook" panose="02040604050505020304" pitchFamily="18" charset="0"/>
              </a:rPr>
              <a:t>second IPs: </a:t>
            </a:r>
            <a:r>
              <a:rPr lang="el-GR" dirty="0">
                <a:latin typeface="Century Schoolbook" panose="02040604050505020304" pitchFamily="18" charset="0"/>
              </a:rPr>
              <a:t>φ</a:t>
            </a:r>
            <a:r>
              <a:rPr lang="en-US" baseline="-25000" dirty="0">
                <a:latin typeface="Century Schoolbook" panose="02040604050505020304" pitchFamily="18" charset="0"/>
              </a:rPr>
              <a:t>GSE</a:t>
            </a:r>
            <a:r>
              <a:rPr lang="en-US" dirty="0">
                <a:latin typeface="Century Schoolbook" panose="02040604050505020304" pitchFamily="18" charset="0"/>
              </a:rPr>
              <a:t> ∼ </a:t>
            </a:r>
            <a:r>
              <a:rPr lang="en-US" dirty="0" smtClean="0">
                <a:latin typeface="Century Schoolbook" panose="02040604050505020304" pitchFamily="18" charset="0"/>
              </a:rPr>
              <a:t>139°, </a:t>
            </a:r>
            <a:r>
              <a:rPr lang="el-GR" dirty="0">
                <a:latin typeface="Century Schoolbook" panose="02040604050505020304" pitchFamily="18" charset="0"/>
              </a:rPr>
              <a:t>θ</a:t>
            </a:r>
            <a:r>
              <a:rPr lang="en-US" baseline="-25000" dirty="0">
                <a:latin typeface="Century Schoolbook" panose="02040604050505020304" pitchFamily="18" charset="0"/>
              </a:rPr>
              <a:t>GSE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∼9.2° </a:t>
            </a:r>
            <a:r>
              <a:rPr lang="en-US" dirty="0">
                <a:latin typeface="Century Schoolbook" panose="02040604050505020304" pitchFamily="18" charset="0"/>
              </a:rPr>
              <a:t>, </a:t>
            </a:r>
            <a:r>
              <a:rPr lang="en-US" dirty="0" err="1">
                <a:latin typeface="Century Schoolbook" panose="02040604050505020304" pitchFamily="18" charset="0"/>
              </a:rPr>
              <a:t>V</a:t>
            </a:r>
            <a:r>
              <a:rPr lang="en-US" baseline="-25000" dirty="0" err="1">
                <a:latin typeface="Century Schoolbook" panose="02040604050505020304" pitchFamily="18" charset="0"/>
              </a:rPr>
              <a:t>sh</a:t>
            </a:r>
            <a:r>
              <a:rPr lang="en-US" dirty="0">
                <a:latin typeface="Century Schoolbook" panose="02040604050505020304" pitchFamily="18" charset="0"/>
              </a:rPr>
              <a:t> ∼ </a:t>
            </a:r>
            <a:r>
              <a:rPr lang="en-US" dirty="0" smtClean="0">
                <a:latin typeface="Century Schoolbook" panose="02040604050505020304" pitchFamily="18" charset="0"/>
              </a:rPr>
              <a:t>1025 </a:t>
            </a:r>
            <a:r>
              <a:rPr lang="en-US" dirty="0">
                <a:latin typeface="Century Schoolbook" panose="02040604050505020304" pitchFamily="18" charset="0"/>
              </a:rPr>
              <a:t>km/s</a:t>
            </a:r>
            <a:r>
              <a:rPr lang="en-US" dirty="0" smtClean="0">
                <a:latin typeface="Century Schoolbook" panose="02040604050505020304" pitchFamily="18" charset="0"/>
              </a:rPr>
              <a:t>.</a:t>
            </a:r>
            <a:endParaRPr lang="en-US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2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55956" y="440669"/>
            <a:ext cx="4096455" cy="551148"/>
          </a:xfrm>
        </p:spPr>
        <p:txBody>
          <a:bodyPr>
            <a:normAutofit fontScale="90000"/>
          </a:bodyPr>
          <a:lstStyle/>
          <a:p>
            <a:r>
              <a:rPr lang="it-IT" altLang="it-IT" sz="32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September</a:t>
            </a:r>
            <a:r>
              <a:rPr lang="it-IT" altLang="it-IT" sz="32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 2017 GS: Ground </a:t>
            </a:r>
            <a:r>
              <a:rPr lang="it-IT" altLang="it-IT" sz="32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response</a:t>
            </a:r>
            <a:r>
              <a:rPr lang="it-IT" altLang="it-IT" sz="32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/>
            </a:r>
            <a:br>
              <a:rPr lang="it-IT" altLang="it-IT" sz="32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</a:br>
            <a:endParaRPr lang="it-IT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" r="63300" b="3473"/>
          <a:stretch/>
        </p:blipFill>
        <p:spPr>
          <a:xfrm>
            <a:off x="107504" y="144016"/>
            <a:ext cx="3960440" cy="6597352"/>
          </a:xfrm>
        </p:spPr>
      </p:pic>
      <p:sp>
        <p:nvSpPr>
          <p:cNvPr id="7" name="CasellaDiTesto 6"/>
          <p:cNvSpPr txBox="1"/>
          <p:nvPr/>
        </p:nvSpPr>
        <p:spPr>
          <a:xfrm>
            <a:off x="4572000" y="1412776"/>
            <a:ext cx="38884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Schoolbook" panose="02040604050505020304" pitchFamily="18" charset="0"/>
              </a:rPr>
              <a:t>We used Boulder observatory data to test our model, since it measures contemporary both the magnetic and the electric fields.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Schoolbook" panose="02040604050505020304" pitchFamily="18" charset="0"/>
              </a:rPr>
              <a:t>We evaluated the geoelectric field and we compared it to the observations along both the geomagnetic North-South (H) and East-West (D) components</a:t>
            </a:r>
          </a:p>
        </p:txBody>
      </p:sp>
    </p:spTree>
    <p:extLst>
      <p:ext uri="{BB962C8B-B14F-4D97-AF65-F5344CB8AC3E}">
        <p14:creationId xmlns:p14="http://schemas.microsoft.com/office/powerpoint/2010/main" val="3040810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551148"/>
          </a:xfrm>
        </p:spPr>
        <p:txBody>
          <a:bodyPr>
            <a:normAutofit fontScale="90000"/>
          </a:bodyPr>
          <a:lstStyle/>
          <a:p>
            <a:r>
              <a:rPr lang="it-IT" altLang="it-IT" sz="32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September</a:t>
            </a:r>
            <a:r>
              <a:rPr lang="it-IT" altLang="it-IT" sz="32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 2017 </a:t>
            </a:r>
            <a:r>
              <a:rPr lang="it-IT" altLang="it-IT" sz="32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GS: E </a:t>
            </a:r>
            <a:r>
              <a:rPr lang="it-IT" altLang="it-IT" sz="32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field</a:t>
            </a:r>
            <a:r>
              <a:rPr lang="it-IT" altLang="it-IT" sz="32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 </a:t>
            </a:r>
            <a:r>
              <a:rPr lang="it-IT" altLang="it-IT" sz="32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evaluation</a:t>
            </a:r>
            <a:r>
              <a:rPr lang="it-IT" altLang="it-IT" sz="32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/>
            </a:r>
            <a:br>
              <a:rPr lang="it-IT" altLang="it-IT" sz="32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</a:br>
            <a:endParaRPr lang="it-IT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" t="4550" b="3953"/>
          <a:stretch/>
        </p:blipFill>
        <p:spPr>
          <a:xfrm>
            <a:off x="827584" y="620688"/>
            <a:ext cx="7344816" cy="4924363"/>
          </a:xfrm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603426"/>
              </p:ext>
            </p:extLst>
          </p:nvPr>
        </p:nvGraphicFramePr>
        <p:xfrm>
          <a:off x="899590" y="5628848"/>
          <a:ext cx="792088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55"/>
                <a:gridCol w="740655"/>
                <a:gridCol w="1008112"/>
                <a:gridCol w="1645898"/>
                <a:gridCol w="802374"/>
                <a:gridCol w="864096"/>
                <a:gridCol w="17281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TAB</a:t>
                      </a:r>
                      <a:endParaRPr lang="it-IT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E</a:t>
                      </a:r>
                      <a:r>
                        <a:rPr lang="it-IT" baseline="-25000" dirty="0" err="1" smtClean="0"/>
                        <a:t>East</a:t>
                      </a:r>
                      <a:endParaRPr lang="it-IT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/>
                        <a:t>E</a:t>
                      </a:r>
                      <a:r>
                        <a:rPr lang="it-IT" baseline="-25000" dirty="0" err="1" smtClean="0"/>
                        <a:t>North</a:t>
                      </a:r>
                      <a:endParaRPr lang="it-IT" dirty="0" smtClean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ρ</a:t>
                      </a:r>
                      <a:endParaRPr lang="it-IT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it-IT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RMSE [</a:t>
                      </a:r>
                      <a:r>
                        <a:rPr lang="it-IT" b="1" i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mV</a:t>
                      </a:r>
                      <a:r>
                        <a:rPr lang="it-IT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/km]</a:t>
                      </a:r>
                      <a:endParaRPr lang="it-IT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ρ</a:t>
                      </a:r>
                      <a:endParaRPr lang="it-IT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it-IT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RMSE [</a:t>
                      </a:r>
                      <a:r>
                        <a:rPr lang="it-IT" b="1" i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mV</a:t>
                      </a:r>
                      <a:r>
                        <a:rPr lang="it-IT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/km]</a:t>
                      </a:r>
                      <a:endParaRPr lang="it-IT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BOU</a:t>
                      </a:r>
                      <a:endParaRPr lang="it-IT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0,97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0,93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7,01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0,9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0,88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8,01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68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41548"/>
            <a:ext cx="9144000" cy="551148"/>
          </a:xfrm>
        </p:spPr>
        <p:txBody>
          <a:bodyPr>
            <a:normAutofit fontScale="90000"/>
          </a:bodyPr>
          <a:lstStyle/>
          <a:p>
            <a:r>
              <a:rPr lang="it-IT" altLang="it-IT" sz="32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Magnetospheric Ionospheric </a:t>
            </a:r>
            <a:r>
              <a:rPr lang="it-IT" altLang="it-IT" sz="32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discrimination</a:t>
            </a:r>
            <a:r>
              <a:rPr lang="it-IT" altLang="it-IT" sz="32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/>
            </a:r>
            <a:br>
              <a:rPr lang="it-IT" altLang="it-IT" sz="32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</a:br>
            <a:endParaRPr lang="it-IT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t="3648" r="6520" b="5718"/>
          <a:stretch/>
        </p:blipFill>
        <p:spPr>
          <a:xfrm>
            <a:off x="0" y="548680"/>
            <a:ext cx="4860032" cy="6275657"/>
          </a:xfrm>
        </p:spPr>
      </p:pic>
      <p:sp>
        <p:nvSpPr>
          <p:cNvPr id="7" name="CasellaDiTesto 6"/>
          <p:cNvSpPr txBox="1"/>
          <p:nvPr/>
        </p:nvSpPr>
        <p:spPr>
          <a:xfrm>
            <a:off x="5220072" y="1700808"/>
            <a:ext cx="37444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entury Schoolbook" panose="02040604050505020304" pitchFamily="18" charset="0"/>
              </a:rPr>
              <a:t>We applied ALIF to obtain the ionospheric and the magnetospheric origin contribution to the magnetic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entury Schoolbook" panose="02040604050505020304" pitchFamily="18" charset="0"/>
              </a:rPr>
              <a:t>As expected the magnetospheric contribution is dominant at low/middle latitudes</a:t>
            </a:r>
            <a:endParaRPr lang="en-GB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85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208803" cy="551148"/>
          </a:xfrm>
        </p:spPr>
        <p:txBody>
          <a:bodyPr>
            <a:normAutofit fontScale="90000"/>
          </a:bodyPr>
          <a:lstStyle/>
          <a:p>
            <a:r>
              <a:rPr lang="it-IT" altLang="it-IT" sz="32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September</a:t>
            </a:r>
            <a:r>
              <a:rPr lang="it-IT" altLang="it-IT" sz="32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 2017 </a:t>
            </a:r>
            <a:r>
              <a:rPr lang="it-IT" altLang="it-IT" sz="32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GS: Ground </a:t>
            </a:r>
            <a:r>
              <a:rPr lang="it-IT" altLang="it-IT" sz="32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>response</a:t>
            </a:r>
            <a:r>
              <a:rPr lang="it-IT" altLang="it-IT" sz="32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  <a:t/>
            </a:r>
            <a:br>
              <a:rPr lang="it-IT" altLang="it-IT" sz="32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anose="02040604050505020304" pitchFamily="18" charset="0"/>
              </a:rPr>
            </a:br>
            <a:endParaRPr lang="it-IT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" t="2823" r="6194" b="6536"/>
          <a:stretch/>
        </p:blipFill>
        <p:spPr>
          <a:xfrm>
            <a:off x="0" y="647582"/>
            <a:ext cx="4283968" cy="6185607"/>
          </a:xfrm>
        </p:spPr>
      </p:pic>
      <p:sp>
        <p:nvSpPr>
          <p:cNvPr id="6" name="CasellaDiTesto 5"/>
          <p:cNvSpPr txBox="1"/>
          <p:nvPr/>
        </p:nvSpPr>
        <p:spPr>
          <a:xfrm>
            <a:off x="5076056" y="1412776"/>
            <a:ext cx="37444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entury Schoolbook" panose="02040604050505020304" pitchFamily="18" charset="0"/>
              </a:rPr>
              <a:t>We evaluated the Geoelectric field associated to each contributions.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entury Schoolbook" panose="02040604050505020304" pitchFamily="18" charset="0"/>
              </a:rPr>
              <a:t>As expected, despite lower geomagnetic amplitudes, the ionospheric origin contribution determines higher geoelectric field because of its more rapid time-scales</a:t>
            </a:r>
            <a:endParaRPr lang="en-GB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850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1158</Words>
  <Application>Microsoft Office PowerPoint</Application>
  <PresentationFormat>Presentazione su schermo (4:3)</PresentationFormat>
  <Paragraphs>101</Paragraphs>
  <Slides>13</Slides>
  <Notes>11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Century Schoolbook</vt:lpstr>
      <vt:lpstr>Tema di Office</vt:lpstr>
      <vt:lpstr>1_Tema di Office</vt:lpstr>
      <vt:lpstr>Geoelectric field evaluation during the September 2017 Geomagnetic Storm: the MA.I.GIC. model.</vt:lpstr>
      <vt:lpstr>What and Why GICs?</vt:lpstr>
      <vt:lpstr>MA.I.G.I.C. Model</vt:lpstr>
      <vt:lpstr>Presentazione standard di PowerPoint</vt:lpstr>
      <vt:lpstr> September 2017 GS </vt:lpstr>
      <vt:lpstr>September 2017 GS: Ground response </vt:lpstr>
      <vt:lpstr>September 2017 GS: E field evaluation </vt:lpstr>
      <vt:lpstr>Magnetospheric Ionospheric discrimination </vt:lpstr>
      <vt:lpstr>September 2017 GS: Ground response </vt:lpstr>
      <vt:lpstr>September 2017 GS: Global GIC</vt:lpstr>
      <vt:lpstr>September 2017 GS: Ground response</vt:lpstr>
      <vt:lpstr>Conclusions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Geomagnetically induced currents during the September 6, 2017 Storm Sudden Commencements.</dc:title>
  <dc:creator>Piersanti mirko</dc:creator>
  <cp:lastModifiedBy>giulia</cp:lastModifiedBy>
  <cp:revision>96</cp:revision>
  <dcterms:created xsi:type="dcterms:W3CDTF">2018-04-04T12:54:33Z</dcterms:created>
  <dcterms:modified xsi:type="dcterms:W3CDTF">2019-11-19T08:44:11Z</dcterms:modified>
</cp:coreProperties>
</file>