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65" r:id="rId3"/>
    <p:sldId id="270" r:id="rId4"/>
    <p:sldId id="266" r:id="rId5"/>
    <p:sldId id="272" r:id="rId6"/>
    <p:sldId id="267" r:id="rId7"/>
    <p:sldId id="274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EA7600"/>
    <a:srgbClr val="B2B3B2"/>
    <a:srgbClr val="EFA720"/>
    <a:srgbClr val="361C64"/>
    <a:srgbClr val="0C1A44"/>
    <a:srgbClr val="9F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8" autoAdjust="0"/>
    <p:restoredTop sz="94803"/>
  </p:normalViewPr>
  <p:slideViewPr>
    <p:cSldViewPr snapToGrid="0" snapToObjects="1">
      <p:cViewPr varScale="1">
        <p:scale>
          <a:sx n="143" d="100"/>
          <a:sy n="143" d="100"/>
        </p:scale>
        <p:origin x="216" y="4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61736" y="1393689"/>
            <a:ext cx="5071571" cy="183319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US" sz="2800" dirty="0"/>
              <a:t>The Influence of Sudden Commencements on the Rate of Change of the Surface Magnetic Field in the UK</a:t>
            </a:r>
          </a:p>
          <a:p>
            <a:endParaRPr lang="en-GB" sz="28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2930" y="474462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19 November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028073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MULLARD SPACE SCIENCE LABORATORY</a:t>
            </a:r>
          </a:p>
        </p:txBody>
      </p:sp>
      <p:sp>
        <p:nvSpPr>
          <p:cNvPr id="12" name="Andy Smith1, Caitriona Jackman1, Michelle Thomsen2, Andrew Coates3,4, Gethyn Lewis3,4">
            <a:extLst>
              <a:ext uri="{FF2B5EF4-FFF2-40B4-BE49-F238E27FC236}">
                <a16:creationId xmlns:a16="http://schemas.microsoft.com/office/drawing/2014/main" id="{D611B41C-155C-AB42-9033-CC21553CFD69}"/>
              </a:ext>
            </a:extLst>
          </p:cNvPr>
          <p:cNvSpPr txBox="1">
            <a:spLocks/>
          </p:cNvSpPr>
          <p:nvPr/>
        </p:nvSpPr>
        <p:spPr>
          <a:xfrm>
            <a:off x="0" y="3226882"/>
            <a:ext cx="5777007" cy="419193"/>
          </a:xfrm>
          <a:prstGeom prst="rect">
            <a:avLst/>
          </a:prstGeom>
        </p:spPr>
        <p:txBody>
          <a:bodyPr/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>
              <a:buNone/>
              <a:defRPr sz="2400"/>
            </a:pPr>
            <a:r>
              <a:rPr lang="en-US" sz="1400" dirty="0">
                <a:solidFill>
                  <a:schemeClr val="tx1"/>
                </a:solidFill>
              </a:rPr>
              <a:t>Andy Smith</a:t>
            </a:r>
            <a:r>
              <a:rPr lang="en-US" sz="1400" baseline="31999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, Mervyn Freeman</a:t>
            </a:r>
            <a:r>
              <a:rPr lang="en-US" sz="1400" baseline="31999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, Jonathan Rae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, Colin Forsyth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1 Department of Physics and Astronomy, University of Southampton, Southampton, UK…">
            <a:extLst>
              <a:ext uri="{FF2B5EF4-FFF2-40B4-BE49-F238E27FC236}">
                <a16:creationId xmlns:a16="http://schemas.microsoft.com/office/drawing/2014/main" id="{1BEBD70A-FFE0-7D4A-AAED-F4FB6445AF5F}"/>
              </a:ext>
            </a:extLst>
          </p:cNvPr>
          <p:cNvSpPr txBox="1">
            <a:spLocks/>
          </p:cNvSpPr>
          <p:nvPr/>
        </p:nvSpPr>
        <p:spPr>
          <a:xfrm>
            <a:off x="0" y="3589414"/>
            <a:ext cx="5140498" cy="782289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285750" indent="-285750" defTabSz="457200" hangingPunct="1">
              <a:spcBef>
                <a:spcPts val="0"/>
              </a:spcBef>
              <a:buSzTx/>
              <a:buFontTx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pPr>
            <a:r>
              <a:rPr lang="en-US" sz="800" baseline="30000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r>
              <a:rPr lang="en-US" sz="800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 Mullard Space Science Laboratory, University College London, Dorking, UK</a:t>
            </a:r>
          </a:p>
          <a:p>
            <a:pPr marL="285750" indent="-285750" defTabSz="457200" hangingPunct="1">
              <a:spcBef>
                <a:spcPts val="0"/>
              </a:spcBef>
              <a:buSzTx/>
              <a:buFontTx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pPr>
            <a:r>
              <a:rPr lang="en-US" sz="800" baseline="31999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r>
              <a:rPr lang="en-US" sz="800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 British Antarctic Survey, Cambridge, 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805008-EBB1-9E4A-81F2-3745F4DABB8B}"/>
              </a:ext>
            </a:extLst>
          </p:cNvPr>
          <p:cNvSpPr txBox="1"/>
          <p:nvPr/>
        </p:nvSpPr>
        <p:spPr>
          <a:xfrm>
            <a:off x="6934685" y="3466303"/>
            <a:ext cx="2106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Credit: NASA</a:t>
            </a:r>
            <a:endParaRPr lang="en-US" sz="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B7DB7A-4328-6247-807F-1427D79EB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271" y="1399105"/>
            <a:ext cx="4029799" cy="2014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4B0047-073B-2344-B8C3-6F5786B5A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4089400"/>
            <a:ext cx="2032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2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502008A-5933-A14A-ADF6-6A67989E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31" y="805089"/>
            <a:ext cx="3173999" cy="3889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EFBBD-90B6-EE4E-B03C-A8C27687FF0A}"/>
              </a:ext>
            </a:extLst>
          </p:cNvPr>
          <p:cNvSpPr txBox="1"/>
          <p:nvPr/>
        </p:nvSpPr>
        <p:spPr>
          <a:xfrm>
            <a:off x="6193552" y="4694201"/>
            <a:ext cx="27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Freeman et al.,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C7EF8-D66B-3346-874E-98988CA429B7}"/>
              </a:ext>
            </a:extLst>
          </p:cNvPr>
          <p:cNvSpPr txBox="1"/>
          <p:nvPr/>
        </p:nvSpPr>
        <p:spPr>
          <a:xfrm>
            <a:off x="173255" y="871476"/>
            <a:ext cx="53127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Geomagnetically Induced Currents (GICs) can disrupt or damage power transformers.  The magnitude of GICs depends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rate of change of the field [e.g. </a:t>
            </a:r>
            <a:r>
              <a:rPr lang="en-US" sz="1400" dirty="0" err="1"/>
              <a:t>Viljanen</a:t>
            </a:r>
            <a:r>
              <a:rPr lang="en-US" sz="1400" dirty="0"/>
              <a:t> et al., 2001].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local subsurface conductivity [e.g. </a:t>
            </a:r>
            <a:r>
              <a:rPr lang="en-US" sz="1400" dirty="0" err="1"/>
              <a:t>Beggan</a:t>
            </a:r>
            <a:r>
              <a:rPr lang="en-US" sz="1400" dirty="0"/>
              <a:t> et al., 2015].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Geometry of power network [e.g. Thomson et al., 2005].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21 years worth of data used (1996 – 2016), from three UK magnetometer stations.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define the rate of 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Large values of R are typically associated with higher latitudes [e.g. </a:t>
            </a:r>
            <a:r>
              <a:rPr lang="en-US" sz="1400" dirty="0" err="1"/>
              <a:t>Viljanen</a:t>
            </a:r>
            <a:r>
              <a:rPr lang="en-US" sz="1400" dirty="0"/>
              <a:t> et al., 2006].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 &gt; several hundred nTmin</a:t>
            </a:r>
            <a:r>
              <a:rPr lang="en-US" sz="1400" baseline="30000" dirty="0"/>
              <a:t>-1</a:t>
            </a:r>
            <a:r>
              <a:rPr lang="en-US" sz="1400" dirty="0"/>
              <a:t> is of a worrying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Approximately 50% of large R in the UK are associated with substorm expansion and recovery phases [Freeman et al., 2019].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45496" y="133610"/>
            <a:ext cx="4104000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Definitions and Data</a:t>
            </a:r>
            <a:endParaRPr lang="en-GB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A395F-CB9F-9A4C-8515-B085C49B74FA}"/>
              </a:ext>
            </a:extLst>
          </p:cNvPr>
          <p:cNvSpPr txBox="1"/>
          <p:nvPr/>
        </p:nvSpPr>
        <p:spPr>
          <a:xfrm>
            <a:off x="8237913" y="856227"/>
            <a:ext cx="523701" cy="338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53586-3385-E546-9459-D81CBAED04E0}"/>
              </a:ext>
            </a:extLst>
          </p:cNvPr>
          <p:cNvSpPr txBox="1"/>
          <p:nvPr/>
        </p:nvSpPr>
        <p:spPr>
          <a:xfrm>
            <a:off x="7858299" y="2395071"/>
            <a:ext cx="52370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3BBAD-FD90-2448-985E-59B7B00F818E}"/>
              </a:ext>
            </a:extLst>
          </p:cNvPr>
          <p:cNvSpPr txBox="1"/>
          <p:nvPr/>
        </p:nvSpPr>
        <p:spPr>
          <a:xfrm>
            <a:off x="6858001" y="3749429"/>
            <a:ext cx="56526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F2328BA6-75E3-5A42-967E-B6195B29ADB9}"/>
              </a:ext>
            </a:extLst>
          </p:cNvPr>
          <p:cNvSpPr/>
          <p:nvPr/>
        </p:nvSpPr>
        <p:spPr>
          <a:xfrm>
            <a:off x="8063348" y="1073623"/>
            <a:ext cx="174464" cy="17435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1D0E977D-50AF-5545-A4EF-3E00D83BB2F2}"/>
              </a:ext>
            </a:extLst>
          </p:cNvPr>
          <p:cNvSpPr/>
          <p:nvPr/>
        </p:nvSpPr>
        <p:spPr>
          <a:xfrm>
            <a:off x="7675421" y="2613631"/>
            <a:ext cx="174464" cy="17435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F9A4E605-2AAC-CB4A-8940-51E340AB39CD}"/>
              </a:ext>
            </a:extLst>
          </p:cNvPr>
          <p:cNvSpPr/>
          <p:nvPr/>
        </p:nvSpPr>
        <p:spPr>
          <a:xfrm>
            <a:off x="7424248" y="3906981"/>
            <a:ext cx="174464" cy="17435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49F9C-4A34-1242-8D69-0B0D750F7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12" y="2787988"/>
            <a:ext cx="2867891" cy="5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361653C-D006-C644-A3E6-F673403AD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55"/>
          <a:stretch/>
        </p:blipFill>
        <p:spPr>
          <a:xfrm>
            <a:off x="5217530" y="979714"/>
            <a:ext cx="3926470" cy="3845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E9A875-EDDD-B94D-AEE5-66BA302F99D0}"/>
              </a:ext>
            </a:extLst>
          </p:cNvPr>
          <p:cNvSpPr txBox="1"/>
          <p:nvPr/>
        </p:nvSpPr>
        <p:spPr>
          <a:xfrm>
            <a:off x="6418200" y="4795868"/>
            <a:ext cx="272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Fiori et al., 2014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9E8B50DB-89A1-774E-914E-1C7245F80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5705568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Sudden Commencements</a:t>
            </a:r>
            <a:endParaRPr lang="en-GB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3A7E2B-1115-6941-938A-1742E4FBB870}"/>
              </a:ext>
            </a:extLst>
          </p:cNvPr>
          <p:cNvSpPr txBox="1"/>
          <p:nvPr/>
        </p:nvSpPr>
        <p:spPr>
          <a:xfrm>
            <a:off x="253093" y="979714"/>
            <a:ext cx="49883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Sudden Commencements (SCs) represent a significant source of GICs at mid latitudes [e.g. </a:t>
            </a:r>
            <a:r>
              <a:rPr lang="en-US" sz="1600" dirty="0" err="1"/>
              <a:t>Kappenman</a:t>
            </a:r>
            <a:r>
              <a:rPr lang="en-US" sz="1600" dirty="0"/>
              <a:t> et al., 2003; Marshall et al., 2012].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SCs are rapid increases in the strength of magnetopause currents following the impact of a solar wind pressure pulse [Araki, 1977; 1994].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Signature is observed globally, though the magnitude is latitude dependent [Fiori et al., 2014].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SCs may be followed by further magnetospheric activity [</a:t>
            </a:r>
            <a:r>
              <a:rPr lang="en-US" sz="1600" dirty="0" err="1"/>
              <a:t>Chree</a:t>
            </a:r>
            <a:r>
              <a:rPr lang="en-US" sz="1600" dirty="0"/>
              <a:t>, 1925; </a:t>
            </a:r>
            <a:r>
              <a:rPr lang="en-US" sz="1600" dirty="0" err="1"/>
              <a:t>Curto</a:t>
            </a:r>
            <a:r>
              <a:rPr lang="en-US" sz="1600" dirty="0"/>
              <a:t> et al., 2007].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use a catalogue compiled by </a:t>
            </a:r>
            <a:r>
              <a:rPr lang="en-US" sz="1600" dirty="0" err="1"/>
              <a:t>Ebre</a:t>
            </a:r>
            <a:r>
              <a:rPr lang="en-US" sz="1600" dirty="0"/>
              <a:t> Observatory, identifying 380 SCs between 1996 and 2016.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C92B044-D052-A948-9860-E0BB0F548845}"/>
              </a:ext>
            </a:extLst>
          </p:cNvPr>
          <p:cNvSpPr/>
          <p:nvPr/>
        </p:nvSpPr>
        <p:spPr>
          <a:xfrm>
            <a:off x="5361709" y="1928553"/>
            <a:ext cx="3649287" cy="1546167"/>
          </a:xfrm>
          <a:prstGeom prst="frame">
            <a:avLst>
              <a:gd name="adj1" fmla="val 14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6" name="Rectangle 12">
            <a:extLst>
              <a:ext uri="{FF2B5EF4-FFF2-40B4-BE49-F238E27FC236}">
                <a16:creationId xmlns:a16="http://schemas.microsoft.com/office/drawing/2014/main" id="{6A4717AF-1C00-0F4E-BA2F-C1D861F33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542665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 During SCs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F0032-DBF4-6A47-88DD-14524190B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0" y="1240764"/>
            <a:ext cx="8931665" cy="3589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50C243-0520-C44B-8E49-1B3FF8FBCA31}"/>
              </a:ext>
            </a:extLst>
          </p:cNvPr>
          <p:cNvSpPr txBox="1"/>
          <p:nvPr/>
        </p:nvSpPr>
        <p:spPr>
          <a:xfrm>
            <a:off x="1019201" y="4747989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Latitude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D4D2B7-5550-024C-8064-EAA88F3A8A9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362351" y="4932655"/>
            <a:ext cx="3432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6E32A4-1732-E74F-8DA3-4FFB26B332E6}"/>
              </a:ext>
            </a:extLst>
          </p:cNvPr>
          <p:cNvSpPr txBox="1"/>
          <p:nvPr/>
        </p:nvSpPr>
        <p:spPr>
          <a:xfrm>
            <a:off x="2566527" y="803855"/>
            <a:ext cx="408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, 99</a:t>
            </a:r>
            <a:r>
              <a:rPr lang="en-US" baseline="30000" dirty="0"/>
              <a:t>th</a:t>
            </a:r>
            <a:r>
              <a:rPr lang="en-US" dirty="0"/>
              <a:t> and 99.97</a:t>
            </a:r>
            <a:r>
              <a:rPr lang="en-US" baseline="30000" dirty="0"/>
              <a:t>th</a:t>
            </a:r>
            <a:r>
              <a:rPr lang="en-US" dirty="0"/>
              <a:t> percentiles marked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6C30CA-71F5-8B43-B78C-95A1F492853F}"/>
              </a:ext>
            </a:extLst>
          </p:cNvPr>
          <p:cNvSpPr txBox="1"/>
          <p:nvPr/>
        </p:nvSpPr>
        <p:spPr>
          <a:xfrm>
            <a:off x="1851887" y="800358"/>
            <a:ext cx="542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PDFs intersect at around the 90</a:t>
            </a:r>
            <a:r>
              <a:rPr lang="en-US" baseline="30000" dirty="0"/>
              <a:t>th</a:t>
            </a:r>
            <a:r>
              <a:rPr lang="en-US" dirty="0"/>
              <a:t> percentile (~1nTmin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75994-6A2B-474C-A90F-FC65A40468E1}"/>
              </a:ext>
            </a:extLst>
          </p:cNvPr>
          <p:cNvSpPr txBox="1"/>
          <p:nvPr/>
        </p:nvSpPr>
        <p:spPr>
          <a:xfrm>
            <a:off x="2028425" y="810849"/>
            <a:ext cx="542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Percentiles are largest at the middle (ESK) station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54F9E-4279-F24D-BEBA-85EBA46D0331}"/>
              </a:ext>
            </a:extLst>
          </p:cNvPr>
          <p:cNvSpPr txBox="1"/>
          <p:nvPr/>
        </p:nvSpPr>
        <p:spPr>
          <a:xfrm>
            <a:off x="6418200" y="4795868"/>
            <a:ext cx="272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Smith et al., 2019</a:t>
            </a:r>
          </a:p>
        </p:txBody>
      </p:sp>
    </p:spTree>
    <p:extLst>
      <p:ext uri="{BB962C8B-B14F-4D97-AF65-F5344CB8AC3E}">
        <p14:creationId xmlns:p14="http://schemas.microsoft.com/office/powerpoint/2010/main" val="19969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6" name="Rectangle 12">
            <a:extLst>
              <a:ext uri="{FF2B5EF4-FFF2-40B4-BE49-F238E27FC236}">
                <a16:creationId xmlns:a16="http://schemas.microsoft.com/office/drawing/2014/main" id="{6A4717AF-1C00-0F4E-BA2F-C1D861F33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542665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 During SCs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C32A3-5116-3942-BC77-C7ACA741D1EE}"/>
              </a:ext>
            </a:extLst>
          </p:cNvPr>
          <p:cNvSpPr txBox="1"/>
          <p:nvPr/>
        </p:nvSpPr>
        <p:spPr>
          <a:xfrm>
            <a:off x="109679" y="913315"/>
            <a:ext cx="38002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can evaluate the fraction of R that is attributable to SCs.</a:t>
            </a:r>
          </a:p>
          <a:p>
            <a:endParaRPr lang="en-US" sz="1400" dirty="0"/>
          </a:p>
          <a:p>
            <a:pPr lvl="1"/>
            <a:r>
              <a:rPr lang="en-US" sz="1400" dirty="0"/>
              <a:t>Total data: 11x10</a:t>
            </a:r>
            <a:r>
              <a:rPr lang="en-US" sz="1400" baseline="30000" dirty="0"/>
              <a:t>6</a:t>
            </a:r>
            <a:r>
              <a:rPr lang="en-US" sz="1400" dirty="0"/>
              <a:t> minutes</a:t>
            </a:r>
          </a:p>
          <a:p>
            <a:pPr lvl="1"/>
            <a:r>
              <a:rPr lang="en-US" sz="1400" dirty="0"/>
              <a:t>SCs: 1900 minutes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Overall Fraction = 0.0002%</a:t>
            </a:r>
          </a:p>
          <a:p>
            <a:endParaRPr lang="en-US" sz="1400" dirty="0"/>
          </a:p>
          <a:p>
            <a:r>
              <a:rPr lang="en-US" sz="1400" dirty="0"/>
              <a:t>However, they may contribute more at higher percentiles, and this could be more significant at lower latitudes.</a:t>
            </a:r>
          </a:p>
          <a:p>
            <a:endParaRPr lang="en-US" sz="1400" dirty="0"/>
          </a:p>
          <a:p>
            <a:r>
              <a:rPr lang="en-US" sz="1400" dirty="0"/>
              <a:t>Above the very high percentiles the fraction of data related to SCs becomes non-negligible, but still small.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F156D-D084-5243-A7A0-B2A68FFCE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4" t="1911" r="5821" b="5432"/>
          <a:stretch/>
        </p:blipFill>
        <p:spPr>
          <a:xfrm>
            <a:off x="4082678" y="748377"/>
            <a:ext cx="4828774" cy="4201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13E8F7-3BA0-464A-945F-75BE3150B1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7" t="2597" r="6572" b="5360"/>
          <a:stretch/>
        </p:blipFill>
        <p:spPr>
          <a:xfrm>
            <a:off x="4082678" y="790741"/>
            <a:ext cx="4815874" cy="4201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7AFB64-BA15-8C48-8124-248048BD0600}"/>
              </a:ext>
            </a:extLst>
          </p:cNvPr>
          <p:cNvSpPr txBox="1"/>
          <p:nvPr/>
        </p:nvSpPr>
        <p:spPr>
          <a:xfrm>
            <a:off x="6418200" y="4795868"/>
            <a:ext cx="272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Smith et al., 2019</a:t>
            </a:r>
          </a:p>
        </p:txBody>
      </p:sp>
    </p:spTree>
    <p:extLst>
      <p:ext uri="{BB962C8B-B14F-4D97-AF65-F5344CB8AC3E}">
        <p14:creationId xmlns:p14="http://schemas.microsoft.com/office/powerpoint/2010/main" val="16665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51AA543-E79C-AD4B-97AD-947C7399F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5" y="739773"/>
            <a:ext cx="8088287" cy="3370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07D88D-032E-5D42-AF6D-01F27FE16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6" y="739774"/>
            <a:ext cx="8088286" cy="33701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6" name="Rectangle 12">
            <a:extLst>
              <a:ext uri="{FF2B5EF4-FFF2-40B4-BE49-F238E27FC236}">
                <a16:creationId xmlns:a16="http://schemas.microsoft.com/office/drawing/2014/main" id="{1F9B2233-8CCE-AA47-B19B-EFDEDB60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542665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 Following SCs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686C9-2501-234C-8C1B-8C7E5F4EACE4}"/>
              </a:ext>
            </a:extLst>
          </p:cNvPr>
          <p:cNvSpPr txBox="1"/>
          <p:nvPr/>
        </p:nvSpPr>
        <p:spPr>
          <a:xfrm>
            <a:off x="889905" y="4205015"/>
            <a:ext cx="7364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90% of data above the 99.97</a:t>
            </a:r>
            <a:r>
              <a:rPr lang="en-US" sz="1600" baseline="30000" dirty="0"/>
              <a:t>th</a:t>
            </a:r>
            <a:r>
              <a:rPr lang="en-US" sz="1600" dirty="0"/>
              <a:t> percentile occurs within three days of a SC.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R &gt; 200 nTmin</a:t>
            </a:r>
            <a:r>
              <a:rPr lang="en-US" sz="1600" baseline="30000" dirty="0"/>
              <a:t>-1</a:t>
            </a:r>
            <a:r>
              <a:rPr lang="en-US" sz="1600" dirty="0"/>
              <a:t> occur within three days of an 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B92DF4-2659-E44B-897E-8E66D913B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57" y="739775"/>
            <a:ext cx="8088285" cy="3370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458BF-4C56-A34F-BE4F-AF9288210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58" y="739775"/>
            <a:ext cx="8088284" cy="33701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7AA6EE-BCC9-0A46-9F2F-2206F575A6AE}"/>
              </a:ext>
            </a:extLst>
          </p:cNvPr>
          <p:cNvSpPr txBox="1"/>
          <p:nvPr/>
        </p:nvSpPr>
        <p:spPr>
          <a:xfrm>
            <a:off x="6418200" y="4021495"/>
            <a:ext cx="272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Smith et al., 2019</a:t>
            </a:r>
          </a:p>
        </p:txBody>
      </p:sp>
    </p:spTree>
    <p:extLst>
      <p:ext uri="{BB962C8B-B14F-4D97-AF65-F5344CB8AC3E}">
        <p14:creationId xmlns:p14="http://schemas.microsoft.com/office/powerpoint/2010/main" val="29707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6" name="Rectangle 12">
            <a:extLst>
              <a:ext uri="{FF2B5EF4-FFF2-40B4-BE49-F238E27FC236}">
                <a16:creationId xmlns:a16="http://schemas.microsoft.com/office/drawing/2014/main" id="{1F9B2233-8CCE-AA47-B19B-EFDEDB60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542665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 Following SCs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284D8-BE1E-6549-A714-6E063AD62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1" t="6999" r="8591" b="2598"/>
          <a:stretch/>
        </p:blipFill>
        <p:spPr>
          <a:xfrm>
            <a:off x="2182091" y="836507"/>
            <a:ext cx="6891251" cy="4306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79301C-5F14-E540-AE71-E5DFA4DD9F40}"/>
              </a:ext>
            </a:extLst>
          </p:cNvPr>
          <p:cNvSpPr txBox="1"/>
          <p:nvPr/>
        </p:nvSpPr>
        <p:spPr>
          <a:xfrm>
            <a:off x="162098" y="1240808"/>
            <a:ext cx="20199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followed by a magnetospheric storm the SC is classified as a Sudden Storm Commencement (SSC). Total.= 215/380 SCs.</a:t>
            </a:r>
          </a:p>
          <a:p>
            <a:endParaRPr lang="en-US" sz="1600" dirty="0"/>
          </a:p>
          <a:p>
            <a:r>
              <a:rPr lang="en-US" sz="1600" dirty="0"/>
              <a:t>If not, then it can be classified as a Sudden Impulse (SI). Total = 165/380.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7C1D6-82E6-304A-B69B-A88F5B82E630}"/>
              </a:ext>
            </a:extLst>
          </p:cNvPr>
          <p:cNvSpPr txBox="1"/>
          <p:nvPr/>
        </p:nvSpPr>
        <p:spPr>
          <a:xfrm>
            <a:off x="528388" y="4850384"/>
            <a:ext cx="272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Smith et al., 2019</a:t>
            </a:r>
          </a:p>
        </p:txBody>
      </p:sp>
    </p:spTree>
    <p:extLst>
      <p:ext uri="{BB962C8B-B14F-4D97-AF65-F5344CB8AC3E}">
        <p14:creationId xmlns:p14="http://schemas.microsoft.com/office/powerpoint/2010/main" val="414524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6" name="Rectangle 12">
            <a:extLst>
              <a:ext uri="{FF2B5EF4-FFF2-40B4-BE49-F238E27FC236}">
                <a16:creationId xmlns:a16="http://schemas.microsoft.com/office/drawing/2014/main" id="{EEE0BDCB-9B6E-3142-8094-3FD479CEC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542665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GB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48474-4A9A-0C4B-AB84-95442B90E243}"/>
              </a:ext>
            </a:extLst>
          </p:cNvPr>
          <p:cNvSpPr txBox="1"/>
          <p:nvPr/>
        </p:nvSpPr>
        <p:spPr>
          <a:xfrm>
            <a:off x="244928" y="920944"/>
            <a:ext cx="87826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 of change of the surface magnetic field (R) in the UK is enhanced during SCs.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percentiles of R are largest at the middle station (latitudinally).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small fraction of the largest R is attributable to SCs (&lt; 8%).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Greater than 90% of extreme R occurs within three days of an SC.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SSCs lead to this enhancement, SIs have smaller impacts both initially and in the following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b="1" dirty="0"/>
              <a:t>If you can forecast SCs (e.g. using </a:t>
            </a:r>
            <a:r>
              <a:rPr lang="en-US" b="1" dirty="0" err="1"/>
              <a:t>heliospheric</a:t>
            </a:r>
            <a:r>
              <a:rPr lang="en-US" b="1" dirty="0"/>
              <a:t> tracking from L5, or at L1) then you can predict the broad 3 day intervals within which the UK is likely to see the largest 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C3586-BF89-B24B-83B6-BFB3DB8CE301}"/>
              </a:ext>
            </a:extLst>
          </p:cNvPr>
          <p:cNvSpPr txBox="1"/>
          <p:nvPr/>
        </p:nvSpPr>
        <p:spPr>
          <a:xfrm>
            <a:off x="6467301" y="4763193"/>
            <a:ext cx="2676699" cy="38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andy.w.smith@ucl.ac.uk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977D6-F3D4-0D41-8779-003233E1C43B}"/>
              </a:ext>
            </a:extLst>
          </p:cNvPr>
          <p:cNvSpPr txBox="1"/>
          <p:nvPr/>
        </p:nvSpPr>
        <p:spPr>
          <a:xfrm>
            <a:off x="71718" y="4763193"/>
            <a:ext cx="663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Smith et al., 2019; Space Weather; DOI: 10.1029/2019SW002281</a:t>
            </a:r>
          </a:p>
        </p:txBody>
      </p:sp>
    </p:spTree>
    <p:extLst>
      <p:ext uri="{BB962C8B-B14F-4D97-AF65-F5344CB8AC3E}">
        <p14:creationId xmlns:p14="http://schemas.microsoft.com/office/powerpoint/2010/main" val="273129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23865</TotalTime>
  <Words>672</Words>
  <Application>Microsoft Macintosh PowerPoint</Application>
  <PresentationFormat>On-screen Show (16:9)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Smith, Andy</cp:lastModifiedBy>
  <cp:revision>373</cp:revision>
  <dcterms:created xsi:type="dcterms:W3CDTF">2014-08-20T12:29:59Z</dcterms:created>
  <dcterms:modified xsi:type="dcterms:W3CDTF">2019-11-18T12:51:17Z</dcterms:modified>
</cp:coreProperties>
</file>