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5" r:id="rId1"/>
  </p:sldMasterIdLst>
  <p:notesMasterIdLst>
    <p:notesMasterId r:id="rId9"/>
  </p:notesMasterIdLst>
  <p:handoutMasterIdLst>
    <p:handoutMasterId r:id="rId10"/>
  </p:handoutMasterIdLst>
  <p:sldIdLst>
    <p:sldId id="354" r:id="rId2"/>
    <p:sldId id="365" r:id="rId3"/>
    <p:sldId id="395" r:id="rId4"/>
    <p:sldId id="396" r:id="rId5"/>
    <p:sldId id="397" r:id="rId6"/>
    <p:sldId id="387" r:id="rId7"/>
    <p:sldId id="39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e Boutsi" initials="ZB" lastIdx="10" clrIdx="0">
    <p:extLst>
      <p:ext uri="{19B8F6BF-5375-455C-9EA6-DF929625EA0E}">
        <p15:presenceInfo xmlns:p15="http://schemas.microsoft.com/office/powerpoint/2012/main" userId="790dea8f8be13d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990"/>
    <a:srgbClr val="7A3F39"/>
    <a:srgbClr val="AE8168"/>
    <a:srgbClr val="72908E"/>
    <a:srgbClr val="72754F"/>
    <a:srgbClr val="0084A1"/>
    <a:srgbClr val="00656B"/>
    <a:srgbClr val="EEE9F9"/>
    <a:srgbClr val="A32857"/>
    <a:srgbClr val="FF6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0"/>
  </p:normalViewPr>
  <p:slideViewPr>
    <p:cSldViewPr snapToGrid="0">
      <p:cViewPr>
        <p:scale>
          <a:sx n="80" d="100"/>
          <a:sy n="80" d="100"/>
        </p:scale>
        <p:origin x="571"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082"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95202-B9EB-4201-A6FC-849D132DC11B}"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n-US"/>
        </a:p>
      </dgm:t>
    </dgm:pt>
    <dgm:pt modelId="{8C508CFE-BCCD-4B28-8B57-03496CFDE902}">
      <dgm:prSet phldrT="[Text]" custT="1"/>
      <dgm:spPr>
        <a:solidFill>
          <a:srgbClr val="AE8168"/>
        </a:solidFill>
        <a:ln w="38100">
          <a:solidFill>
            <a:srgbClr val="7A3F39"/>
          </a:solidFill>
        </a:ln>
      </dgm:spPr>
      <dgm:t>
        <a:bodyPr anchor="t"/>
        <a:lstStyle/>
        <a:p>
          <a:pPr algn="ctr"/>
          <a:endParaRPr lang="en-US" sz="1600" b="1" dirty="0" smtClean="0">
            <a:solidFill>
              <a:schemeClr val="bg1"/>
            </a:solidFill>
          </a:endParaRP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9081C513-9D8C-4AAE-B72A-3DE2974F3776}" type="parTrans" cxnId="{2A7DD104-60E5-4AA4-A92F-A9BE378AAAAD}">
      <dgm:prSet/>
      <dgm:spPr/>
      <dgm:t>
        <a:bodyPr/>
        <a:lstStyle/>
        <a:p>
          <a:endParaRPr lang="en-US"/>
        </a:p>
      </dgm:t>
    </dgm:pt>
    <dgm:pt modelId="{82769010-2F92-40EF-8015-D2F4CB0ED9D0}" type="sibTrans" cxnId="{2A7DD104-60E5-4AA4-A92F-A9BE378AAAAD}">
      <dgm:prSet/>
      <dgm:spPr/>
      <dgm:t>
        <a:bodyPr/>
        <a:lstStyle/>
        <a:p>
          <a:endParaRPr lang="en-US"/>
        </a:p>
      </dgm:t>
    </dgm:pt>
    <dgm:pt modelId="{946F7B1E-E4E6-469B-90EB-D913956A190C}" type="pres">
      <dgm:prSet presAssocID="{5D595202-B9EB-4201-A6FC-849D132DC11B}" presName="diagram" presStyleCnt="0">
        <dgm:presLayoutVars>
          <dgm:dir/>
          <dgm:resizeHandles val="exact"/>
        </dgm:presLayoutVars>
      </dgm:prSet>
      <dgm:spPr/>
      <dgm:t>
        <a:bodyPr/>
        <a:lstStyle/>
        <a:p>
          <a:endParaRPr lang="en-US"/>
        </a:p>
      </dgm:t>
    </dgm:pt>
    <dgm:pt modelId="{18CE3D27-E9AD-496B-BE16-B2503403301B}" type="pres">
      <dgm:prSet presAssocID="{8C508CFE-BCCD-4B28-8B57-03496CFDE902}" presName="node" presStyleLbl="node1" presStyleIdx="0" presStyleCnt="1" custScaleX="56183" custScaleY="107966" custLinFactNeighborY="-206">
        <dgm:presLayoutVars>
          <dgm:bulletEnabled val="1"/>
        </dgm:presLayoutVars>
      </dgm:prSet>
      <dgm:spPr>
        <a:prstGeom prst="actionButtonBlank">
          <a:avLst/>
        </a:prstGeom>
      </dgm:spPr>
      <dgm:t>
        <a:bodyPr/>
        <a:lstStyle/>
        <a:p>
          <a:endParaRPr lang="en-US"/>
        </a:p>
      </dgm:t>
    </dgm:pt>
  </dgm:ptLst>
  <dgm:cxnLst>
    <dgm:cxn modelId="{19423EBF-F4F3-44A7-B002-685B27D4828B}" type="presOf" srcId="{8C508CFE-BCCD-4B28-8B57-03496CFDE902}" destId="{18CE3D27-E9AD-496B-BE16-B2503403301B}" srcOrd="0" destOrd="0" presId="urn:microsoft.com/office/officeart/2005/8/layout/default"/>
    <dgm:cxn modelId="{4EEB6188-FA98-4A64-89CC-57908DCE6FB7}" type="presOf" srcId="{5D595202-B9EB-4201-A6FC-849D132DC11B}" destId="{946F7B1E-E4E6-469B-90EB-D913956A190C}" srcOrd="0" destOrd="0" presId="urn:microsoft.com/office/officeart/2005/8/layout/default"/>
    <dgm:cxn modelId="{2A7DD104-60E5-4AA4-A92F-A9BE378AAAAD}" srcId="{5D595202-B9EB-4201-A6FC-849D132DC11B}" destId="{8C508CFE-BCCD-4B28-8B57-03496CFDE902}" srcOrd="0" destOrd="0" parTransId="{9081C513-9D8C-4AAE-B72A-3DE2974F3776}" sibTransId="{82769010-2F92-40EF-8015-D2F4CB0ED9D0}"/>
    <dgm:cxn modelId="{DC8C7E4C-497C-4D10-A642-BDF4C873F06F}" type="presParOf" srcId="{946F7B1E-E4E6-469B-90EB-D913956A190C}" destId="{18CE3D27-E9AD-496B-BE16-B25034033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595202-B9EB-4201-A6FC-849D132DC11B}"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n-US"/>
        </a:p>
      </dgm:t>
    </dgm:pt>
    <dgm:pt modelId="{8C508CFE-BCCD-4B28-8B57-03496CFDE902}">
      <dgm:prSet phldrT="[Text]" custT="1"/>
      <dgm:spPr>
        <a:solidFill>
          <a:srgbClr val="AE8168"/>
        </a:solidFill>
        <a:ln w="38100">
          <a:solidFill>
            <a:srgbClr val="7A3F39"/>
          </a:solidFill>
        </a:ln>
      </dgm:spPr>
      <dgm:t>
        <a:bodyPr anchor="t"/>
        <a:lstStyle/>
        <a:p>
          <a:pPr algn="ctr"/>
          <a:endParaRPr lang="en-US" sz="1600" b="1" dirty="0" smtClean="0">
            <a:solidFill>
              <a:schemeClr val="bg1"/>
            </a:solidFill>
          </a:endParaRPr>
        </a:p>
        <a:p>
          <a:pPr algn="ctr"/>
          <a:r>
            <a:rPr lang="en-US" sz="1600" b="1" dirty="0" smtClean="0">
              <a:solidFill>
                <a:schemeClr val="bg1"/>
              </a:solidFill>
            </a:rPr>
            <a:t>ENIGMA Magnetometer Network </a:t>
          </a:r>
          <a:r>
            <a:rPr lang="en-US" sz="1600" b="1" u="sng" dirty="0" smtClean="0">
              <a:solidFill>
                <a:schemeClr val="bg1"/>
              </a:solidFill>
            </a:rPr>
            <a:t>http://enigma.space.noa.gr/</a:t>
          </a:r>
          <a:r>
            <a:rPr lang="en-US" sz="1600" b="1" dirty="0" smtClean="0">
              <a:solidFill>
                <a:schemeClr val="bg1"/>
              </a:solidFill>
            </a:rPr>
            <a:t>:</a:t>
          </a: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9081C513-9D8C-4AAE-B72A-3DE2974F3776}" type="parTrans" cxnId="{2A7DD104-60E5-4AA4-A92F-A9BE378AAAAD}">
      <dgm:prSet/>
      <dgm:spPr/>
      <dgm:t>
        <a:bodyPr/>
        <a:lstStyle/>
        <a:p>
          <a:endParaRPr lang="en-US"/>
        </a:p>
      </dgm:t>
    </dgm:pt>
    <dgm:pt modelId="{82769010-2F92-40EF-8015-D2F4CB0ED9D0}" type="sibTrans" cxnId="{2A7DD104-60E5-4AA4-A92F-A9BE378AAAAD}">
      <dgm:prSet/>
      <dgm:spPr/>
      <dgm:t>
        <a:bodyPr/>
        <a:lstStyle/>
        <a:p>
          <a:endParaRPr lang="en-US"/>
        </a:p>
      </dgm:t>
    </dgm:pt>
    <dgm:pt modelId="{946F7B1E-E4E6-469B-90EB-D913956A190C}" type="pres">
      <dgm:prSet presAssocID="{5D595202-B9EB-4201-A6FC-849D132DC11B}" presName="diagram" presStyleCnt="0">
        <dgm:presLayoutVars>
          <dgm:dir/>
          <dgm:resizeHandles val="exact"/>
        </dgm:presLayoutVars>
      </dgm:prSet>
      <dgm:spPr/>
      <dgm:t>
        <a:bodyPr/>
        <a:lstStyle/>
        <a:p>
          <a:endParaRPr lang="en-US"/>
        </a:p>
      </dgm:t>
    </dgm:pt>
    <dgm:pt modelId="{18CE3D27-E9AD-496B-BE16-B2503403301B}" type="pres">
      <dgm:prSet presAssocID="{8C508CFE-BCCD-4B28-8B57-03496CFDE902}" presName="node" presStyleLbl="node1" presStyleIdx="0" presStyleCnt="1" custScaleX="57192" custScaleY="109647" custLinFactNeighborY="-416">
        <dgm:presLayoutVars>
          <dgm:bulletEnabled val="1"/>
        </dgm:presLayoutVars>
      </dgm:prSet>
      <dgm:spPr>
        <a:prstGeom prst="actionButtonBlank">
          <a:avLst/>
        </a:prstGeom>
      </dgm:spPr>
      <dgm:t>
        <a:bodyPr/>
        <a:lstStyle/>
        <a:p>
          <a:endParaRPr lang="en-US"/>
        </a:p>
      </dgm:t>
    </dgm:pt>
  </dgm:ptLst>
  <dgm:cxnLst>
    <dgm:cxn modelId="{811CD821-BBC4-46AC-BC3F-D67321DE80D4}" type="presOf" srcId="{5D595202-B9EB-4201-A6FC-849D132DC11B}" destId="{946F7B1E-E4E6-469B-90EB-D913956A190C}" srcOrd="0" destOrd="0" presId="urn:microsoft.com/office/officeart/2005/8/layout/default"/>
    <dgm:cxn modelId="{2A7DD104-60E5-4AA4-A92F-A9BE378AAAAD}" srcId="{5D595202-B9EB-4201-A6FC-849D132DC11B}" destId="{8C508CFE-BCCD-4B28-8B57-03496CFDE902}" srcOrd="0" destOrd="0" parTransId="{9081C513-9D8C-4AAE-B72A-3DE2974F3776}" sibTransId="{82769010-2F92-40EF-8015-D2F4CB0ED9D0}"/>
    <dgm:cxn modelId="{9AE5CD87-1960-4807-99E8-D1EF86C5F968}" type="presOf" srcId="{8C508CFE-BCCD-4B28-8B57-03496CFDE902}" destId="{18CE3D27-E9AD-496B-BE16-B2503403301B}" srcOrd="0" destOrd="0" presId="urn:microsoft.com/office/officeart/2005/8/layout/default"/>
    <dgm:cxn modelId="{48B343F6-5295-4D73-89D3-C9C388304C56}" type="presParOf" srcId="{946F7B1E-E4E6-469B-90EB-D913956A190C}" destId="{18CE3D27-E9AD-496B-BE16-B25034033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E3D27-E9AD-496B-BE16-B2503403301B}">
      <dsp:nvSpPr>
        <dsp:cNvPr id="0" name=""/>
        <dsp:cNvSpPr/>
      </dsp:nvSpPr>
      <dsp:spPr>
        <a:xfrm>
          <a:off x="2207572" y="152842"/>
          <a:ext cx="5661184" cy="6527406"/>
        </a:xfrm>
        <a:prstGeom prst="actionButtonBlank">
          <a:avLst/>
        </a:prstGeom>
        <a:solidFill>
          <a:srgbClr val="AE8168"/>
        </a:solidFill>
        <a:ln w="38100">
          <a:solidFill>
            <a:srgbClr val="7A3F39"/>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endParaRPr lang="en-US" sz="1600" b="1" kern="1200" dirty="0" smtClean="0">
            <a:solidFill>
              <a:schemeClr val="bg1"/>
            </a:solidFill>
          </a:endParaRPr>
        </a:p>
      </dsp:txBody>
      <dsp:txXfrm>
        <a:off x="2207572" y="152842"/>
        <a:ext cx="5661184" cy="652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E3D27-E9AD-496B-BE16-B2503403301B}">
      <dsp:nvSpPr>
        <dsp:cNvPr id="0" name=""/>
        <dsp:cNvSpPr/>
      </dsp:nvSpPr>
      <dsp:spPr>
        <a:xfrm>
          <a:off x="2156737" y="89331"/>
          <a:ext cx="5762854" cy="6629036"/>
        </a:xfrm>
        <a:prstGeom prst="actionButtonBlank">
          <a:avLst/>
        </a:prstGeom>
        <a:solidFill>
          <a:srgbClr val="AE8168"/>
        </a:solidFill>
        <a:ln w="38100">
          <a:solidFill>
            <a:srgbClr val="7A3F39"/>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endParaRPr lang="en-US" sz="1600" b="1" kern="1200" dirty="0" smtClean="0">
            <a:solidFill>
              <a:schemeClr val="bg1"/>
            </a:solidFill>
          </a:endParaRPr>
        </a:p>
        <a:p>
          <a:pPr lvl="0" algn="ctr" defTabSz="711200">
            <a:lnSpc>
              <a:spcPct val="90000"/>
            </a:lnSpc>
            <a:spcBef>
              <a:spcPct val="0"/>
            </a:spcBef>
            <a:spcAft>
              <a:spcPct val="35000"/>
            </a:spcAft>
          </a:pPr>
          <a:r>
            <a:rPr lang="en-US" sz="1600" b="1" kern="1200" dirty="0" smtClean="0">
              <a:solidFill>
                <a:schemeClr val="bg1"/>
              </a:solidFill>
            </a:rPr>
            <a:t>ENIGMA Magnetometer Network </a:t>
          </a:r>
          <a:r>
            <a:rPr lang="en-US" sz="1600" b="1" u="sng" kern="1200" dirty="0" smtClean="0">
              <a:solidFill>
                <a:schemeClr val="bg1"/>
              </a:solidFill>
            </a:rPr>
            <a:t>http://enigma.space.noa.gr/</a:t>
          </a:r>
          <a:r>
            <a:rPr lang="en-US" sz="1600" b="1" kern="1200" dirty="0" smtClean="0">
              <a:solidFill>
                <a:schemeClr val="bg1"/>
              </a:solidFill>
            </a:rPr>
            <a:t>:</a:t>
          </a:r>
        </a:p>
      </dsp:txBody>
      <dsp:txXfrm>
        <a:off x="2156737" y="89331"/>
        <a:ext cx="5762854" cy="66290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147495-260F-48E4-9CF4-7DC4C9563C07}" type="datetimeFigureOut">
              <a:rPr lang="en-US" smtClean="0"/>
              <a:pPr/>
              <a:t>18-Nov-19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98DF2B-3276-4224-9287-E8219F846458}" type="slidenum">
              <a:rPr lang="en-US" smtClean="0"/>
              <a:pPr/>
              <a:t>‹#›</a:t>
            </a:fld>
            <a:endParaRPr lang="en-US"/>
          </a:p>
        </p:txBody>
      </p:sp>
    </p:spTree>
    <p:extLst>
      <p:ext uri="{BB962C8B-B14F-4D97-AF65-F5344CB8AC3E}">
        <p14:creationId xmlns:p14="http://schemas.microsoft.com/office/powerpoint/2010/main" val="2192951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AB77B-C21A-41E7-A626-215F71573FFB}" type="datetimeFigureOut">
              <a:rPr lang="en-US" smtClean="0"/>
              <a:pPr/>
              <a:t>18-Nov-19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7F482-82BE-4875-9B90-0C4100B05049}" type="slidenum">
              <a:rPr lang="en-US" smtClean="0"/>
              <a:pPr/>
              <a:t>‹#›</a:t>
            </a:fld>
            <a:endParaRPr lang="en-US"/>
          </a:p>
        </p:txBody>
      </p:sp>
    </p:spTree>
    <p:extLst>
      <p:ext uri="{BB962C8B-B14F-4D97-AF65-F5344CB8AC3E}">
        <p14:creationId xmlns:p14="http://schemas.microsoft.com/office/powerpoint/2010/main" val="66315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Apply the same methodology to ENIGMA data   for the 17 March 2015 storm (available data were provided for DIO and VLI stations), and for the 23 June 2015 storm (available data were provided for THL and DIO stations), since those were the most intense storms of solar cycle 24. </a:t>
            </a:r>
          </a:p>
        </p:txBody>
      </p:sp>
      <p:sp>
        <p:nvSpPr>
          <p:cNvPr id="4" name="Slide Number Placeholder 3"/>
          <p:cNvSpPr>
            <a:spLocks noGrp="1"/>
          </p:cNvSpPr>
          <p:nvPr>
            <p:ph type="sldNum" sz="quarter" idx="10"/>
          </p:nvPr>
        </p:nvSpPr>
        <p:spPr/>
        <p:txBody>
          <a:bodyPr/>
          <a:lstStyle/>
          <a:p>
            <a:fld id="{0757F482-82BE-4875-9B90-0C4100B05049}" type="slidenum">
              <a:rPr lang="en-US" smtClean="0"/>
              <a:pPr/>
              <a:t>3</a:t>
            </a:fld>
            <a:endParaRPr lang="en-US"/>
          </a:p>
        </p:txBody>
      </p:sp>
    </p:spTree>
    <p:extLst>
      <p:ext uri="{BB962C8B-B14F-4D97-AF65-F5344CB8AC3E}">
        <p14:creationId xmlns:p14="http://schemas.microsoft.com/office/powerpoint/2010/main" val="2276014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52D009-758B-4A2D-BACC-D55565AB4204}" type="datetime1">
              <a:rPr lang="en-US" smtClean="0">
                <a:solidFill>
                  <a:prstClr val="black">
                    <a:tint val="75000"/>
                  </a:prstClr>
                </a:solidFill>
              </a:rPr>
              <a:pPr/>
              <a:t>18-Nov-19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pic>
        <p:nvPicPr>
          <p:cNvPr id="10" name="Picture 2" descr="https://www.astro.noa.gr/en/intranet/images/IAASARS_logo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134" t="16124" r="6773" b="2407"/>
          <a:stretch/>
        </p:blipFill>
        <p:spPr bwMode="auto">
          <a:xfrm>
            <a:off x="11111219" y="105045"/>
            <a:ext cx="1015296" cy="9389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hare.uoa.gr/public/Documents/new-logo/LOGO_UOA%20COL2.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5901" t="10170" r="18822" b="13403"/>
          <a:stretch/>
        </p:blipFill>
        <p:spPr bwMode="auto">
          <a:xfrm>
            <a:off x="11315801" y="1102999"/>
            <a:ext cx="645459" cy="97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56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CA56A-D54C-405A-B404-2246AFBBDE7D}" type="datetime1">
              <a:rPr lang="en-US" smtClean="0">
                <a:solidFill>
                  <a:prstClr val="black">
                    <a:tint val="75000"/>
                  </a:prstClr>
                </a:solidFill>
              </a:rPr>
              <a:pPr/>
              <a:t>18-Nov-19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66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DE302-372A-493F-B144-8BC02E5FD068}" type="datetime1">
              <a:rPr lang="en-US" smtClean="0">
                <a:solidFill>
                  <a:prstClr val="black">
                    <a:tint val="75000"/>
                  </a:prstClr>
                </a:solidFill>
              </a:rPr>
              <a:pPr/>
              <a:t>18-Nov-19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121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B0288-8EAA-434E-B849-2036C6744758}" type="datetime1">
              <a:rPr lang="en-US" smtClean="0">
                <a:solidFill>
                  <a:prstClr val="black">
                    <a:tint val="75000"/>
                  </a:prstClr>
                </a:solidFill>
              </a:rPr>
              <a:pPr/>
              <a:t>18-Nov-19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208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4CC43-4F7C-4EF0-97A8-42E08E1D8809}" type="datetime1">
              <a:rPr lang="en-US" smtClean="0">
                <a:solidFill>
                  <a:prstClr val="black">
                    <a:tint val="75000"/>
                  </a:prstClr>
                </a:solidFill>
              </a:rPr>
              <a:pPr/>
              <a:t>18-Nov-19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75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448F7-A7FA-4495-B25F-3FE68B60C095}" type="datetime1">
              <a:rPr lang="en-US" smtClean="0">
                <a:solidFill>
                  <a:prstClr val="black">
                    <a:tint val="75000"/>
                  </a:prstClr>
                </a:solidFill>
              </a:rPr>
              <a:pPr/>
              <a:t>18-Nov-19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pic>
        <p:nvPicPr>
          <p:cNvPr id="11" name="Picture 2" descr="https://www.astro.noa.gr/en/intranet/images/IAASARS_logo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134" t="16124" r="6773" b="2407"/>
          <a:stretch/>
        </p:blipFill>
        <p:spPr bwMode="auto">
          <a:xfrm>
            <a:off x="11121051" y="105045"/>
            <a:ext cx="1015296" cy="93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hare.uoa.gr/public/Documents/new-logo/LOGO_UOA%20COL2.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5901" t="10170" r="18822" b="13403"/>
          <a:stretch/>
        </p:blipFill>
        <p:spPr bwMode="auto">
          <a:xfrm>
            <a:off x="11315801" y="1102999"/>
            <a:ext cx="645459" cy="97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121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B42ED-F2B0-4398-AC93-5E659A9ED7F1}" type="datetime1">
              <a:rPr lang="en-US" smtClean="0">
                <a:solidFill>
                  <a:prstClr val="black">
                    <a:tint val="75000"/>
                  </a:prstClr>
                </a:solidFill>
              </a:rPr>
              <a:pPr/>
              <a:t>18-Nov-19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690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DCC1B6-6400-407F-BE3E-E4DA2E2A26A6}" type="datetime1">
              <a:rPr lang="en-US" smtClean="0">
                <a:solidFill>
                  <a:prstClr val="black">
                    <a:tint val="75000"/>
                  </a:prstClr>
                </a:solidFill>
              </a:rPr>
              <a:pPr/>
              <a:t>18-Nov-19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430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A00F3-438F-445F-B9F1-B4D4E06B9906}" type="datetime1">
              <a:rPr lang="en-US" smtClean="0">
                <a:solidFill>
                  <a:prstClr val="black">
                    <a:tint val="75000"/>
                  </a:prstClr>
                </a:solidFill>
              </a:rPr>
              <a:pPr/>
              <a:t>18-Nov-19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891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26772-961C-4329-A218-5004364C0815}" type="datetime1">
              <a:rPr lang="en-US" smtClean="0">
                <a:solidFill>
                  <a:prstClr val="black">
                    <a:tint val="75000"/>
                  </a:prstClr>
                </a:solidFill>
              </a:rPr>
              <a:pPr/>
              <a:t>18-Nov-19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129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3181A-F6E2-408C-B17A-6540752BDB51}" type="datetime1">
              <a:rPr lang="en-US" smtClean="0">
                <a:solidFill>
                  <a:prstClr val="black">
                    <a:tint val="75000"/>
                  </a:prstClr>
                </a:solidFill>
              </a:rPr>
              <a:pPr/>
              <a:t>18-Nov-19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280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73C74-EB12-423B-828F-DCAD43F13F4C}" type="datetime1">
              <a:rPr lang="en-US" smtClean="0">
                <a:solidFill>
                  <a:prstClr val="black">
                    <a:tint val="75000"/>
                  </a:prstClr>
                </a:solidFill>
              </a:rPr>
              <a:pPr/>
              <a:t>18-Nov-19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B6521-A7CB-4024-B867-9A84D1BCD1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121151"/>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slide" Target="slide5.xml"/><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10.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7" Type="http://schemas.openxmlformats.org/officeDocument/2006/relationships/image" Target="../media/image72.png"/><Relationship Id="rId1" Type="http://schemas.openxmlformats.org/officeDocument/2006/relationships/slideLayout" Target="../slideLayouts/slideLayout2.xml"/><Relationship Id="rId10" Type="http://schemas.openxmlformats.org/officeDocument/2006/relationships/image" Target="../media/image10.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0.jpeg"/><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jpeg"/><Relationship Id="rId4" Type="http://schemas.openxmlformats.org/officeDocument/2006/relationships/diagramQuickStyle" Target="../diagrams/quickStyle2.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2908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5414" y="836484"/>
            <a:ext cx="8973670" cy="1030941"/>
          </a:xfrm>
        </p:spPr>
        <p:txBody>
          <a:bodyPr>
            <a:noAutofit/>
          </a:bodyPr>
          <a:lstStyle/>
          <a:p>
            <a:r>
              <a:rPr lang="en-US" sz="3200" b="1" i="1" dirty="0">
                <a:solidFill>
                  <a:schemeClr val="bg1"/>
                </a:solidFill>
              </a:rPr>
              <a:t>Preliminary investigation of the possibility of GIC development in Greece</a:t>
            </a:r>
            <a:br>
              <a:rPr lang="en-US" sz="3200" b="1" i="1" dirty="0">
                <a:solidFill>
                  <a:schemeClr val="bg1"/>
                </a:solidFill>
              </a:rPr>
            </a:br>
            <a:endParaRPr lang="en-US" sz="3200" b="1" i="1" dirty="0">
              <a:solidFill>
                <a:schemeClr val="bg1"/>
              </a:solidFill>
            </a:endParaRPr>
          </a:p>
        </p:txBody>
      </p:sp>
      <p:sp>
        <p:nvSpPr>
          <p:cNvPr id="3" name="Subtitle 2"/>
          <p:cNvSpPr>
            <a:spLocks noGrp="1"/>
          </p:cNvSpPr>
          <p:nvPr>
            <p:ph type="subTitle" idx="1"/>
          </p:nvPr>
        </p:nvSpPr>
        <p:spPr>
          <a:xfrm>
            <a:off x="654271" y="1737274"/>
            <a:ext cx="10399059" cy="836090"/>
          </a:xfrm>
        </p:spPr>
        <p:txBody>
          <a:bodyPr>
            <a:noAutofit/>
          </a:bodyPr>
          <a:lstStyle/>
          <a:p>
            <a:r>
              <a:rPr lang="en-US" sz="1800" dirty="0">
                <a:solidFill>
                  <a:schemeClr val="bg1"/>
                </a:solidFill>
              </a:rPr>
              <a:t>Adamantia Zoe </a:t>
            </a:r>
            <a:r>
              <a:rPr lang="en-US" sz="1800" dirty="0" smtClean="0">
                <a:solidFill>
                  <a:schemeClr val="bg1"/>
                </a:solidFill>
              </a:rPr>
              <a:t>Boutsi </a:t>
            </a:r>
            <a:r>
              <a:rPr lang="en-US" sz="1800" baseline="30000" dirty="0" smtClean="0">
                <a:solidFill>
                  <a:schemeClr val="bg1"/>
                </a:solidFill>
              </a:rPr>
              <a:t>(1,2)</a:t>
            </a:r>
            <a:r>
              <a:rPr lang="en-US" sz="1800" dirty="0" smtClean="0">
                <a:solidFill>
                  <a:schemeClr val="bg1"/>
                </a:solidFill>
              </a:rPr>
              <a:t>, </a:t>
            </a:r>
            <a:r>
              <a:rPr lang="en-US" sz="1800" dirty="0">
                <a:solidFill>
                  <a:schemeClr val="bg1"/>
                </a:solidFill>
              </a:rPr>
              <a:t>Georgios Balasis </a:t>
            </a:r>
            <a:r>
              <a:rPr lang="en-US" sz="1800" baseline="30000" dirty="0" smtClean="0">
                <a:solidFill>
                  <a:schemeClr val="bg1"/>
                </a:solidFill>
              </a:rPr>
              <a:t>(</a:t>
            </a:r>
            <a:r>
              <a:rPr lang="en-US" sz="1800" baseline="30000" dirty="0">
                <a:solidFill>
                  <a:schemeClr val="bg1"/>
                </a:solidFill>
              </a:rPr>
              <a:t>1</a:t>
            </a:r>
            <a:r>
              <a:rPr lang="en-US" sz="1800" baseline="30000" dirty="0" smtClean="0">
                <a:solidFill>
                  <a:schemeClr val="bg1"/>
                </a:solidFill>
              </a:rPr>
              <a:t>)</a:t>
            </a:r>
            <a:r>
              <a:rPr lang="en-US" sz="1800" dirty="0" smtClean="0">
                <a:solidFill>
                  <a:schemeClr val="bg1"/>
                </a:solidFill>
              </a:rPr>
              <a:t>, </a:t>
            </a:r>
            <a:r>
              <a:rPr lang="en-US" sz="1800" dirty="0">
                <a:solidFill>
                  <a:schemeClr val="bg1"/>
                </a:solidFill>
              </a:rPr>
              <a:t>and </a:t>
            </a:r>
            <a:r>
              <a:rPr lang="en-US" sz="1800" dirty="0" err="1">
                <a:solidFill>
                  <a:schemeClr val="bg1"/>
                </a:solidFill>
              </a:rPr>
              <a:t>Ioannis</a:t>
            </a:r>
            <a:r>
              <a:rPr lang="en-US" sz="1800" dirty="0">
                <a:solidFill>
                  <a:schemeClr val="bg1"/>
                </a:solidFill>
              </a:rPr>
              <a:t> A. </a:t>
            </a:r>
            <a:r>
              <a:rPr lang="en-US" sz="1800" dirty="0" err="1">
                <a:solidFill>
                  <a:schemeClr val="bg1"/>
                </a:solidFill>
              </a:rPr>
              <a:t>Daglis</a:t>
            </a:r>
            <a:r>
              <a:rPr lang="en-US" sz="1800" dirty="0">
                <a:solidFill>
                  <a:schemeClr val="bg1"/>
                </a:solidFill>
              </a:rPr>
              <a:t> </a:t>
            </a:r>
            <a:r>
              <a:rPr lang="en-US" sz="1800" baseline="30000" dirty="0" smtClean="0">
                <a:solidFill>
                  <a:schemeClr val="bg1"/>
                </a:solidFill>
              </a:rPr>
              <a:t>(2,1)</a:t>
            </a:r>
            <a:endParaRPr lang="en-US" sz="1800" baseline="30000" dirty="0">
              <a:solidFill>
                <a:schemeClr val="bg1"/>
              </a:solidFill>
            </a:endParaRPr>
          </a:p>
          <a:p>
            <a:pPr>
              <a:spcBef>
                <a:spcPts val="0"/>
              </a:spcBef>
            </a:pPr>
            <a:r>
              <a:rPr lang="en-US" sz="1800" dirty="0" smtClean="0">
                <a:solidFill>
                  <a:schemeClr val="bg1"/>
                </a:solidFill>
              </a:rPr>
              <a:t> </a:t>
            </a:r>
            <a:r>
              <a:rPr lang="en-US" sz="1400" i="1" baseline="30000" dirty="0" smtClean="0">
                <a:solidFill>
                  <a:schemeClr val="bg1"/>
                </a:solidFill>
              </a:rPr>
              <a:t>1</a:t>
            </a:r>
            <a:r>
              <a:rPr lang="en-US" sz="1400" i="1" dirty="0" smtClean="0">
                <a:solidFill>
                  <a:schemeClr val="bg1"/>
                </a:solidFill>
              </a:rPr>
              <a:t>IAASARS, National Observatory of Athens, Greece</a:t>
            </a:r>
          </a:p>
          <a:p>
            <a:pPr>
              <a:spcBef>
                <a:spcPts val="0"/>
              </a:spcBef>
            </a:pPr>
            <a:r>
              <a:rPr lang="en-US" sz="1400" i="1" baseline="30000" dirty="0" smtClean="0">
                <a:solidFill>
                  <a:schemeClr val="bg1"/>
                </a:solidFill>
              </a:rPr>
              <a:t>2</a:t>
            </a:r>
            <a:r>
              <a:rPr lang="en-US" sz="1400" i="1" dirty="0" smtClean="0">
                <a:solidFill>
                  <a:schemeClr val="bg1"/>
                </a:solidFill>
              </a:rPr>
              <a:t>Department </a:t>
            </a:r>
            <a:r>
              <a:rPr lang="en-US" sz="1400" i="1" dirty="0">
                <a:solidFill>
                  <a:schemeClr val="bg1"/>
                </a:solidFill>
              </a:rPr>
              <a:t>of Physics, </a:t>
            </a:r>
            <a:r>
              <a:rPr lang="en-US" sz="1400" i="1" dirty="0" smtClean="0">
                <a:solidFill>
                  <a:schemeClr val="bg1"/>
                </a:solidFill>
              </a:rPr>
              <a:t>National </a:t>
            </a:r>
            <a:r>
              <a:rPr lang="en-US" sz="1400" i="1" dirty="0">
                <a:solidFill>
                  <a:schemeClr val="bg1"/>
                </a:solidFill>
              </a:rPr>
              <a:t>and </a:t>
            </a:r>
            <a:r>
              <a:rPr lang="en-US" sz="1400" i="1" dirty="0" err="1">
                <a:solidFill>
                  <a:schemeClr val="bg1"/>
                </a:solidFill>
              </a:rPr>
              <a:t>Kapodistrian</a:t>
            </a:r>
            <a:r>
              <a:rPr lang="en-US" sz="1400" i="1" dirty="0">
                <a:solidFill>
                  <a:schemeClr val="bg1"/>
                </a:solidFill>
              </a:rPr>
              <a:t> </a:t>
            </a:r>
            <a:r>
              <a:rPr lang="en-US" sz="1400" i="1" dirty="0" smtClean="0">
                <a:solidFill>
                  <a:schemeClr val="bg1"/>
                </a:solidFill>
              </a:rPr>
              <a:t>University of </a:t>
            </a:r>
            <a:r>
              <a:rPr lang="en-US" sz="1400" i="1" dirty="0">
                <a:solidFill>
                  <a:schemeClr val="bg1"/>
                </a:solidFill>
              </a:rPr>
              <a:t>Athens</a:t>
            </a:r>
            <a:r>
              <a:rPr lang="en-US" sz="1400" i="1" dirty="0" smtClean="0">
                <a:solidFill>
                  <a:schemeClr val="bg1"/>
                </a:solidFill>
              </a:rPr>
              <a:t>, Greece</a:t>
            </a:r>
          </a:p>
        </p:txBody>
      </p:sp>
      <p:sp>
        <p:nvSpPr>
          <p:cNvPr id="14" name="Action Button: Custom 13">
            <a:hlinkClick r:id="rId2" action="ppaction://hlinksldjump" highlightClick="1"/>
          </p:cNvPr>
          <p:cNvSpPr/>
          <p:nvPr/>
        </p:nvSpPr>
        <p:spPr>
          <a:xfrm>
            <a:off x="6340280" y="3069777"/>
            <a:ext cx="1353790" cy="905435"/>
          </a:xfrm>
          <a:prstGeom prst="actionButtonBlank">
            <a:avLst/>
          </a:prstGeom>
          <a:solidFill>
            <a:srgbClr val="AE8168"/>
          </a:solidFill>
          <a:ln w="28575">
            <a:solidFill>
              <a:srgbClr val="7A3F3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rgbClr val="7A3F39"/>
                </a:solidFill>
              </a:rPr>
              <a:t>Method</a:t>
            </a:r>
            <a:endParaRPr lang="en-US" dirty="0">
              <a:solidFill>
                <a:srgbClr val="7A3F39"/>
              </a:solidFill>
            </a:endParaRPr>
          </a:p>
        </p:txBody>
      </p:sp>
      <p:sp>
        <p:nvSpPr>
          <p:cNvPr id="15" name="Action Button: Custom 14">
            <a:hlinkClick r:id="rId3" action="ppaction://hlinksldjump" highlightClick="1"/>
          </p:cNvPr>
          <p:cNvSpPr/>
          <p:nvPr/>
        </p:nvSpPr>
        <p:spPr>
          <a:xfrm>
            <a:off x="4666010" y="4202758"/>
            <a:ext cx="1353790" cy="905435"/>
          </a:xfrm>
          <a:prstGeom prst="actionButtonBlank">
            <a:avLst/>
          </a:prstGeom>
          <a:solidFill>
            <a:srgbClr val="AE8168"/>
          </a:solidFill>
          <a:ln w="28575">
            <a:solidFill>
              <a:srgbClr val="7A3F3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rgbClr val="7A3F39"/>
                </a:solidFill>
              </a:rPr>
              <a:t>Data</a:t>
            </a:r>
            <a:endParaRPr lang="en-US" dirty="0">
              <a:solidFill>
                <a:srgbClr val="7A3F39"/>
              </a:solidFill>
            </a:endParaRPr>
          </a:p>
        </p:txBody>
      </p:sp>
      <p:sp>
        <p:nvSpPr>
          <p:cNvPr id="18" name="Action Button: Custom 17">
            <a:hlinkClick r:id="" action="ppaction://noaction" highlightClick="1"/>
          </p:cNvPr>
          <p:cNvSpPr/>
          <p:nvPr/>
        </p:nvSpPr>
        <p:spPr>
          <a:xfrm>
            <a:off x="6340280" y="4202759"/>
            <a:ext cx="1353790" cy="905435"/>
          </a:xfrm>
          <a:prstGeom prst="actionButtonBlank">
            <a:avLst/>
          </a:prstGeom>
          <a:solidFill>
            <a:srgbClr val="AE8168"/>
          </a:solidFill>
          <a:ln w="28575">
            <a:solidFill>
              <a:srgbClr val="7A3F3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rgbClr val="7A3F39"/>
                </a:solidFill>
              </a:rPr>
              <a:t>Conclusions</a:t>
            </a:r>
            <a:endParaRPr lang="en-US" dirty="0">
              <a:solidFill>
                <a:srgbClr val="7A3F39"/>
              </a:solidFill>
            </a:endParaRPr>
          </a:p>
        </p:txBody>
      </p:sp>
      <p:sp>
        <p:nvSpPr>
          <p:cNvPr id="19" name="Action Button: Custom 18">
            <a:hlinkClick r:id="rId4" action="ppaction://hlinksldjump" highlightClick="1"/>
          </p:cNvPr>
          <p:cNvSpPr/>
          <p:nvPr/>
        </p:nvSpPr>
        <p:spPr>
          <a:xfrm>
            <a:off x="4666010" y="3069777"/>
            <a:ext cx="1353790" cy="905435"/>
          </a:xfrm>
          <a:prstGeom prst="actionButtonBlank">
            <a:avLst/>
          </a:prstGeom>
          <a:solidFill>
            <a:srgbClr val="AE8168"/>
          </a:solidFill>
          <a:ln w="28575">
            <a:solidFill>
              <a:srgbClr val="7A3F3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rgbClr val="7A3F39"/>
                </a:solidFill>
              </a:rPr>
              <a:t>Objective</a:t>
            </a:r>
            <a:endParaRPr lang="en-US" dirty="0">
              <a:solidFill>
                <a:srgbClr val="7A3F39"/>
              </a:solidFill>
            </a:endParaRPr>
          </a:p>
        </p:txBody>
      </p:sp>
      <p:pic>
        <p:nvPicPr>
          <p:cNvPr id="21" name="Picture 20"/>
          <p:cNvPicPr>
            <a:picLocks noChangeAspect="1"/>
          </p:cNvPicPr>
          <p:nvPr/>
        </p:nvPicPr>
        <p:blipFill>
          <a:blip r:embed="rId5"/>
          <a:stretch>
            <a:fillRect/>
          </a:stretch>
        </p:blipFill>
        <p:spPr>
          <a:xfrm>
            <a:off x="4425034" y="6008983"/>
            <a:ext cx="3582997" cy="776212"/>
          </a:xfrm>
          <a:prstGeom prst="rect">
            <a:avLst/>
          </a:prstGeom>
        </p:spPr>
      </p:pic>
      <p:pic>
        <p:nvPicPr>
          <p:cNvPr id="22" name="Picture 21"/>
          <p:cNvPicPr>
            <a:picLocks noChangeAspect="1"/>
          </p:cNvPicPr>
          <p:nvPr/>
        </p:nvPicPr>
        <p:blipFill>
          <a:blip r:embed="rId6"/>
          <a:stretch>
            <a:fillRect/>
          </a:stretch>
        </p:blipFill>
        <p:spPr>
          <a:xfrm rot="20751900">
            <a:off x="20412" y="26560"/>
            <a:ext cx="1444673" cy="1315186"/>
          </a:xfrm>
          <a:prstGeom prst="ellipse">
            <a:avLst/>
          </a:prstGeom>
        </p:spPr>
      </p:pic>
    </p:spTree>
    <p:extLst>
      <p:ext uri="{BB962C8B-B14F-4D97-AF65-F5344CB8AC3E}">
        <p14:creationId xmlns:p14="http://schemas.microsoft.com/office/powerpoint/2010/main" val="3758594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2908E"/>
        </a:solidFill>
        <a:effectLst/>
      </p:bgPr>
    </p:bg>
    <p:spTree>
      <p:nvGrpSpPr>
        <p:cNvPr id="1" name=""/>
        <p:cNvGrpSpPr/>
        <p:nvPr/>
      </p:nvGrpSpPr>
      <p:grpSpPr>
        <a:xfrm>
          <a:off x="0" y="0"/>
          <a:ext cx="0" cy="0"/>
          <a:chOff x="0" y="0"/>
          <a:chExt cx="0" cy="0"/>
        </a:xfrm>
      </p:grpSpPr>
      <p:sp>
        <p:nvSpPr>
          <p:cNvPr id="3" name="Rectangle 2"/>
          <p:cNvSpPr/>
          <p:nvPr/>
        </p:nvSpPr>
        <p:spPr>
          <a:xfrm>
            <a:off x="1639206" y="1790700"/>
            <a:ext cx="8533494" cy="4470400"/>
          </a:xfrm>
          <a:prstGeom prst="rect">
            <a:avLst/>
          </a:prstGeom>
          <a:solidFill>
            <a:schemeClr val="bg1"/>
          </a:solidFill>
          <a:ln>
            <a:solidFill>
              <a:srgbClr val="727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3009897" y="3009899"/>
            <a:ext cx="6858002" cy="838201"/>
          </a:xfrm>
          <a:solidFill>
            <a:srgbClr val="7A3F39"/>
          </a:solidFill>
        </p:spPr>
        <p:txBody>
          <a:bodyPr/>
          <a:lstStyle/>
          <a:p>
            <a:pPr algn="ctr"/>
            <a:r>
              <a:rPr lang="en-US" dirty="0" smtClean="0">
                <a:solidFill>
                  <a:schemeClr val="bg1"/>
                </a:solidFill>
              </a:rPr>
              <a:t>Analysis</a:t>
            </a:r>
            <a:endParaRPr lang="en-US" dirty="0">
              <a:solidFill>
                <a:schemeClr val="bg1"/>
              </a:solidFill>
            </a:endParaRPr>
          </a:p>
        </p:txBody>
      </p:sp>
      <p:sp>
        <p:nvSpPr>
          <p:cNvPr id="11" name="Rectangle 10"/>
          <p:cNvSpPr/>
          <p:nvPr/>
        </p:nvSpPr>
        <p:spPr>
          <a:xfrm>
            <a:off x="2312617" y="409110"/>
            <a:ext cx="7417852" cy="830997"/>
          </a:xfrm>
          <a:prstGeom prst="rect">
            <a:avLst/>
          </a:prstGeom>
        </p:spPr>
        <p:txBody>
          <a:bodyPr wrap="square">
            <a:spAutoFit/>
          </a:bodyPr>
          <a:lstStyle/>
          <a:p>
            <a:pPr algn="just"/>
            <a:r>
              <a:rPr lang="en-US" sz="2400" dirty="0" smtClean="0">
                <a:solidFill>
                  <a:schemeClr val="bg1"/>
                </a:solidFill>
              </a:rPr>
              <a:t>We reproduce </a:t>
            </a:r>
            <a:r>
              <a:rPr lang="en-US" sz="2400" dirty="0">
                <a:solidFill>
                  <a:schemeClr val="bg1"/>
                </a:solidFill>
              </a:rPr>
              <a:t>the results of </a:t>
            </a:r>
            <a:r>
              <a:rPr lang="en-US" sz="2400" dirty="0" smtClean="0">
                <a:solidFill>
                  <a:schemeClr val="bg1"/>
                </a:solidFill>
              </a:rPr>
              <a:t>the GIC index by </a:t>
            </a:r>
            <a:r>
              <a:rPr lang="en-US" sz="2400" dirty="0" err="1" smtClean="0">
                <a:solidFill>
                  <a:schemeClr val="bg1"/>
                </a:solidFill>
              </a:rPr>
              <a:t>Tozzi</a:t>
            </a:r>
            <a:r>
              <a:rPr lang="en-US" sz="2400" dirty="0" smtClean="0">
                <a:solidFill>
                  <a:schemeClr val="bg1"/>
                </a:solidFill>
              </a:rPr>
              <a:t> </a:t>
            </a:r>
            <a:r>
              <a:rPr lang="en-US" sz="2400" dirty="0">
                <a:solidFill>
                  <a:schemeClr val="bg1"/>
                </a:solidFill>
              </a:rPr>
              <a:t>et al. (2019) for </a:t>
            </a:r>
            <a:r>
              <a:rPr lang="en-US" sz="2400" dirty="0" smtClean="0">
                <a:solidFill>
                  <a:schemeClr val="bg1"/>
                </a:solidFill>
              </a:rPr>
              <a:t>Italy during the 2015 St. Patrick’s storm.</a:t>
            </a:r>
            <a:endParaRPr lang="en-US" sz="2400" dirty="0">
              <a:solidFill>
                <a:schemeClr val="bg1"/>
              </a:solidFill>
            </a:endParaRPr>
          </a:p>
        </p:txBody>
      </p:sp>
      <p:sp>
        <p:nvSpPr>
          <p:cNvPr id="4" name="Oval 3"/>
          <p:cNvSpPr/>
          <p:nvPr/>
        </p:nvSpPr>
        <p:spPr>
          <a:xfrm>
            <a:off x="10901680" y="6299200"/>
            <a:ext cx="975360" cy="487680"/>
          </a:xfrm>
          <a:prstGeom prst="ellipse">
            <a:avLst/>
          </a:prstGeom>
          <a:solidFill>
            <a:srgbClr val="AE8168">
              <a:alpha val="52000"/>
            </a:srgbClr>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2/7</a:t>
            </a:r>
            <a:endParaRPr lang="en-US" dirty="0"/>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455" r="3294"/>
          <a:stretch/>
        </p:blipFill>
        <p:spPr>
          <a:xfrm>
            <a:off x="6313903" y="4455393"/>
            <a:ext cx="3380377" cy="1716807"/>
          </a:xfrm>
          <a:prstGeom prst="rect">
            <a:avLst/>
          </a:prstGeom>
        </p:spPr>
      </p:pic>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812" r="2990"/>
          <a:stretch/>
        </p:blipFill>
        <p:spPr>
          <a:xfrm>
            <a:off x="1981667" y="4452353"/>
            <a:ext cx="3452530" cy="1708118"/>
          </a:xfrm>
          <a:prstGeom prst="rect">
            <a:avLst/>
          </a:prstGeom>
        </p:spPr>
      </p:pic>
      <p:pic>
        <p:nvPicPr>
          <p:cNvPr id="7" name="Picture 6"/>
          <p:cNvPicPr>
            <a:picLocks noChangeAspect="1"/>
          </p:cNvPicPr>
          <p:nvPr/>
        </p:nvPicPr>
        <p:blipFill>
          <a:blip r:embed="rId4"/>
          <a:stretch>
            <a:fillRect/>
          </a:stretch>
        </p:blipFill>
        <p:spPr>
          <a:xfrm>
            <a:off x="1719420" y="1892300"/>
            <a:ext cx="8357271" cy="2052907"/>
          </a:xfrm>
          <a:prstGeom prst="rect">
            <a:avLst/>
          </a:prstGeom>
        </p:spPr>
      </p:pic>
      <p:pic>
        <p:nvPicPr>
          <p:cNvPr id="8" name="Picture 7"/>
          <p:cNvPicPr>
            <a:picLocks noChangeAspect="1"/>
          </p:cNvPicPr>
          <p:nvPr/>
        </p:nvPicPr>
        <p:blipFill>
          <a:blip r:embed="rId5"/>
          <a:stretch>
            <a:fillRect/>
          </a:stretch>
        </p:blipFill>
        <p:spPr>
          <a:xfrm>
            <a:off x="1847607" y="3927044"/>
            <a:ext cx="7989685" cy="520162"/>
          </a:xfrm>
          <a:prstGeom prst="rect">
            <a:avLst/>
          </a:prstGeom>
        </p:spPr>
      </p:pic>
      <p:sp>
        <p:nvSpPr>
          <p:cNvPr id="10" name="Action Button: Custom 9">
            <a:hlinkClick r:id="rId6" action="ppaction://hlinksldjump" highlightClick="1"/>
          </p:cNvPr>
          <p:cNvSpPr/>
          <p:nvPr/>
        </p:nvSpPr>
        <p:spPr>
          <a:xfrm>
            <a:off x="10524559" y="4527176"/>
            <a:ext cx="1485930" cy="481504"/>
          </a:xfrm>
          <a:prstGeom prst="actionButtonBlank">
            <a:avLst/>
          </a:prstGeom>
          <a:solidFill>
            <a:srgbClr val="AE8168"/>
          </a:solidFill>
          <a:ln w="28575">
            <a:solidFill>
              <a:srgbClr val="7A3F3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bg1"/>
                </a:solidFill>
              </a:rPr>
              <a:t>M</a:t>
            </a:r>
            <a:r>
              <a:rPr lang="en-US" dirty="0" smtClean="0">
                <a:solidFill>
                  <a:schemeClr val="bg1"/>
                </a:solidFill>
              </a:rPr>
              <a:t>ethodology</a:t>
            </a:r>
            <a:endParaRPr lang="en-US" dirty="0">
              <a:solidFill>
                <a:schemeClr val="bg1"/>
              </a:solidFill>
            </a:endParaRPr>
          </a:p>
        </p:txBody>
      </p:sp>
      <p:sp>
        <p:nvSpPr>
          <p:cNvPr id="9" name="Oval 8"/>
          <p:cNvSpPr/>
          <p:nvPr/>
        </p:nvSpPr>
        <p:spPr>
          <a:xfrm rot="20059052">
            <a:off x="865099" y="340981"/>
            <a:ext cx="1751702" cy="584200"/>
          </a:xfrm>
          <a:prstGeom prst="ellipse">
            <a:avLst/>
          </a:prstGeom>
          <a:solidFill>
            <a:srgbClr val="BDB990"/>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1st step</a:t>
            </a:r>
            <a:endParaRPr lang="en-US" sz="2400" dirty="0"/>
          </a:p>
        </p:txBody>
      </p:sp>
      <p:sp>
        <p:nvSpPr>
          <p:cNvPr id="13" name="Striped Right Arrow 12">
            <a:hlinkClick r:id="" action="ppaction://hlinkshowjump?jump=nextslide" highlightClick="1"/>
          </p:cNvPr>
          <p:cNvSpPr/>
          <p:nvPr/>
        </p:nvSpPr>
        <p:spPr>
          <a:xfrm>
            <a:off x="11582400" y="5220265"/>
            <a:ext cx="294640" cy="314960"/>
          </a:xfrm>
          <a:prstGeom prst="stripedRightArrow">
            <a:avLst/>
          </a:prstGeom>
          <a:solidFill>
            <a:srgbClr val="AE8168"/>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iped Right Arrow 13">
            <a:hlinkClick r:id="" action="ppaction://hlinkshowjump?jump=previousslide" highlightClick="1"/>
          </p:cNvPr>
          <p:cNvSpPr/>
          <p:nvPr/>
        </p:nvSpPr>
        <p:spPr>
          <a:xfrm flipH="1">
            <a:off x="11250129" y="5220265"/>
            <a:ext cx="294640" cy="321310"/>
          </a:xfrm>
          <a:prstGeom prst="stripedRightArrow">
            <a:avLst/>
          </a:prstGeom>
          <a:solidFill>
            <a:srgbClr val="AE8168"/>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https://www.astro.noa.gr/en/intranet/images/IAASARS_logo_E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34" t="16124" r="6773" b="2407"/>
          <a:stretch/>
        </p:blipFill>
        <p:spPr bwMode="auto">
          <a:xfrm>
            <a:off x="1" y="0"/>
            <a:ext cx="844024" cy="7805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hare.uoa.gr/public/Documents/new-logo/LOGO_UOA%20COL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901" t="10170" r="18822" b="13403"/>
          <a:stretch/>
        </p:blipFill>
        <p:spPr bwMode="auto">
          <a:xfrm>
            <a:off x="11672801" y="-2723"/>
            <a:ext cx="519199" cy="78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18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2908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009897" y="3009899"/>
            <a:ext cx="6858002" cy="838201"/>
          </a:xfrm>
          <a:solidFill>
            <a:srgbClr val="7A3F39"/>
          </a:solidFill>
        </p:spPr>
        <p:txBody>
          <a:bodyPr/>
          <a:lstStyle/>
          <a:p>
            <a:pPr algn="ctr"/>
            <a:r>
              <a:rPr lang="en-US" dirty="0" smtClean="0">
                <a:solidFill>
                  <a:schemeClr val="bg1"/>
                </a:solidFill>
              </a:rPr>
              <a:t>Analysis</a:t>
            </a:r>
            <a:endParaRPr lang="en-US" dirty="0">
              <a:solidFill>
                <a:schemeClr val="bg1"/>
              </a:solidFill>
            </a:endParaRPr>
          </a:p>
        </p:txBody>
      </p:sp>
      <p:sp>
        <p:nvSpPr>
          <p:cNvPr id="11" name="Rectangle 10"/>
          <p:cNvSpPr/>
          <p:nvPr/>
        </p:nvSpPr>
        <p:spPr>
          <a:xfrm>
            <a:off x="2349266" y="343964"/>
            <a:ext cx="8139953" cy="830997"/>
          </a:xfrm>
          <a:prstGeom prst="rect">
            <a:avLst/>
          </a:prstGeom>
        </p:spPr>
        <p:txBody>
          <a:bodyPr wrap="square">
            <a:spAutoFit/>
          </a:bodyPr>
          <a:lstStyle/>
          <a:p>
            <a:pPr algn="just"/>
            <a:r>
              <a:rPr lang="en-US" sz="2400" dirty="0" smtClean="0">
                <a:solidFill>
                  <a:schemeClr val="bg1"/>
                </a:solidFill>
              </a:rPr>
              <a:t>W</a:t>
            </a:r>
            <a:r>
              <a:rPr lang="en-US" sz="2400" dirty="0" smtClean="0">
                <a:solidFill>
                  <a:schemeClr val="bg1"/>
                </a:solidFill>
              </a:rPr>
              <a:t>e </a:t>
            </a:r>
            <a:r>
              <a:rPr lang="en-US" sz="2400" dirty="0">
                <a:solidFill>
                  <a:schemeClr val="bg1"/>
                </a:solidFill>
              </a:rPr>
              <a:t>calculate the GIC index for Greece during the St Patrick's and June 2015 </a:t>
            </a:r>
            <a:r>
              <a:rPr lang="en-US" sz="2400" dirty="0" smtClean="0">
                <a:solidFill>
                  <a:schemeClr val="bg1"/>
                </a:solidFill>
              </a:rPr>
              <a:t>storms. </a:t>
            </a:r>
            <a:endParaRPr lang="en-US" sz="2400" dirty="0">
              <a:solidFill>
                <a:schemeClr val="bg1"/>
              </a:solidFill>
            </a:endParaRPr>
          </a:p>
        </p:txBody>
      </p:sp>
      <p:sp>
        <p:nvSpPr>
          <p:cNvPr id="4" name="Oval 3"/>
          <p:cNvSpPr/>
          <p:nvPr/>
        </p:nvSpPr>
        <p:spPr>
          <a:xfrm>
            <a:off x="10901680" y="6299200"/>
            <a:ext cx="975360" cy="487680"/>
          </a:xfrm>
          <a:prstGeom prst="ellipse">
            <a:avLst/>
          </a:prstGeom>
          <a:solidFill>
            <a:srgbClr val="AE8168">
              <a:alpha val="52000"/>
            </a:srgbClr>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4/7</a:t>
            </a:r>
            <a:endParaRPr lang="en-US" dirty="0"/>
          </a:p>
        </p:txBody>
      </p:sp>
      <p:grpSp>
        <p:nvGrpSpPr>
          <p:cNvPr id="3" name="Group 2"/>
          <p:cNvGrpSpPr/>
          <p:nvPr/>
        </p:nvGrpSpPr>
        <p:grpSpPr>
          <a:xfrm>
            <a:off x="1098048" y="2192364"/>
            <a:ext cx="4926631" cy="4410953"/>
            <a:chOff x="1098048" y="2192364"/>
            <a:chExt cx="4926631" cy="4410953"/>
          </a:xfrm>
        </p:grpSpPr>
        <p:pic>
          <p:nvPicPr>
            <p:cNvPr id="12"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7551"/>
            <a:stretch/>
          </p:blipFill>
          <p:spPr>
            <a:xfrm>
              <a:off x="1098048" y="2192364"/>
              <a:ext cx="2457089" cy="1482646"/>
            </a:xfrm>
            <a:prstGeom prst="rect">
              <a:avLst/>
            </a:prstGeom>
          </p:spPr>
        </p:pic>
        <p:pic>
          <p:nvPicPr>
            <p:cNvPr id="13"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6292"/>
            <a:stretch/>
          </p:blipFill>
          <p:spPr>
            <a:xfrm>
              <a:off x="3516784" y="2193347"/>
              <a:ext cx="2507237" cy="1492573"/>
            </a:xfrm>
            <a:prstGeom prst="rect">
              <a:avLst/>
            </a:prstGeom>
          </p:spPr>
        </p:pic>
        <p:pic>
          <p:nvPicPr>
            <p:cNvPr id="14"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6602" y="3633901"/>
              <a:ext cx="2675582" cy="1492575"/>
            </a:xfrm>
            <a:prstGeom prst="rect">
              <a:avLst/>
            </a:prstGeom>
          </p:spPr>
        </p:pic>
        <p:pic>
          <p:nvPicPr>
            <p:cNvPr id="15"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6681"/>
            <a:stretch/>
          </p:blipFill>
          <p:spPr>
            <a:xfrm>
              <a:off x="1098049" y="3657009"/>
              <a:ext cx="2480225" cy="1482646"/>
            </a:xfrm>
            <a:prstGeom prst="rect">
              <a:avLst/>
            </a:prstGeom>
          </p:spPr>
        </p:pic>
        <p:pic>
          <p:nvPicPr>
            <p:cNvPr id="16"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1691" y="5120823"/>
              <a:ext cx="2652988" cy="1479970"/>
            </a:xfrm>
            <a:prstGeom prst="rect">
              <a:avLst/>
            </a:prstGeom>
          </p:spPr>
        </p:pic>
        <p:pic>
          <p:nvPicPr>
            <p:cNvPr id="17" name="Content Placeholder 3"/>
            <p:cNvPicPr>
              <a:picLocks noChangeAspect="1"/>
            </p:cNvPicPr>
            <p:nvPr/>
          </p:nvPicPr>
          <p:blipFill rotWithShape="1">
            <a:blip r:embed="rId8" cstate="print">
              <a:extLst>
                <a:ext uri="{28A0092B-C50C-407E-A947-70E740481C1C}">
                  <a14:useLocalDpi xmlns:a14="http://schemas.microsoft.com/office/drawing/2010/main" val="0"/>
                </a:ext>
              </a:extLst>
            </a:blip>
            <a:srcRect l="4941"/>
            <a:stretch/>
          </p:blipFill>
          <p:spPr>
            <a:xfrm>
              <a:off x="1098049" y="5134784"/>
              <a:ext cx="2502434" cy="1468533"/>
            </a:xfrm>
            <a:prstGeom prst="rect">
              <a:avLst/>
            </a:prstGeom>
          </p:spPr>
        </p:pic>
      </p:grpSp>
      <p:grpSp>
        <p:nvGrpSpPr>
          <p:cNvPr id="22" name="Group 21"/>
          <p:cNvGrpSpPr/>
          <p:nvPr/>
        </p:nvGrpSpPr>
        <p:grpSpPr>
          <a:xfrm>
            <a:off x="6378391" y="2198268"/>
            <a:ext cx="4990216" cy="2844103"/>
            <a:chOff x="6477006" y="2236368"/>
            <a:chExt cx="4990216" cy="2844103"/>
          </a:xfrm>
          <a:solidFill>
            <a:schemeClr val="bg1"/>
          </a:solidFill>
        </p:grpSpPr>
        <p:pic>
          <p:nvPicPr>
            <p:cNvPr id="18" name="Content Placeholder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74383" y="2240138"/>
              <a:ext cx="2689302" cy="1428856"/>
            </a:xfrm>
            <a:prstGeom prst="rect">
              <a:avLst/>
            </a:prstGeom>
            <a:grpFill/>
          </p:spPr>
        </p:pic>
        <p:pic>
          <p:nvPicPr>
            <p:cNvPr id="19" name="Content Placeholder 3"/>
            <p:cNvPicPr>
              <a:picLocks noChangeAspect="1"/>
            </p:cNvPicPr>
            <p:nvPr/>
          </p:nvPicPr>
          <p:blipFill rotWithShape="1">
            <a:blip r:embed="rId10" cstate="print">
              <a:extLst>
                <a:ext uri="{28A0092B-C50C-407E-A947-70E740481C1C}">
                  <a14:useLocalDpi xmlns:a14="http://schemas.microsoft.com/office/drawing/2010/main" val="0"/>
                </a:ext>
              </a:extLst>
            </a:blip>
            <a:srcRect l="6659"/>
            <a:stretch/>
          </p:blipFill>
          <p:spPr>
            <a:xfrm>
              <a:off x="6477006" y="2236368"/>
              <a:ext cx="2493525" cy="1419352"/>
            </a:xfrm>
            <a:prstGeom prst="rect">
              <a:avLst/>
            </a:prstGeom>
            <a:grpFill/>
          </p:spPr>
        </p:pic>
        <p:pic>
          <p:nvPicPr>
            <p:cNvPr id="20" name="Content Placeholder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77917" y="3651615"/>
              <a:ext cx="2689305" cy="1428856"/>
            </a:xfrm>
            <a:prstGeom prst="rect">
              <a:avLst/>
            </a:prstGeom>
            <a:grpFill/>
          </p:spPr>
        </p:pic>
        <p:pic>
          <p:nvPicPr>
            <p:cNvPr id="21" name="Content Placeholder 3"/>
            <p:cNvPicPr>
              <a:picLocks noChangeAspect="1"/>
            </p:cNvPicPr>
            <p:nvPr/>
          </p:nvPicPr>
          <p:blipFill rotWithShape="1">
            <a:blip r:embed="rId12" cstate="print">
              <a:extLst>
                <a:ext uri="{28A0092B-C50C-407E-A947-70E740481C1C}">
                  <a14:useLocalDpi xmlns:a14="http://schemas.microsoft.com/office/drawing/2010/main" val="0"/>
                </a:ext>
              </a:extLst>
            </a:blip>
            <a:srcRect l="6142"/>
            <a:stretch/>
          </p:blipFill>
          <p:spPr>
            <a:xfrm>
              <a:off x="6485966" y="3652140"/>
              <a:ext cx="2507344" cy="1427860"/>
            </a:xfrm>
            <a:prstGeom prst="rect">
              <a:avLst/>
            </a:prstGeom>
            <a:grpFill/>
          </p:spPr>
        </p:pic>
      </p:grpSp>
      <p:sp>
        <p:nvSpPr>
          <p:cNvPr id="23" name="Rectangle 22"/>
          <p:cNvSpPr/>
          <p:nvPr/>
        </p:nvSpPr>
        <p:spPr>
          <a:xfrm>
            <a:off x="1098048" y="1790700"/>
            <a:ext cx="4909052" cy="377410"/>
          </a:xfrm>
          <a:prstGeom prst="rect">
            <a:avLst/>
          </a:prstGeom>
          <a:solidFill>
            <a:srgbClr val="AE8168">
              <a:alpha val="52000"/>
            </a:srgbClr>
          </a:solidFill>
          <a:ln>
            <a:solidFill>
              <a:srgbClr val="7A3F39"/>
            </a:solidFill>
          </a:ln>
        </p:spPr>
        <p:txBody>
          <a:bodyPr wrap="square">
            <a:spAutoFit/>
          </a:bodyPr>
          <a:lstStyle/>
          <a:p>
            <a:pPr lvl="0"/>
            <a:r>
              <a:rPr lang="en-US" b="1" dirty="0">
                <a:solidFill>
                  <a:schemeClr val="bg1"/>
                </a:solidFill>
              </a:rPr>
              <a:t>Magnetic storm of 17 March 2015 (</a:t>
            </a:r>
            <a:r>
              <a:rPr lang="en-US" b="1" i="1" dirty="0">
                <a:solidFill>
                  <a:schemeClr val="bg1"/>
                </a:solidFill>
              </a:rPr>
              <a:t>Dst = -223 </a:t>
            </a:r>
            <a:r>
              <a:rPr lang="en-US" b="1" i="1" dirty="0" err="1">
                <a:solidFill>
                  <a:schemeClr val="bg1"/>
                </a:solidFill>
              </a:rPr>
              <a:t>nT</a:t>
            </a:r>
            <a:r>
              <a:rPr lang="en-US" b="1" dirty="0">
                <a:solidFill>
                  <a:schemeClr val="bg1"/>
                </a:solidFill>
              </a:rPr>
              <a:t>)</a:t>
            </a:r>
          </a:p>
        </p:txBody>
      </p:sp>
      <p:sp>
        <p:nvSpPr>
          <p:cNvPr id="24" name="Rectangle 23"/>
          <p:cNvSpPr/>
          <p:nvPr/>
        </p:nvSpPr>
        <p:spPr>
          <a:xfrm>
            <a:off x="6374651" y="1803400"/>
            <a:ext cx="4986684" cy="369332"/>
          </a:xfrm>
          <a:prstGeom prst="rect">
            <a:avLst/>
          </a:prstGeom>
          <a:solidFill>
            <a:srgbClr val="AE8168">
              <a:alpha val="52000"/>
            </a:srgbClr>
          </a:solidFill>
          <a:ln>
            <a:solidFill>
              <a:srgbClr val="7A3F39"/>
            </a:solidFill>
          </a:ln>
        </p:spPr>
        <p:txBody>
          <a:bodyPr wrap="square">
            <a:spAutoFit/>
          </a:bodyPr>
          <a:lstStyle/>
          <a:p>
            <a:pPr lvl="0" algn="ctr"/>
            <a:r>
              <a:rPr lang="en-US" b="1" dirty="0">
                <a:solidFill>
                  <a:schemeClr val="bg1"/>
                </a:solidFill>
              </a:rPr>
              <a:t>Magnetic storm of 23 June 2015 (</a:t>
            </a:r>
            <a:r>
              <a:rPr lang="en-US" b="1" i="1" dirty="0">
                <a:solidFill>
                  <a:schemeClr val="bg1"/>
                </a:solidFill>
              </a:rPr>
              <a:t>Dst = -204 </a:t>
            </a:r>
            <a:r>
              <a:rPr lang="en-US" b="1" i="1" dirty="0" err="1">
                <a:solidFill>
                  <a:schemeClr val="bg1"/>
                </a:solidFill>
              </a:rPr>
              <a:t>nT</a:t>
            </a:r>
            <a:r>
              <a:rPr lang="en-US" b="1" dirty="0">
                <a:solidFill>
                  <a:schemeClr val="bg1"/>
                </a:solidFill>
              </a:rPr>
              <a:t>)</a:t>
            </a:r>
            <a:endParaRPr lang="en-US" sz="2300" b="1" dirty="0">
              <a:solidFill>
                <a:schemeClr val="bg1"/>
              </a:solidFill>
            </a:endParaRPr>
          </a:p>
        </p:txBody>
      </p:sp>
      <p:sp>
        <p:nvSpPr>
          <p:cNvPr id="26" name="Action Button: Custom 25">
            <a:hlinkClick r:id="rId13" action="ppaction://hlinksldjump" highlightClick="1"/>
          </p:cNvPr>
          <p:cNvSpPr/>
          <p:nvPr/>
        </p:nvSpPr>
        <p:spPr>
          <a:xfrm>
            <a:off x="9634353" y="5915579"/>
            <a:ext cx="772131" cy="292847"/>
          </a:xfrm>
          <a:prstGeom prst="actionButtonBlank">
            <a:avLst/>
          </a:prstGeom>
          <a:solidFill>
            <a:srgbClr val="AE8168"/>
          </a:solidFill>
          <a:ln w="28575">
            <a:solidFill>
              <a:srgbClr val="7A3F3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bg1"/>
                </a:solidFill>
              </a:rPr>
              <a:t>d</a:t>
            </a:r>
            <a:r>
              <a:rPr lang="en-US" sz="2400" dirty="0" smtClean="0">
                <a:solidFill>
                  <a:schemeClr val="bg1"/>
                </a:solidFill>
              </a:rPr>
              <a:t>ata</a:t>
            </a:r>
            <a:endParaRPr lang="en-US" sz="2400" dirty="0">
              <a:solidFill>
                <a:schemeClr val="bg1"/>
              </a:solidFill>
            </a:endParaRPr>
          </a:p>
        </p:txBody>
      </p:sp>
      <p:sp>
        <p:nvSpPr>
          <p:cNvPr id="27" name="Striped Right Arrow 26">
            <a:hlinkClick r:id="" action="ppaction://hlinkshowjump?jump=nextslide" highlightClick="1"/>
          </p:cNvPr>
          <p:cNvSpPr/>
          <p:nvPr/>
        </p:nvSpPr>
        <p:spPr>
          <a:xfrm>
            <a:off x="10066777" y="6385560"/>
            <a:ext cx="294640" cy="314960"/>
          </a:xfrm>
          <a:prstGeom prst="stripedRightArrow">
            <a:avLst/>
          </a:prstGeom>
          <a:solidFill>
            <a:srgbClr val="AE8168"/>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riped Right Arrow 27">
            <a:hlinkClick r:id="" action="ppaction://hlinkshowjump?jump=previousslide" highlightClick="1"/>
          </p:cNvPr>
          <p:cNvSpPr/>
          <p:nvPr/>
        </p:nvSpPr>
        <p:spPr>
          <a:xfrm flipH="1">
            <a:off x="9734506" y="6385560"/>
            <a:ext cx="294640" cy="321310"/>
          </a:xfrm>
          <a:prstGeom prst="stripedRightArrow">
            <a:avLst/>
          </a:prstGeom>
          <a:solidFill>
            <a:srgbClr val="AE8168"/>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https://www.astro.noa.gr/en/intranet/images/IAASARS_logo_EN.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134" t="16124" r="6773" b="2407"/>
          <a:stretch/>
        </p:blipFill>
        <p:spPr bwMode="auto">
          <a:xfrm>
            <a:off x="1" y="0"/>
            <a:ext cx="844024" cy="78056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hare.uoa.gr/public/Documents/new-logo/LOGO_UOA%20COL2.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5901" t="10170" r="18822" b="13403"/>
          <a:stretch/>
        </p:blipFill>
        <p:spPr bwMode="auto">
          <a:xfrm>
            <a:off x="11672801" y="-2723"/>
            <a:ext cx="519199" cy="786011"/>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rot="20059052">
            <a:off x="863725" y="227375"/>
            <a:ext cx="1779513" cy="584200"/>
          </a:xfrm>
          <a:prstGeom prst="ellipse">
            <a:avLst/>
          </a:prstGeom>
          <a:solidFill>
            <a:srgbClr val="BDB990"/>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2nd step</a:t>
            </a:r>
            <a:endParaRPr lang="en-US" sz="2400" dirty="0"/>
          </a:p>
        </p:txBody>
      </p:sp>
    </p:spTree>
    <p:extLst>
      <p:ext uri="{BB962C8B-B14F-4D97-AF65-F5344CB8AC3E}">
        <p14:creationId xmlns:p14="http://schemas.microsoft.com/office/powerpoint/2010/main" val="972102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2908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009897" y="3009899"/>
            <a:ext cx="6858002" cy="838201"/>
          </a:xfrm>
          <a:solidFill>
            <a:srgbClr val="7A3F39"/>
          </a:solidFill>
        </p:spPr>
        <p:txBody>
          <a:bodyPr/>
          <a:lstStyle/>
          <a:p>
            <a:pPr algn="ctr"/>
            <a:r>
              <a:rPr lang="en-US" dirty="0" smtClean="0">
                <a:solidFill>
                  <a:schemeClr val="bg1"/>
                </a:solidFill>
              </a:rPr>
              <a:t>Definition of GIC index</a:t>
            </a:r>
            <a:endParaRPr lang="en-US" dirty="0">
              <a:solidFill>
                <a:schemeClr val="bg1"/>
              </a:solidFill>
            </a:endParaRPr>
          </a:p>
        </p:txBody>
      </p:sp>
      <p:sp>
        <p:nvSpPr>
          <p:cNvPr id="4" name="Oval 3"/>
          <p:cNvSpPr/>
          <p:nvPr/>
        </p:nvSpPr>
        <p:spPr>
          <a:xfrm>
            <a:off x="10901680" y="6299200"/>
            <a:ext cx="975360" cy="487680"/>
          </a:xfrm>
          <a:prstGeom prst="ellipse">
            <a:avLst/>
          </a:prstGeom>
          <a:solidFill>
            <a:srgbClr val="AE8168">
              <a:alpha val="52000"/>
            </a:srgbClr>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3/7</a:t>
            </a:r>
            <a:endParaRPr lang="en-US" dirty="0"/>
          </a:p>
        </p:txBody>
      </p:sp>
      <mc:AlternateContent xmlns:mc="http://schemas.openxmlformats.org/markup-compatibility/2006" xmlns:a14="http://schemas.microsoft.com/office/drawing/2010/main">
        <mc:Choice Requires="a14">
          <p:sp>
            <p:nvSpPr>
              <p:cNvPr id="25" name="Content Placeholder 2"/>
              <p:cNvSpPr txBox="1">
                <a:spLocks/>
              </p:cNvSpPr>
              <p:nvPr/>
            </p:nvSpPr>
            <p:spPr>
              <a:xfrm>
                <a:off x="1186830" y="1080430"/>
                <a:ext cx="9011270" cy="4697138"/>
              </a:xfrm>
              <a:prstGeom prst="rect">
                <a:avLst/>
              </a:prstGeom>
              <a:solidFill>
                <a:srgbClr val="AE8168"/>
              </a:solidFill>
              <a:ln w="38100">
                <a:solidFill>
                  <a:srgbClr val="7A3F39"/>
                </a:solidFill>
              </a:ln>
            </p:spPr>
            <p:txBody>
              <a:bodyPr vert="horz" lIns="274320" tIns="45720" rIns="91440" bIns="45720" rtlCol="0" anchor="ctr">
                <a:noAutofit/>
              </a:bodyPr>
              <a:lst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pPr marL="514350" indent="-514350">
                  <a:spcBef>
                    <a:spcPts val="1200"/>
                  </a:spcBef>
                  <a:buFont typeface="+mj-lt"/>
                  <a:buAutoNum type="arabicPeriod"/>
                </a:pPr>
                <a:r>
                  <a:rPr lang="en-US" sz="2400" dirty="0" smtClean="0">
                    <a:solidFill>
                      <a:schemeClr val="bg1"/>
                    </a:solidFill>
                  </a:rPr>
                  <a:t>Remove linear trend from geomagnetic field time series</a:t>
                </a:r>
              </a:p>
              <a:p>
                <a:pPr marL="514350" indent="-514350">
                  <a:spcBef>
                    <a:spcPts val="1200"/>
                  </a:spcBef>
                  <a:buFont typeface="+mj-lt"/>
                  <a:buAutoNum type="arabicPeriod"/>
                </a:pPr>
                <a:r>
                  <a:rPr lang="en-US" sz="2400" dirty="0" smtClean="0">
                    <a:solidFill>
                      <a:schemeClr val="bg1"/>
                    </a:solidFill>
                  </a:rPr>
                  <a:t>Apply the following formulas </a:t>
                </a:r>
                <a:r>
                  <a:rPr lang="en-US" sz="2400" i="1" dirty="0" smtClean="0">
                    <a:solidFill>
                      <a:schemeClr val="bg1"/>
                    </a:solidFill>
                  </a:rPr>
                  <a:t>(Marshall et al., 2011)</a:t>
                </a:r>
                <a:r>
                  <a:rPr lang="en-US" sz="2400" dirty="0" smtClean="0">
                    <a:solidFill>
                      <a:schemeClr val="bg1"/>
                    </a:solidFill>
                  </a:rPr>
                  <a:t> using moving windows of 1440 points, each:</a:t>
                </a:r>
              </a:p>
              <a:p>
                <a:pPr>
                  <a:spcBef>
                    <a:spcPts val="1200"/>
                  </a:spcBef>
                </a:pPr>
                <a14:m>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i="1" smtClean="0">
                            <a:solidFill>
                              <a:schemeClr val="bg1"/>
                            </a:solidFill>
                            <a:latin typeface="Cambria Math" panose="02040503050406030204" pitchFamily="18" charset="0"/>
                          </a:rPr>
                          <m:t>𝐺𝐼𝐶</m:t>
                        </m:r>
                      </m:e>
                      <m:sub>
                        <m:r>
                          <a:rPr lang="en-US" sz="2400" i="1" smtClean="0">
                            <a:solidFill>
                              <a:schemeClr val="bg1"/>
                            </a:solidFill>
                            <a:latin typeface="Cambria Math" panose="02040503050406030204" pitchFamily="18" charset="0"/>
                          </a:rPr>
                          <m:t>𝑥</m:t>
                        </m:r>
                      </m:sub>
                    </m:sSub>
                    <m:d>
                      <m:dPr>
                        <m:ctrlPr>
                          <a:rPr lang="en-US" sz="2400" i="1" smtClean="0">
                            <a:solidFill>
                              <a:schemeClr val="bg1"/>
                            </a:solidFill>
                            <a:latin typeface="Cambria Math" panose="02040503050406030204" pitchFamily="18" charset="0"/>
                          </a:rPr>
                        </m:ctrlPr>
                      </m:dPr>
                      <m:e>
                        <m:r>
                          <a:rPr lang="en-US" sz="2400" i="1" smtClean="0">
                            <a:solidFill>
                              <a:schemeClr val="bg1"/>
                            </a:solidFill>
                            <a:latin typeface="Cambria Math" panose="02040503050406030204" pitchFamily="18" charset="0"/>
                          </a:rPr>
                          <m:t>𝑡</m:t>
                        </m:r>
                      </m:e>
                    </m:d>
                    <m:r>
                      <a:rPr lang="en-US" sz="2400" i="1" smtClean="0">
                        <a:solidFill>
                          <a:schemeClr val="bg1"/>
                        </a:solidFill>
                        <a:latin typeface="Cambria Math" panose="02040503050406030204" pitchFamily="18" charset="0"/>
                      </a:rPr>
                      <m:t>= </m:t>
                    </m:r>
                    <m:d>
                      <m:dPr>
                        <m:begChr m:val="|"/>
                        <m:endChr m:val="|"/>
                        <m:ctrlPr>
                          <a:rPr lang="en-US" sz="2400" i="1" smtClean="0">
                            <a:solidFill>
                              <a:schemeClr val="bg1"/>
                            </a:solidFill>
                            <a:latin typeface="Cambria Math" panose="02040503050406030204" pitchFamily="18" charset="0"/>
                          </a:rPr>
                        </m:ctrlPr>
                      </m:dPr>
                      <m:e>
                        <m:sSup>
                          <m:sSupPr>
                            <m:ctrlPr>
                              <a:rPr lang="en-US" sz="2400" i="1" smtClean="0">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𝐹𝐹𝑇</m:t>
                            </m:r>
                            <m:d>
                              <m:dPr>
                                <m:begChr m:val="{"/>
                                <m:endChr m:val="}"/>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𝑌</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𝑓</m:t>
                                    </m:r>
                                  </m:e>
                                </m:d>
                                <m:r>
                                  <a:rPr lang="en-US" sz="2400" i="1">
                                    <a:solidFill>
                                      <a:schemeClr val="bg1"/>
                                    </a:solidFill>
                                    <a:latin typeface="Cambria Math" panose="02040503050406030204" pitchFamily="18" charset="0"/>
                                  </a:rPr>
                                  <m:t>𝑍</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𝐹</m:t>
                                </m:r>
                                <m:r>
                                  <a:rPr lang="en-US" sz="2400" i="1">
                                    <a:solidFill>
                                      <a:schemeClr val="bg1"/>
                                    </a:solidFill>
                                    <a:latin typeface="Cambria Math" panose="02040503050406030204" pitchFamily="18" charset="0"/>
                                  </a:rPr>
                                  <m:t>)</m:t>
                                </m:r>
                              </m:e>
                            </m:d>
                          </m:e>
                          <m:sup>
                            <m:r>
                              <a:rPr lang="en-US" sz="2400" i="1" smtClean="0">
                                <a:solidFill>
                                  <a:schemeClr val="bg1"/>
                                </a:solidFill>
                                <a:latin typeface="Cambria Math" panose="02040503050406030204" pitchFamily="18" charset="0"/>
                              </a:rPr>
                              <m:t>−1</m:t>
                            </m:r>
                          </m:sup>
                        </m:sSup>
                      </m:e>
                    </m:d>
                  </m:oMath>
                </a14:m>
                <a:endParaRPr lang="en-US" sz="2400" dirty="0" smtClean="0">
                  <a:solidFill>
                    <a:schemeClr val="bg1"/>
                  </a:solidFill>
                </a:endParaRPr>
              </a:p>
              <a:p>
                <a:pPr>
                  <a:spcBef>
                    <a:spcPts val="1200"/>
                  </a:spcBef>
                </a:pPr>
                <a14:m>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i="1" smtClean="0">
                            <a:solidFill>
                              <a:schemeClr val="bg1"/>
                            </a:solidFill>
                            <a:latin typeface="Cambria Math" panose="02040503050406030204" pitchFamily="18" charset="0"/>
                          </a:rPr>
                          <m:t>𝐺𝐼𝐶</m:t>
                        </m:r>
                      </m:e>
                      <m:sub>
                        <m:r>
                          <a:rPr lang="en-US" sz="2400" i="1" smtClean="0">
                            <a:solidFill>
                              <a:schemeClr val="bg1"/>
                            </a:solidFill>
                            <a:latin typeface="Cambria Math" panose="02040503050406030204" pitchFamily="18" charset="0"/>
                          </a:rPr>
                          <m:t>𝑦</m:t>
                        </m:r>
                      </m:sub>
                    </m:sSub>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𝑡</m:t>
                        </m:r>
                      </m:e>
                    </m:d>
                    <m:r>
                      <a:rPr lang="en-US" sz="2400" i="1">
                        <a:solidFill>
                          <a:schemeClr val="bg1"/>
                        </a:solidFill>
                        <a:latin typeface="Cambria Math" panose="02040503050406030204" pitchFamily="18" charset="0"/>
                      </a:rPr>
                      <m:t>= </m:t>
                    </m:r>
                    <m:d>
                      <m:dPr>
                        <m:begChr m:val="|"/>
                        <m:endChr m:val="|"/>
                        <m:ctrlPr>
                          <a:rPr lang="en-US" sz="2400" i="1">
                            <a:solidFill>
                              <a:schemeClr val="bg1"/>
                            </a:solidFill>
                            <a:latin typeface="Cambria Math" panose="02040503050406030204" pitchFamily="18" charset="0"/>
                          </a:rPr>
                        </m:ctrlPr>
                      </m:dPr>
                      <m:e>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𝐹𝐹𝑇</m:t>
                            </m:r>
                            <m:d>
                              <m:dPr>
                                <m:begChr m:val="{"/>
                                <m:endChr m:val="}"/>
                                <m:ctrlPr>
                                  <a:rPr lang="en-US" sz="2400" i="1">
                                    <a:solidFill>
                                      <a:schemeClr val="bg1"/>
                                    </a:solidFill>
                                    <a:latin typeface="Cambria Math" panose="02040503050406030204" pitchFamily="18" charset="0"/>
                                  </a:rPr>
                                </m:ctrlPr>
                              </m:dPr>
                              <m:e>
                                <m:r>
                                  <a:rPr lang="en-US" sz="2400" i="1" smtClean="0">
                                    <a:solidFill>
                                      <a:schemeClr val="bg1"/>
                                    </a:solidFill>
                                    <a:latin typeface="Cambria Math" panose="02040503050406030204" pitchFamily="18" charset="0"/>
                                  </a:rPr>
                                  <m:t>𝑋</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𝑓</m:t>
                                    </m:r>
                                  </m:e>
                                </m:d>
                                <m:r>
                                  <a:rPr lang="en-US" sz="2400" i="1">
                                    <a:solidFill>
                                      <a:schemeClr val="bg1"/>
                                    </a:solidFill>
                                    <a:latin typeface="Cambria Math" panose="02040503050406030204" pitchFamily="18" charset="0"/>
                                  </a:rPr>
                                  <m:t>𝑍</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𝐹</m:t>
                                </m:r>
                                <m:r>
                                  <a:rPr lang="en-US" sz="2400" i="1">
                                    <a:solidFill>
                                      <a:schemeClr val="bg1"/>
                                    </a:solidFill>
                                    <a:latin typeface="Cambria Math" panose="02040503050406030204" pitchFamily="18" charset="0"/>
                                  </a:rPr>
                                  <m:t>)</m:t>
                                </m:r>
                              </m:e>
                            </m:d>
                          </m:e>
                          <m:sup>
                            <m:r>
                              <a:rPr lang="en-US" sz="2400" i="1">
                                <a:solidFill>
                                  <a:schemeClr val="bg1"/>
                                </a:solidFill>
                                <a:latin typeface="Cambria Math" panose="02040503050406030204" pitchFamily="18" charset="0"/>
                              </a:rPr>
                              <m:t>−1</m:t>
                            </m:r>
                          </m:sup>
                        </m:sSup>
                      </m:e>
                    </m:d>
                  </m:oMath>
                </a14:m>
                <a:endParaRPr lang="en-US" sz="2400" dirty="0" smtClean="0">
                  <a:solidFill>
                    <a:schemeClr val="bg1"/>
                  </a:solidFill>
                </a:endParaRPr>
              </a:p>
              <a:p>
                <a:pPr>
                  <a:spcBef>
                    <a:spcPts val="1200"/>
                  </a:spcBef>
                </a:pPr>
                <a:endParaRPr lang="en-US" sz="2400" dirty="0">
                  <a:solidFill>
                    <a:schemeClr val="bg1"/>
                  </a:solidFill>
                </a:endParaRPr>
              </a:p>
              <a:p>
                <a:pPr marL="0" indent="0">
                  <a:spcBef>
                    <a:spcPts val="1200"/>
                  </a:spcBef>
                  <a:buFont typeface="Arial" panose="020B0604020202020204" pitchFamily="34" charset="0"/>
                  <a:buNone/>
                </a:pPr>
                <a14:m>
                  <m:oMath xmlns:m="http://schemas.openxmlformats.org/officeDocument/2006/math">
                    <m:r>
                      <a:rPr lang="en-US" sz="2400" i="1" smtClean="0">
                        <a:solidFill>
                          <a:schemeClr val="bg1"/>
                        </a:solidFill>
                        <a:latin typeface="Cambria Math" panose="02040503050406030204" pitchFamily="18" charset="0"/>
                      </a:rPr>
                      <m:t>𝑍</m:t>
                    </m:r>
                    <m:d>
                      <m:dPr>
                        <m:ctrlPr>
                          <a:rPr lang="en-US" sz="2400" i="1" smtClean="0">
                            <a:solidFill>
                              <a:schemeClr val="bg1"/>
                            </a:solidFill>
                            <a:latin typeface="Cambria Math" panose="02040503050406030204" pitchFamily="18" charset="0"/>
                          </a:rPr>
                        </m:ctrlPr>
                      </m:dPr>
                      <m:e>
                        <m:r>
                          <a:rPr lang="en-US" sz="2400" i="1" smtClean="0">
                            <a:solidFill>
                              <a:schemeClr val="bg1"/>
                            </a:solidFill>
                            <a:latin typeface="Cambria Math" panose="02040503050406030204" pitchFamily="18" charset="0"/>
                          </a:rPr>
                          <m:t>𝑓</m:t>
                        </m:r>
                      </m:e>
                    </m:d>
                    <m:r>
                      <a:rPr lang="en-US" sz="2400" i="1" smtClean="0">
                        <a:solidFill>
                          <a:schemeClr val="bg1"/>
                        </a:solidFill>
                        <a:latin typeface="Cambria Math" panose="02040503050406030204" pitchFamily="18" charset="0"/>
                      </a:rPr>
                      <m:t>= </m:t>
                    </m:r>
                    <m:sSup>
                      <m:sSupPr>
                        <m:ctrlPr>
                          <a:rPr lang="en-US" sz="2400" i="1" smtClean="0">
                            <a:solidFill>
                              <a:schemeClr val="bg1"/>
                            </a:solidFill>
                            <a:latin typeface="Cambria Math" panose="02040503050406030204" pitchFamily="18" charset="0"/>
                          </a:rPr>
                        </m:ctrlPr>
                      </m:sSupPr>
                      <m:e>
                        <m:r>
                          <a:rPr lang="en-US" sz="2400" i="1" smtClean="0">
                            <a:solidFill>
                              <a:schemeClr val="bg1"/>
                            </a:solidFill>
                            <a:latin typeface="Cambria Math" panose="02040503050406030204" pitchFamily="18" charset="0"/>
                          </a:rPr>
                          <m:t>𝑒</m:t>
                        </m:r>
                      </m:e>
                      <m:sup>
                        <m:r>
                          <a:rPr lang="en-US" sz="2400" i="1" smtClean="0">
                            <a:solidFill>
                              <a:schemeClr val="bg1"/>
                            </a:solidFill>
                            <a:latin typeface="Cambria Math" panose="02040503050406030204" pitchFamily="18" charset="0"/>
                          </a:rPr>
                          <m:t>𝑖</m:t>
                        </m:r>
                        <m:r>
                          <a:rPr lang="el-GR" sz="2400" i="1" smtClean="0">
                            <a:solidFill>
                              <a:schemeClr val="bg1"/>
                            </a:solidFill>
                            <a:latin typeface="Cambria Math" panose="02040503050406030204" pitchFamily="18" charset="0"/>
                          </a:rPr>
                          <m:t>𝜋</m:t>
                        </m:r>
                        <m:r>
                          <a:rPr lang="en-US" sz="2400" i="1" smtClean="0">
                            <a:solidFill>
                              <a:schemeClr val="bg1"/>
                            </a:solidFill>
                            <a:latin typeface="Cambria Math" panose="02040503050406030204" pitchFamily="18" charset="0"/>
                          </a:rPr>
                          <m:t>/4</m:t>
                        </m:r>
                      </m:sup>
                    </m:sSup>
                    <m:rad>
                      <m:radPr>
                        <m:degHide m:val="on"/>
                        <m:ctrlPr>
                          <a:rPr lang="en-US" sz="2400" i="1" smtClean="0">
                            <a:solidFill>
                              <a:schemeClr val="bg1"/>
                            </a:solidFill>
                            <a:latin typeface="Cambria Math" panose="02040503050406030204" pitchFamily="18" charset="0"/>
                          </a:rPr>
                        </m:ctrlPr>
                      </m:radPr>
                      <m:deg/>
                      <m:e>
                        <m:f>
                          <m:fPr>
                            <m:type m:val="lin"/>
                            <m:ctrlPr>
                              <a:rPr lang="en-US" sz="2400" i="1" smtClean="0">
                                <a:solidFill>
                                  <a:schemeClr val="bg1"/>
                                </a:solidFill>
                                <a:latin typeface="Cambria Math" panose="02040503050406030204" pitchFamily="18" charset="0"/>
                              </a:rPr>
                            </m:ctrlPr>
                          </m:fPr>
                          <m:num>
                            <m:r>
                              <a:rPr lang="en-US" sz="2400" i="1" smtClean="0">
                                <a:solidFill>
                                  <a:schemeClr val="bg1"/>
                                </a:solidFill>
                                <a:latin typeface="Cambria Math" panose="02040503050406030204" pitchFamily="18" charset="0"/>
                              </a:rPr>
                              <m:t>𝑓</m:t>
                            </m:r>
                          </m:num>
                          <m:den>
                            <m:sSub>
                              <m:sSubPr>
                                <m:ctrlPr>
                                  <a:rPr lang="en-US" sz="2400" i="1" smtClean="0">
                                    <a:solidFill>
                                      <a:schemeClr val="bg1"/>
                                    </a:solidFill>
                                    <a:latin typeface="Cambria Math" panose="02040503050406030204" pitchFamily="18" charset="0"/>
                                  </a:rPr>
                                </m:ctrlPr>
                              </m:sSubPr>
                              <m:e>
                                <m:r>
                                  <a:rPr lang="en-US" sz="2400" i="1" smtClean="0">
                                    <a:solidFill>
                                      <a:schemeClr val="bg1"/>
                                    </a:solidFill>
                                    <a:latin typeface="Cambria Math" panose="02040503050406030204" pitchFamily="18" charset="0"/>
                                  </a:rPr>
                                  <m:t>𝑓</m:t>
                                </m:r>
                              </m:e>
                              <m:sub>
                                <m:r>
                                  <a:rPr lang="en-US" sz="2400" i="1" smtClean="0">
                                    <a:solidFill>
                                      <a:schemeClr val="bg1"/>
                                    </a:solidFill>
                                    <a:latin typeface="Cambria Math" panose="02040503050406030204" pitchFamily="18" charset="0"/>
                                  </a:rPr>
                                  <m:t>𝑁</m:t>
                                </m:r>
                              </m:sub>
                            </m:sSub>
                          </m:den>
                        </m:f>
                      </m:e>
                    </m:rad>
                  </m:oMath>
                </a14:m>
                <a:r>
                  <a:rPr lang="en-US" sz="2400" dirty="0" smtClean="0">
                    <a:solidFill>
                      <a:schemeClr val="bg1"/>
                    </a:solidFill>
                  </a:rPr>
                  <a:t>   (filter function) </a:t>
                </a:r>
              </a:p>
              <a:p>
                <a:pPr marL="0" indent="0">
                  <a:spcBef>
                    <a:spcPts val="1200"/>
                  </a:spcBef>
                  <a:buFont typeface="Arial" panose="020B0604020202020204" pitchFamily="34" charset="0"/>
                  <a:buNone/>
                </a:pPr>
                <a14:m>
                  <m:oMath xmlns:m="http://schemas.openxmlformats.org/officeDocument/2006/math">
                    <m:r>
                      <a:rPr lang="en-US" sz="2400" i="1">
                        <a:solidFill>
                          <a:schemeClr val="bg1"/>
                        </a:solidFill>
                        <a:latin typeface="Cambria Math" panose="02040503050406030204" pitchFamily="18" charset="0"/>
                      </a:rPr>
                      <m:t>𝑓</m:t>
                    </m:r>
                  </m:oMath>
                </a14:m>
                <a:r>
                  <a:rPr lang="en-US" sz="2400" dirty="0" smtClean="0">
                    <a:solidFill>
                      <a:schemeClr val="bg1"/>
                    </a:solidFill>
                  </a:rPr>
                  <a:t>: variable frequency</a:t>
                </a:r>
              </a:p>
              <a:p>
                <a:pPr marL="0" indent="0">
                  <a:spcBef>
                    <a:spcPts val="1200"/>
                  </a:spcBef>
                  <a:buFont typeface="Arial" panose="020B0604020202020204" pitchFamily="34" charset="0"/>
                  <a:buNone/>
                </a:pPr>
                <a14:m>
                  <m:oMath xmlns:m="http://schemas.openxmlformats.org/officeDocument/2006/math">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𝑓</m:t>
                        </m:r>
                      </m:e>
                      <m:sub>
                        <m:r>
                          <a:rPr lang="en-US" sz="2400" i="1">
                            <a:solidFill>
                              <a:schemeClr val="bg1"/>
                            </a:solidFill>
                            <a:latin typeface="Cambria Math" panose="02040503050406030204" pitchFamily="18" charset="0"/>
                          </a:rPr>
                          <m:t>𝑁</m:t>
                        </m:r>
                      </m:sub>
                    </m:sSub>
                  </m:oMath>
                </a14:m>
                <a:r>
                  <a:rPr lang="en-US" sz="2400" dirty="0" smtClean="0">
                    <a:solidFill>
                      <a:schemeClr val="bg1"/>
                    </a:solidFill>
                  </a:rPr>
                  <a:t>: Nyquist frequency (</a:t>
                </a:r>
                <a14:m>
                  <m:oMath xmlns:m="http://schemas.openxmlformats.org/officeDocument/2006/math">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𝑓</m:t>
                        </m:r>
                      </m:e>
                      <m:sub>
                        <m:r>
                          <a:rPr lang="en-US" sz="2400" i="1">
                            <a:solidFill>
                              <a:schemeClr val="bg1"/>
                            </a:solidFill>
                            <a:latin typeface="Cambria Math" panose="02040503050406030204" pitchFamily="18" charset="0"/>
                          </a:rPr>
                          <m:t>𝑁</m:t>
                        </m:r>
                      </m:sub>
                    </m:sSub>
                  </m:oMath>
                </a14:m>
                <a:r>
                  <a:rPr lang="en-US" sz="2400" dirty="0" smtClean="0">
                    <a:solidFill>
                      <a:schemeClr val="bg1"/>
                    </a:solidFill>
                  </a:rPr>
                  <a:t>=8.3 </a:t>
                </a:r>
                <a:r>
                  <a:rPr lang="en-US" sz="2400" dirty="0" err="1" smtClean="0">
                    <a:solidFill>
                      <a:schemeClr val="bg1"/>
                    </a:solidFill>
                  </a:rPr>
                  <a:t>mHz</a:t>
                </a:r>
                <a:r>
                  <a:rPr lang="en-US" sz="2400" dirty="0" smtClean="0">
                    <a:solidFill>
                      <a:schemeClr val="bg1"/>
                    </a:solidFill>
                  </a:rPr>
                  <a:t> for sampling rate: 1 value/min)</a:t>
                </a:r>
                <a:endParaRPr lang="en-US" sz="2400" dirty="0">
                  <a:solidFill>
                    <a:schemeClr val="bg1"/>
                  </a:solidFill>
                </a:endParaRPr>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1186830" y="1080430"/>
                <a:ext cx="9011270" cy="4697138"/>
              </a:xfrm>
              <a:prstGeom prst="rect">
                <a:avLst/>
              </a:prstGeom>
              <a:blipFill rotWithShape="0">
                <a:blip r:embed="rId7"/>
                <a:stretch>
                  <a:fillRect r="-674"/>
                </a:stretch>
              </a:blipFill>
              <a:ln w="38100">
                <a:solidFill>
                  <a:srgbClr val="7A3F39"/>
                </a:solidFill>
              </a:ln>
            </p:spPr>
            <p:txBody>
              <a:bodyPr/>
              <a:lstStyle/>
              <a:p>
                <a:r>
                  <a:rPr lang="en-US">
                    <a:noFill/>
                  </a:rPr>
                  <a:t> </a:t>
                </a:r>
              </a:p>
            </p:txBody>
          </p:sp>
        </mc:Fallback>
      </mc:AlternateContent>
      <p:sp>
        <p:nvSpPr>
          <p:cNvPr id="26" name="Action Button: Custom 25">
            <a:hlinkClick r:id="rId8" action="ppaction://hlinksldjump" highlightClick="1"/>
          </p:cNvPr>
          <p:cNvSpPr/>
          <p:nvPr/>
        </p:nvSpPr>
        <p:spPr>
          <a:xfrm>
            <a:off x="10515161" y="4187125"/>
            <a:ext cx="1353790" cy="905435"/>
          </a:xfrm>
          <a:prstGeom prst="actionButtonBlank">
            <a:avLst/>
          </a:prstGeom>
          <a:solidFill>
            <a:srgbClr val="AE8168"/>
          </a:solidFill>
          <a:ln w="28575">
            <a:solidFill>
              <a:srgbClr val="7A3F3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bg1"/>
                </a:solidFill>
              </a:rPr>
              <a:t>Return to “Objective”</a:t>
            </a:r>
            <a:endParaRPr lang="en-US" dirty="0">
              <a:solidFill>
                <a:schemeClr val="bg1"/>
              </a:solidFill>
            </a:endParaRPr>
          </a:p>
        </p:txBody>
      </p:sp>
      <p:sp>
        <p:nvSpPr>
          <p:cNvPr id="6" name="Striped Right Arrow 5">
            <a:hlinkClick r:id="" action="ppaction://hlinkshowjump?jump=nextslide" highlightClick="1"/>
          </p:cNvPr>
          <p:cNvSpPr/>
          <p:nvPr/>
        </p:nvSpPr>
        <p:spPr>
          <a:xfrm>
            <a:off x="11582400" y="5220265"/>
            <a:ext cx="294640" cy="314960"/>
          </a:xfrm>
          <a:prstGeom prst="stripedRightArrow">
            <a:avLst/>
          </a:prstGeom>
          <a:solidFill>
            <a:srgbClr val="AE8168"/>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a:hlinkClick r:id="" action="ppaction://hlinkshowjump?jump=previousslide" highlightClick="1"/>
          </p:cNvPr>
          <p:cNvSpPr/>
          <p:nvPr/>
        </p:nvSpPr>
        <p:spPr>
          <a:xfrm flipH="1">
            <a:off x="11250129" y="5220265"/>
            <a:ext cx="294640" cy="321310"/>
          </a:xfrm>
          <a:prstGeom prst="stripedRightArrow">
            <a:avLst/>
          </a:prstGeom>
          <a:solidFill>
            <a:srgbClr val="AE8168"/>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s://www.astro.noa.gr/en/intranet/images/IAASARS_logo_E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134" t="16124" r="6773" b="2407"/>
          <a:stretch/>
        </p:blipFill>
        <p:spPr bwMode="auto">
          <a:xfrm>
            <a:off x="1" y="0"/>
            <a:ext cx="844024" cy="780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hare.uoa.gr/public/Documents/new-logo/LOGO_UOA%20COL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901" t="10170" r="18822" b="13403"/>
          <a:stretch/>
        </p:blipFill>
        <p:spPr bwMode="auto">
          <a:xfrm>
            <a:off x="11672801" y="-2723"/>
            <a:ext cx="519199" cy="78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785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2908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009897" y="3009899"/>
            <a:ext cx="6858002" cy="838201"/>
          </a:xfrm>
          <a:solidFill>
            <a:srgbClr val="7A3F39"/>
          </a:solidFill>
        </p:spPr>
        <p:txBody>
          <a:bodyPr/>
          <a:lstStyle/>
          <a:p>
            <a:pPr algn="ctr"/>
            <a:r>
              <a:rPr lang="en-US" dirty="0" smtClean="0">
                <a:solidFill>
                  <a:schemeClr val="bg1"/>
                </a:solidFill>
              </a:rPr>
              <a:t>Data</a:t>
            </a:r>
            <a:endParaRPr lang="en-US" dirty="0">
              <a:solidFill>
                <a:schemeClr val="bg1"/>
              </a:solidFill>
            </a:endParaRPr>
          </a:p>
        </p:txBody>
      </p:sp>
      <p:graphicFrame>
        <p:nvGraphicFramePr>
          <p:cNvPr id="3" name="Diagram 2">
            <a:hlinkClick r:id="" action="ppaction://noaction" highlightClick="1"/>
          </p:cNvPr>
          <p:cNvGraphicFramePr/>
          <p:nvPr>
            <p:extLst>
              <p:ext uri="{D42A27DB-BD31-4B8C-83A1-F6EECF244321}">
                <p14:modId xmlns:p14="http://schemas.microsoft.com/office/powerpoint/2010/main" val="1354080866"/>
              </p:ext>
            </p:extLst>
          </p:nvPr>
        </p:nvGraphicFramePr>
        <p:xfrm>
          <a:off x="1030941" y="0"/>
          <a:ext cx="1007633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rotWithShape="1">
          <a:blip r:embed="rId7"/>
          <a:srcRect l="34192" t="13357" r="20529" b="15533"/>
          <a:stretch/>
        </p:blipFill>
        <p:spPr>
          <a:xfrm>
            <a:off x="3263901" y="910997"/>
            <a:ext cx="5613400" cy="4932393"/>
          </a:xfrm>
          <a:prstGeom prst="rect">
            <a:avLst/>
          </a:prstGeom>
          <a:ln>
            <a:solidFill>
              <a:srgbClr val="7A3F39"/>
            </a:solidFill>
          </a:ln>
        </p:spPr>
      </p:pic>
      <p:sp>
        <p:nvSpPr>
          <p:cNvPr id="11" name="Action Button: Custom 10">
            <a:hlinkClick r:id="" action="ppaction://hlinkshowjump?jump=nextslide" highlightClick="1"/>
          </p:cNvPr>
          <p:cNvSpPr/>
          <p:nvPr/>
        </p:nvSpPr>
        <p:spPr>
          <a:xfrm>
            <a:off x="6686550" y="3428999"/>
            <a:ext cx="2076450" cy="2298701"/>
          </a:xfrm>
          <a:prstGeom prst="actionButtonBlank">
            <a:avLst/>
          </a:prstGeom>
          <a:noFill/>
          <a:ln w="28575">
            <a:solidFill>
              <a:srgbClr val="AE8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901680" y="6299200"/>
            <a:ext cx="975360" cy="487680"/>
          </a:xfrm>
          <a:prstGeom prst="ellipse">
            <a:avLst/>
          </a:prstGeom>
          <a:solidFill>
            <a:srgbClr val="AE8168">
              <a:alpha val="52000"/>
            </a:srgbClr>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5/7</a:t>
            </a:r>
            <a:endParaRPr lang="en-US" dirty="0"/>
          </a:p>
        </p:txBody>
      </p:sp>
      <p:pic>
        <p:nvPicPr>
          <p:cNvPr id="4" name="Picture 3"/>
          <p:cNvPicPr>
            <a:picLocks noChangeAspect="1"/>
          </p:cNvPicPr>
          <p:nvPr/>
        </p:nvPicPr>
        <p:blipFill>
          <a:blip r:embed="rId8"/>
          <a:stretch>
            <a:fillRect/>
          </a:stretch>
        </p:blipFill>
        <p:spPr>
          <a:xfrm>
            <a:off x="6695516" y="3428999"/>
            <a:ext cx="2076450" cy="2298701"/>
          </a:xfrm>
          <a:prstGeom prst="rect">
            <a:avLst/>
          </a:prstGeom>
        </p:spPr>
      </p:pic>
      <p:sp>
        <p:nvSpPr>
          <p:cNvPr id="8" name="Striped Right Arrow 7">
            <a:hlinkClick r:id="" action="ppaction://hlinkshowjump?jump=nextslide" highlightClick="1"/>
          </p:cNvPr>
          <p:cNvSpPr/>
          <p:nvPr/>
        </p:nvSpPr>
        <p:spPr>
          <a:xfrm>
            <a:off x="11582400" y="5220265"/>
            <a:ext cx="294640" cy="314960"/>
          </a:xfrm>
          <a:prstGeom prst="stripedRightArrow">
            <a:avLst/>
          </a:prstGeom>
          <a:solidFill>
            <a:srgbClr val="AE8168"/>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a:hlinkClick r:id="" action="ppaction://hlinkshowjump?jump=previousslide" highlightClick="1"/>
          </p:cNvPr>
          <p:cNvSpPr/>
          <p:nvPr/>
        </p:nvSpPr>
        <p:spPr>
          <a:xfrm flipH="1">
            <a:off x="11250129" y="5220265"/>
            <a:ext cx="294640" cy="321310"/>
          </a:xfrm>
          <a:prstGeom prst="stripedRightArrow">
            <a:avLst/>
          </a:prstGeom>
          <a:solidFill>
            <a:srgbClr val="AE8168"/>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https://www.astro.noa.gr/en/intranet/images/IAASARS_logo_E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134" t="16124" r="6773" b="2407"/>
          <a:stretch/>
        </p:blipFill>
        <p:spPr bwMode="auto">
          <a:xfrm>
            <a:off x="1" y="0"/>
            <a:ext cx="844024" cy="7805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hare.uoa.gr/public/Documents/new-logo/LOGO_UOA%20COL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901" t="10170" r="18822" b="13403"/>
          <a:stretch/>
        </p:blipFill>
        <p:spPr bwMode="auto">
          <a:xfrm>
            <a:off x="11672801" y="-2723"/>
            <a:ext cx="519199" cy="78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2908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009897" y="3009899"/>
            <a:ext cx="6858002" cy="838201"/>
          </a:xfrm>
          <a:solidFill>
            <a:srgbClr val="7A3F39"/>
          </a:solidFill>
        </p:spPr>
        <p:txBody>
          <a:bodyPr/>
          <a:lstStyle/>
          <a:p>
            <a:pPr algn="ctr"/>
            <a:r>
              <a:rPr lang="en-US" dirty="0" smtClean="0">
                <a:solidFill>
                  <a:schemeClr val="bg1"/>
                </a:solidFill>
              </a:rPr>
              <a:t>Data</a:t>
            </a:r>
            <a:endParaRPr lang="en-US" dirty="0">
              <a:solidFill>
                <a:schemeClr val="bg1"/>
              </a:solidFill>
            </a:endParaRPr>
          </a:p>
        </p:txBody>
      </p:sp>
      <p:graphicFrame>
        <p:nvGraphicFramePr>
          <p:cNvPr id="3" name="Diagram 2">
            <a:hlinkClick r:id="" action="ppaction://noaction" highlightClick="1"/>
          </p:cNvPr>
          <p:cNvGraphicFramePr/>
          <p:nvPr>
            <p:extLst>
              <p:ext uri="{D42A27DB-BD31-4B8C-83A1-F6EECF244321}">
                <p14:modId xmlns:p14="http://schemas.microsoft.com/office/powerpoint/2010/main" val="2339932338"/>
              </p:ext>
            </p:extLst>
          </p:nvPr>
        </p:nvGraphicFramePr>
        <p:xfrm>
          <a:off x="1030941" y="0"/>
          <a:ext cx="1007633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0724" y="907979"/>
            <a:ext cx="5538476" cy="4700084"/>
          </a:xfrm>
          <a:prstGeom prst="rect">
            <a:avLst/>
          </a:prstGeom>
          <a:solidFill>
            <a:srgbClr val="FFFFFF">
              <a:shade val="85000"/>
            </a:srgbClr>
          </a:solidFill>
          <a:ln w="38100" cap="sq">
            <a:solidFill>
              <a:srgbClr val="7A3F3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Table 3"/>
          <p:cNvGraphicFramePr>
            <a:graphicFrameLocks noGrp="1"/>
          </p:cNvGraphicFramePr>
          <p:nvPr>
            <p:extLst>
              <p:ext uri="{D42A27DB-BD31-4B8C-83A1-F6EECF244321}">
                <p14:modId xmlns:p14="http://schemas.microsoft.com/office/powerpoint/2010/main" val="2141337758"/>
              </p:ext>
            </p:extLst>
          </p:nvPr>
        </p:nvGraphicFramePr>
        <p:xfrm>
          <a:off x="1030941" y="3867152"/>
          <a:ext cx="3582178" cy="2749547"/>
        </p:xfrm>
        <a:graphic>
          <a:graphicData uri="http://schemas.openxmlformats.org/drawingml/2006/table">
            <a:tbl>
              <a:tblPr firstRow="1" firstCol="1" bandRow="1">
                <a:tableStyleId>{5C22544A-7EE6-4342-B048-85BDC9FD1C3A}</a:tableStyleId>
              </a:tblPr>
              <a:tblGrid>
                <a:gridCol w="836401"/>
                <a:gridCol w="890144"/>
                <a:gridCol w="935885"/>
                <a:gridCol w="919748"/>
              </a:tblGrid>
              <a:tr h="461559">
                <a:tc>
                  <a:txBody>
                    <a:bodyPr/>
                    <a:lstStyle/>
                    <a:p>
                      <a:pPr marL="0" marR="0" algn="ctr">
                        <a:lnSpc>
                          <a:spcPct val="107000"/>
                        </a:lnSpc>
                        <a:spcBef>
                          <a:spcPts val="0"/>
                        </a:spcBef>
                        <a:spcAft>
                          <a:spcPts val="0"/>
                        </a:spcAft>
                      </a:pPr>
                      <a:r>
                        <a:rPr lang="en-US" sz="1400" dirty="0" smtClean="0">
                          <a:effectLst/>
                        </a:rPr>
                        <a:t>St</a:t>
                      </a:r>
                      <a:r>
                        <a:rPr lang="ru-RU" sz="1400" dirty="0" smtClean="0">
                          <a:effectLst/>
                        </a:rPr>
                        <a:t>ation</a:t>
                      </a:r>
                      <a:endParaRPr lang="en-US" sz="1800" dirty="0">
                        <a:effectLst/>
                        <a:latin typeface="Calibri" panose="020F0502020204030204" pitchFamily="34" charset="0"/>
                        <a:ea typeface="MS Mincho"/>
                        <a:cs typeface="Times New Roman" panose="02020603050405020304" pitchFamily="18" charset="0"/>
                      </a:endParaRPr>
                    </a:p>
                  </a:txBody>
                  <a:tcPr marL="68580" marR="68580" marT="0" marB="0" anchor="ctr">
                    <a:solidFill>
                      <a:srgbClr val="7A3F39"/>
                    </a:solidFill>
                  </a:tcPr>
                </a:tc>
                <a:tc>
                  <a:txBody>
                    <a:bodyPr/>
                    <a:lstStyle/>
                    <a:p>
                      <a:pPr marL="0" marR="0" algn="ctr">
                        <a:lnSpc>
                          <a:spcPct val="107000"/>
                        </a:lnSpc>
                        <a:spcBef>
                          <a:spcPts val="0"/>
                        </a:spcBef>
                        <a:spcAft>
                          <a:spcPts val="0"/>
                        </a:spcAft>
                      </a:pPr>
                      <a:r>
                        <a:rPr lang="ru-RU" sz="1200" dirty="0">
                          <a:effectLst/>
                        </a:rPr>
                        <a:t>Latitude</a:t>
                      </a:r>
                      <a:endParaRPr lang="en-US" sz="1600" dirty="0">
                        <a:effectLst/>
                      </a:endParaRPr>
                    </a:p>
                    <a:p>
                      <a:pPr marL="0" marR="0" algn="ctr">
                        <a:lnSpc>
                          <a:spcPct val="107000"/>
                        </a:lnSpc>
                        <a:spcBef>
                          <a:spcPts val="0"/>
                        </a:spcBef>
                        <a:spcAft>
                          <a:spcPts val="0"/>
                        </a:spcAft>
                      </a:pPr>
                      <a:r>
                        <a:rPr lang="en-US" sz="1200" dirty="0">
                          <a:effectLst/>
                        </a:rPr>
                        <a:t>(</a:t>
                      </a:r>
                      <a:r>
                        <a:rPr lang="pt-BR" sz="1200" dirty="0">
                          <a:effectLst/>
                        </a:rPr>
                        <a:t>°N)</a:t>
                      </a:r>
                      <a:endParaRPr lang="en-US" sz="1600" dirty="0">
                        <a:effectLst/>
                        <a:latin typeface="Calibri" panose="020F0502020204030204" pitchFamily="34" charset="0"/>
                        <a:ea typeface="MS Mincho"/>
                        <a:cs typeface="Times New Roman" panose="02020603050405020304" pitchFamily="18" charset="0"/>
                      </a:endParaRPr>
                    </a:p>
                  </a:txBody>
                  <a:tcPr marL="68580" marR="68580" marT="0" marB="0" anchor="ctr">
                    <a:solidFill>
                      <a:srgbClr val="7A3F39"/>
                    </a:solidFill>
                  </a:tcPr>
                </a:tc>
                <a:tc>
                  <a:txBody>
                    <a:bodyPr/>
                    <a:lstStyle/>
                    <a:p>
                      <a:pPr marL="0" marR="0" algn="ctr">
                        <a:lnSpc>
                          <a:spcPct val="107000"/>
                        </a:lnSpc>
                        <a:spcBef>
                          <a:spcPts val="0"/>
                        </a:spcBef>
                        <a:spcAft>
                          <a:spcPts val="0"/>
                        </a:spcAft>
                      </a:pPr>
                      <a:r>
                        <a:rPr lang="ru-RU" sz="1200" dirty="0">
                          <a:effectLst/>
                        </a:rPr>
                        <a:t>Longitude</a:t>
                      </a:r>
                      <a:endParaRPr lang="en-US" sz="1600" dirty="0">
                        <a:effectLst/>
                      </a:endParaRPr>
                    </a:p>
                    <a:p>
                      <a:pPr marL="0" marR="0" algn="ctr">
                        <a:lnSpc>
                          <a:spcPct val="107000"/>
                        </a:lnSpc>
                        <a:spcBef>
                          <a:spcPts val="0"/>
                        </a:spcBef>
                        <a:spcAft>
                          <a:spcPts val="0"/>
                        </a:spcAft>
                      </a:pPr>
                      <a:r>
                        <a:rPr lang="pt-BR" sz="1200" dirty="0">
                          <a:effectLst/>
                        </a:rPr>
                        <a:t>(°E)</a:t>
                      </a:r>
                      <a:endParaRPr lang="en-US" sz="1600" dirty="0">
                        <a:effectLst/>
                        <a:latin typeface="Calibri" panose="020F0502020204030204" pitchFamily="34" charset="0"/>
                        <a:ea typeface="MS Mincho"/>
                        <a:cs typeface="Times New Roman" panose="02020603050405020304" pitchFamily="18" charset="0"/>
                      </a:endParaRPr>
                    </a:p>
                  </a:txBody>
                  <a:tcPr marL="68580" marR="68580" marT="0" marB="0" anchor="ctr">
                    <a:solidFill>
                      <a:srgbClr val="7A3F39"/>
                    </a:solidFill>
                  </a:tcPr>
                </a:tc>
                <a:tc>
                  <a:txBody>
                    <a:bodyPr/>
                    <a:lstStyle/>
                    <a:p>
                      <a:pPr marL="0" marR="0" algn="ctr">
                        <a:lnSpc>
                          <a:spcPct val="107000"/>
                        </a:lnSpc>
                        <a:spcBef>
                          <a:spcPts val="0"/>
                        </a:spcBef>
                        <a:spcAft>
                          <a:spcPts val="0"/>
                        </a:spcAft>
                      </a:pPr>
                      <a:r>
                        <a:rPr lang="en-US" sz="1100" dirty="0">
                          <a:effectLst/>
                        </a:rPr>
                        <a:t>Sampling frequency</a:t>
                      </a:r>
                      <a:endParaRPr lang="en-US" sz="1400" dirty="0">
                        <a:effectLst/>
                        <a:latin typeface="Calibri" panose="020F0502020204030204" pitchFamily="34" charset="0"/>
                        <a:ea typeface="MS Mincho"/>
                        <a:cs typeface="Times New Roman" panose="02020603050405020304" pitchFamily="18" charset="0"/>
                      </a:endParaRPr>
                    </a:p>
                  </a:txBody>
                  <a:tcPr marL="68580" marR="68580" marT="0" marB="0" anchor="ctr">
                    <a:solidFill>
                      <a:srgbClr val="7A3F39"/>
                    </a:solidFill>
                  </a:tcPr>
                </a:tc>
              </a:tr>
              <a:tr h="571997">
                <a:tc>
                  <a:txBody>
                    <a:bodyPr/>
                    <a:lstStyle/>
                    <a:p>
                      <a:pPr marL="0" marR="0" algn="ctr">
                        <a:lnSpc>
                          <a:spcPct val="107000"/>
                        </a:lnSpc>
                        <a:spcBef>
                          <a:spcPts val="0"/>
                        </a:spcBef>
                        <a:spcAft>
                          <a:spcPts val="0"/>
                        </a:spcAft>
                      </a:pPr>
                      <a:r>
                        <a:rPr lang="ru-RU" sz="1200" dirty="0" smtClean="0">
                          <a:effectLst/>
                        </a:rPr>
                        <a:t>Klokotos</a:t>
                      </a:r>
                      <a:r>
                        <a:rPr lang="en-US" sz="1200" dirty="0" smtClean="0">
                          <a:effectLst/>
                        </a:rPr>
                        <a:t> (THL)</a:t>
                      </a:r>
                      <a:endParaRPr lang="en-US" sz="1200" dirty="0">
                        <a:effectLst/>
                        <a:latin typeface="Calibri" panose="020F0502020204030204" pitchFamily="34" charset="0"/>
                        <a:ea typeface="MS Mincho"/>
                        <a:cs typeface="Times New Roman" panose="02020603050405020304" pitchFamily="18" charset="0"/>
                      </a:endParaRPr>
                    </a:p>
                  </a:txBody>
                  <a:tcPr marL="68580" marR="68580" marT="0" marB="0" anchor="ctr">
                    <a:solidFill>
                      <a:srgbClr val="7A3F39"/>
                    </a:solidFill>
                  </a:tcPr>
                </a:tc>
                <a:tc>
                  <a:txBody>
                    <a:bodyPr/>
                    <a:lstStyle/>
                    <a:p>
                      <a:pPr marL="0" marR="0" algn="ctr">
                        <a:lnSpc>
                          <a:spcPct val="107000"/>
                        </a:lnSpc>
                        <a:spcBef>
                          <a:spcPts val="0"/>
                        </a:spcBef>
                        <a:spcAft>
                          <a:spcPts val="0"/>
                        </a:spcAft>
                      </a:pPr>
                      <a:r>
                        <a:rPr lang="pt-BR" sz="1600" dirty="0" smtClean="0">
                          <a:solidFill>
                            <a:schemeClr val="tx1"/>
                          </a:solidFill>
                          <a:effectLst/>
                        </a:rPr>
                        <a:t>39.565</a:t>
                      </a:r>
                      <a:endParaRPr lang="en-US" sz="20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c>
                  <a:txBody>
                    <a:bodyPr/>
                    <a:lstStyle/>
                    <a:p>
                      <a:pPr marL="0" marR="0" algn="ctr">
                        <a:lnSpc>
                          <a:spcPct val="107000"/>
                        </a:lnSpc>
                        <a:spcBef>
                          <a:spcPts val="0"/>
                        </a:spcBef>
                        <a:spcAft>
                          <a:spcPts val="0"/>
                        </a:spcAft>
                      </a:pPr>
                      <a:r>
                        <a:rPr lang="pt-BR" sz="1600" dirty="0" smtClean="0">
                          <a:solidFill>
                            <a:schemeClr val="tx1"/>
                          </a:solidFill>
                          <a:effectLst/>
                        </a:rPr>
                        <a:t>22.014</a:t>
                      </a:r>
                      <a:endParaRPr lang="en-US" sz="20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c>
                  <a:txBody>
                    <a:bodyPr/>
                    <a:lstStyle/>
                    <a:p>
                      <a:pPr marL="0" marR="0" algn="ctr">
                        <a:lnSpc>
                          <a:spcPct val="107000"/>
                        </a:lnSpc>
                        <a:spcBef>
                          <a:spcPts val="0"/>
                        </a:spcBef>
                        <a:spcAft>
                          <a:spcPts val="0"/>
                        </a:spcAft>
                      </a:pPr>
                      <a:r>
                        <a:rPr lang="en-US" sz="1600" dirty="0">
                          <a:solidFill>
                            <a:schemeClr val="tx1"/>
                          </a:solidFill>
                          <a:effectLst/>
                        </a:rPr>
                        <a:t>5 Hz</a:t>
                      </a:r>
                      <a:endParaRPr lang="en-US" sz="20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r>
              <a:tr h="571997">
                <a:tc>
                  <a:txBody>
                    <a:bodyPr/>
                    <a:lstStyle/>
                    <a:p>
                      <a:pPr marL="0" marR="0" algn="ctr">
                        <a:lnSpc>
                          <a:spcPct val="107000"/>
                        </a:lnSpc>
                        <a:spcBef>
                          <a:spcPts val="0"/>
                        </a:spcBef>
                        <a:spcAft>
                          <a:spcPts val="0"/>
                        </a:spcAft>
                      </a:pPr>
                      <a:r>
                        <a:rPr lang="ru-RU" sz="1200" dirty="0" smtClean="0">
                          <a:effectLst/>
                        </a:rPr>
                        <a:t>Dionysos</a:t>
                      </a:r>
                      <a:r>
                        <a:rPr lang="en-US" sz="1200" dirty="0" smtClean="0">
                          <a:effectLst/>
                        </a:rPr>
                        <a:t> (DIO)</a:t>
                      </a:r>
                      <a:endParaRPr lang="en-US" sz="1200" dirty="0">
                        <a:effectLst/>
                        <a:latin typeface="Calibri" panose="020F0502020204030204" pitchFamily="34" charset="0"/>
                        <a:ea typeface="MS Mincho"/>
                        <a:cs typeface="Times New Roman" panose="02020603050405020304" pitchFamily="18" charset="0"/>
                      </a:endParaRPr>
                    </a:p>
                  </a:txBody>
                  <a:tcPr marL="68580" marR="68580" marT="0" marB="0" anchor="ctr">
                    <a:solidFill>
                      <a:srgbClr val="7A3F39"/>
                    </a:solidFill>
                  </a:tcPr>
                </a:tc>
                <a:tc>
                  <a:txBody>
                    <a:bodyPr/>
                    <a:lstStyle/>
                    <a:p>
                      <a:pPr marL="0" marR="0" algn="ctr">
                        <a:lnSpc>
                          <a:spcPct val="107000"/>
                        </a:lnSpc>
                        <a:spcBef>
                          <a:spcPts val="0"/>
                        </a:spcBef>
                        <a:spcAft>
                          <a:spcPts val="0"/>
                        </a:spcAft>
                      </a:pPr>
                      <a:r>
                        <a:rPr lang="ru-RU" sz="1600" dirty="0" smtClean="0">
                          <a:solidFill>
                            <a:schemeClr val="tx1"/>
                          </a:solidFill>
                          <a:effectLst/>
                        </a:rPr>
                        <a:t>38.07</a:t>
                      </a:r>
                      <a:r>
                        <a:rPr lang="en-US" sz="1600" dirty="0" smtClean="0">
                          <a:solidFill>
                            <a:schemeClr val="tx1"/>
                          </a:solidFill>
                          <a:effectLst/>
                        </a:rPr>
                        <a:t>8</a:t>
                      </a:r>
                      <a:endParaRPr lang="en-US" sz="20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c>
                  <a:txBody>
                    <a:bodyPr/>
                    <a:lstStyle/>
                    <a:p>
                      <a:pPr marL="0" marR="0" algn="ctr">
                        <a:lnSpc>
                          <a:spcPct val="107000"/>
                        </a:lnSpc>
                        <a:spcBef>
                          <a:spcPts val="0"/>
                        </a:spcBef>
                        <a:spcAft>
                          <a:spcPts val="0"/>
                        </a:spcAft>
                      </a:pPr>
                      <a:r>
                        <a:rPr lang="ru-RU" sz="1600" dirty="0" smtClean="0">
                          <a:solidFill>
                            <a:schemeClr val="tx1"/>
                          </a:solidFill>
                          <a:effectLst/>
                        </a:rPr>
                        <a:t>23.933</a:t>
                      </a:r>
                      <a:endParaRPr lang="en-US" sz="20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c>
                  <a:txBody>
                    <a:bodyPr/>
                    <a:lstStyle/>
                    <a:p>
                      <a:pPr marL="0" marR="0" algn="ctr">
                        <a:lnSpc>
                          <a:spcPct val="107000"/>
                        </a:lnSpc>
                        <a:spcBef>
                          <a:spcPts val="0"/>
                        </a:spcBef>
                        <a:spcAft>
                          <a:spcPts val="0"/>
                        </a:spcAft>
                      </a:pPr>
                      <a:r>
                        <a:rPr lang="en-US" sz="1600" dirty="0">
                          <a:solidFill>
                            <a:schemeClr val="tx1"/>
                          </a:solidFill>
                          <a:effectLst/>
                        </a:rPr>
                        <a:t>1 Hz</a:t>
                      </a:r>
                      <a:endParaRPr lang="en-US" sz="20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r>
              <a:tr h="571997">
                <a:tc>
                  <a:txBody>
                    <a:bodyPr/>
                    <a:lstStyle/>
                    <a:p>
                      <a:pPr marL="0" marR="0" algn="ctr">
                        <a:lnSpc>
                          <a:spcPct val="107000"/>
                        </a:lnSpc>
                        <a:spcBef>
                          <a:spcPts val="0"/>
                        </a:spcBef>
                        <a:spcAft>
                          <a:spcPts val="0"/>
                        </a:spcAft>
                      </a:pPr>
                      <a:r>
                        <a:rPr lang="ru-RU" sz="1200" dirty="0" smtClean="0">
                          <a:effectLst/>
                        </a:rPr>
                        <a:t>Velies</a:t>
                      </a:r>
                      <a:r>
                        <a:rPr lang="en-US" sz="1200" dirty="0" smtClean="0">
                          <a:effectLst/>
                        </a:rPr>
                        <a:t> (VLI)</a:t>
                      </a:r>
                      <a:endParaRPr lang="en-US" sz="1200" dirty="0">
                        <a:effectLst/>
                        <a:latin typeface="Calibri" panose="020F0502020204030204" pitchFamily="34" charset="0"/>
                        <a:ea typeface="MS Mincho"/>
                        <a:cs typeface="Times New Roman" panose="02020603050405020304" pitchFamily="18" charset="0"/>
                      </a:endParaRPr>
                    </a:p>
                  </a:txBody>
                  <a:tcPr marL="68580" marR="68580" marT="0" marB="0" anchor="ctr">
                    <a:solidFill>
                      <a:srgbClr val="7A3F39"/>
                    </a:solidFill>
                  </a:tcPr>
                </a:tc>
                <a:tc>
                  <a:txBody>
                    <a:bodyPr/>
                    <a:lstStyle/>
                    <a:p>
                      <a:pPr marL="0" marR="0" algn="ctr">
                        <a:lnSpc>
                          <a:spcPct val="107000"/>
                        </a:lnSpc>
                        <a:spcBef>
                          <a:spcPts val="0"/>
                        </a:spcBef>
                        <a:spcAft>
                          <a:spcPts val="0"/>
                        </a:spcAft>
                      </a:pPr>
                      <a:r>
                        <a:rPr lang="ru-RU" sz="1600" dirty="0" smtClean="0">
                          <a:solidFill>
                            <a:schemeClr val="tx1"/>
                          </a:solidFill>
                          <a:effectLst/>
                        </a:rPr>
                        <a:t>36.718</a:t>
                      </a:r>
                      <a:endParaRPr lang="en-US" sz="20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c>
                  <a:txBody>
                    <a:bodyPr/>
                    <a:lstStyle/>
                    <a:p>
                      <a:pPr marL="0" marR="0" algn="ctr">
                        <a:lnSpc>
                          <a:spcPct val="107000"/>
                        </a:lnSpc>
                        <a:spcBef>
                          <a:spcPts val="0"/>
                        </a:spcBef>
                        <a:spcAft>
                          <a:spcPts val="0"/>
                        </a:spcAft>
                      </a:pPr>
                      <a:r>
                        <a:rPr lang="ru-RU" sz="1600" dirty="0" smtClean="0">
                          <a:solidFill>
                            <a:schemeClr val="tx1"/>
                          </a:solidFill>
                          <a:effectLst/>
                        </a:rPr>
                        <a:t>22.94</a:t>
                      </a:r>
                      <a:r>
                        <a:rPr lang="en-US" sz="1600" dirty="0" smtClean="0">
                          <a:solidFill>
                            <a:schemeClr val="tx1"/>
                          </a:solidFill>
                          <a:effectLst/>
                        </a:rPr>
                        <a:t>7</a:t>
                      </a:r>
                      <a:endParaRPr lang="en-US" sz="20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c>
                  <a:txBody>
                    <a:bodyPr/>
                    <a:lstStyle/>
                    <a:p>
                      <a:pPr marL="0" marR="0" algn="ctr">
                        <a:lnSpc>
                          <a:spcPct val="107000"/>
                        </a:lnSpc>
                        <a:spcBef>
                          <a:spcPts val="0"/>
                        </a:spcBef>
                        <a:spcAft>
                          <a:spcPts val="0"/>
                        </a:spcAft>
                      </a:pPr>
                      <a:r>
                        <a:rPr lang="en-US" sz="1600" dirty="0">
                          <a:solidFill>
                            <a:schemeClr val="tx1"/>
                          </a:solidFill>
                          <a:effectLst/>
                        </a:rPr>
                        <a:t>1 Hz</a:t>
                      </a:r>
                      <a:endParaRPr lang="en-US" sz="20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r>
              <a:tr h="571997">
                <a:tc>
                  <a:txBody>
                    <a:bodyPr/>
                    <a:lstStyle/>
                    <a:p>
                      <a:pPr marL="0" marR="0" algn="ctr">
                        <a:lnSpc>
                          <a:spcPct val="107000"/>
                        </a:lnSpc>
                        <a:spcBef>
                          <a:spcPts val="0"/>
                        </a:spcBef>
                        <a:spcAft>
                          <a:spcPts val="0"/>
                        </a:spcAft>
                      </a:pPr>
                      <a:r>
                        <a:rPr lang="ru-RU" sz="1200" dirty="0" smtClean="0">
                          <a:effectLst/>
                        </a:rPr>
                        <a:t>Finokalia</a:t>
                      </a:r>
                      <a:r>
                        <a:rPr lang="en-US" sz="1200" dirty="0" smtClean="0">
                          <a:effectLst/>
                        </a:rPr>
                        <a:t> (FIN)</a:t>
                      </a:r>
                      <a:endParaRPr lang="en-US" sz="1200" dirty="0">
                        <a:effectLst/>
                        <a:latin typeface="Calibri" panose="020F0502020204030204" pitchFamily="34" charset="0"/>
                        <a:ea typeface="MS Mincho"/>
                        <a:cs typeface="Times New Roman" panose="02020603050405020304" pitchFamily="18" charset="0"/>
                      </a:endParaRPr>
                    </a:p>
                  </a:txBody>
                  <a:tcPr marL="68580" marR="68580" marT="0" marB="0" anchor="ctr">
                    <a:solidFill>
                      <a:srgbClr val="7A3F39"/>
                    </a:solidFill>
                  </a:tcPr>
                </a:tc>
                <a:tc>
                  <a:txBody>
                    <a:bodyPr/>
                    <a:lstStyle/>
                    <a:p>
                      <a:pPr marL="0" marR="0" algn="ctr">
                        <a:lnSpc>
                          <a:spcPct val="107000"/>
                        </a:lnSpc>
                        <a:spcBef>
                          <a:spcPts val="0"/>
                        </a:spcBef>
                        <a:spcAft>
                          <a:spcPts val="0"/>
                        </a:spcAft>
                      </a:pPr>
                      <a:r>
                        <a:rPr lang="ru-RU" sz="1600">
                          <a:solidFill>
                            <a:schemeClr val="tx1"/>
                          </a:solidFill>
                          <a:effectLst/>
                        </a:rPr>
                        <a:t>35.338</a:t>
                      </a:r>
                      <a:endParaRPr lang="en-US" sz="200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c>
                  <a:txBody>
                    <a:bodyPr/>
                    <a:lstStyle/>
                    <a:p>
                      <a:pPr marL="0" marR="0" algn="ctr">
                        <a:lnSpc>
                          <a:spcPct val="107000"/>
                        </a:lnSpc>
                        <a:spcBef>
                          <a:spcPts val="0"/>
                        </a:spcBef>
                        <a:spcAft>
                          <a:spcPts val="0"/>
                        </a:spcAft>
                      </a:pPr>
                      <a:r>
                        <a:rPr lang="ru-RU" sz="1600" dirty="0">
                          <a:solidFill>
                            <a:schemeClr val="tx1"/>
                          </a:solidFill>
                          <a:effectLst/>
                        </a:rPr>
                        <a:t>25.670</a:t>
                      </a:r>
                      <a:endParaRPr lang="en-US" sz="20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c>
                  <a:txBody>
                    <a:bodyPr/>
                    <a:lstStyle/>
                    <a:p>
                      <a:pPr marL="0" marR="0" algn="ctr">
                        <a:lnSpc>
                          <a:spcPct val="107000"/>
                        </a:lnSpc>
                        <a:spcBef>
                          <a:spcPts val="0"/>
                        </a:spcBef>
                        <a:spcAft>
                          <a:spcPts val="0"/>
                        </a:spcAft>
                      </a:pPr>
                      <a:r>
                        <a:rPr lang="en-US" sz="1600" dirty="0">
                          <a:solidFill>
                            <a:schemeClr val="tx1"/>
                          </a:solidFill>
                          <a:effectLst/>
                        </a:rPr>
                        <a:t>10 Hz</a:t>
                      </a:r>
                      <a:endParaRPr lang="en-US" sz="20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nchor="ctr">
                    <a:solidFill>
                      <a:srgbClr val="EEE9F9"/>
                    </a:solidFill>
                  </a:tcPr>
                </a:tc>
              </a:tr>
            </a:tbl>
          </a:graphicData>
        </a:graphic>
      </p:graphicFrame>
      <p:sp>
        <p:nvSpPr>
          <p:cNvPr id="14" name="Oval 13"/>
          <p:cNvSpPr/>
          <p:nvPr/>
        </p:nvSpPr>
        <p:spPr>
          <a:xfrm>
            <a:off x="10901680" y="6299200"/>
            <a:ext cx="975360" cy="487680"/>
          </a:xfrm>
          <a:prstGeom prst="ellipse">
            <a:avLst/>
          </a:prstGeom>
          <a:solidFill>
            <a:srgbClr val="AE8168">
              <a:alpha val="52000"/>
            </a:srgbClr>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6/7</a:t>
            </a:r>
            <a:endParaRPr lang="en-US" dirty="0"/>
          </a:p>
        </p:txBody>
      </p:sp>
      <p:sp>
        <p:nvSpPr>
          <p:cNvPr id="8" name="Action Button: Custom 7">
            <a:hlinkClick r:id="rId8" action="ppaction://hlinksldjump" highlightClick="1"/>
          </p:cNvPr>
          <p:cNvSpPr/>
          <p:nvPr/>
        </p:nvSpPr>
        <p:spPr>
          <a:xfrm>
            <a:off x="10523250" y="4210026"/>
            <a:ext cx="1353790" cy="905435"/>
          </a:xfrm>
          <a:prstGeom prst="actionButtonBlank">
            <a:avLst/>
          </a:prstGeom>
          <a:solidFill>
            <a:srgbClr val="AE8168"/>
          </a:solidFill>
          <a:ln w="28575">
            <a:solidFill>
              <a:srgbClr val="7A3F3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bg1"/>
                </a:solidFill>
              </a:rPr>
              <a:t>Conclusions</a:t>
            </a:r>
            <a:endParaRPr lang="en-US" dirty="0">
              <a:solidFill>
                <a:schemeClr val="bg1"/>
              </a:solidFill>
            </a:endParaRPr>
          </a:p>
        </p:txBody>
      </p:sp>
      <p:sp>
        <p:nvSpPr>
          <p:cNvPr id="9" name="Striped Right Arrow 8">
            <a:hlinkClick r:id="" action="ppaction://hlinkshowjump?jump=nextslide" highlightClick="1"/>
          </p:cNvPr>
          <p:cNvSpPr/>
          <p:nvPr/>
        </p:nvSpPr>
        <p:spPr>
          <a:xfrm>
            <a:off x="11582400" y="5220265"/>
            <a:ext cx="294640" cy="314960"/>
          </a:xfrm>
          <a:prstGeom prst="stripedRightArrow">
            <a:avLst/>
          </a:prstGeom>
          <a:solidFill>
            <a:srgbClr val="AE8168"/>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9">
            <a:hlinkClick r:id="" action="ppaction://hlinkshowjump?jump=previousslide" highlightClick="1"/>
          </p:cNvPr>
          <p:cNvSpPr/>
          <p:nvPr/>
        </p:nvSpPr>
        <p:spPr>
          <a:xfrm flipH="1">
            <a:off x="11250129" y="5220265"/>
            <a:ext cx="294640" cy="321310"/>
          </a:xfrm>
          <a:prstGeom prst="stripedRightArrow">
            <a:avLst/>
          </a:prstGeom>
          <a:solidFill>
            <a:srgbClr val="AE8168"/>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www.astro.noa.gr/en/intranet/images/IAASARS_logo_E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134" t="16124" r="6773" b="2407"/>
          <a:stretch/>
        </p:blipFill>
        <p:spPr bwMode="auto">
          <a:xfrm>
            <a:off x="1" y="0"/>
            <a:ext cx="844024" cy="7805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hare.uoa.gr/public/Documents/new-logo/LOGO_UOA%20COL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901" t="10170" r="18822" b="13403"/>
          <a:stretch/>
        </p:blipFill>
        <p:spPr bwMode="auto">
          <a:xfrm>
            <a:off x="11672801" y="-2723"/>
            <a:ext cx="519199" cy="78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00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2908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009897" y="3009899"/>
            <a:ext cx="6858002" cy="838201"/>
          </a:xfrm>
          <a:solidFill>
            <a:srgbClr val="7A3F39"/>
          </a:solidFill>
        </p:spPr>
        <p:txBody>
          <a:bodyPr/>
          <a:lstStyle/>
          <a:p>
            <a:pPr algn="ctr"/>
            <a:r>
              <a:rPr lang="en-US" dirty="0" smtClean="0">
                <a:solidFill>
                  <a:schemeClr val="bg1"/>
                </a:solidFill>
              </a:rPr>
              <a:t>Remarks</a:t>
            </a:r>
            <a:endParaRPr lang="en-US" dirty="0">
              <a:solidFill>
                <a:schemeClr val="bg1"/>
              </a:solidFill>
            </a:endParaRPr>
          </a:p>
        </p:txBody>
      </p:sp>
      <p:sp>
        <p:nvSpPr>
          <p:cNvPr id="4" name="Oval 3"/>
          <p:cNvSpPr/>
          <p:nvPr/>
        </p:nvSpPr>
        <p:spPr>
          <a:xfrm>
            <a:off x="10901680" y="6299200"/>
            <a:ext cx="975360" cy="487680"/>
          </a:xfrm>
          <a:prstGeom prst="ellipse">
            <a:avLst/>
          </a:prstGeom>
          <a:solidFill>
            <a:srgbClr val="AE8168">
              <a:alpha val="52000"/>
            </a:srgbClr>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r>
              <a:rPr lang="en-US" dirty="0" smtClean="0"/>
              <a:t>/7</a:t>
            </a:r>
            <a:endParaRPr lang="en-US" dirty="0"/>
          </a:p>
        </p:txBody>
      </p:sp>
      <p:sp>
        <p:nvSpPr>
          <p:cNvPr id="5" name="TextBox 4"/>
          <p:cNvSpPr txBox="1"/>
          <p:nvPr/>
        </p:nvSpPr>
        <p:spPr>
          <a:xfrm>
            <a:off x="1016000" y="68300"/>
            <a:ext cx="9817100" cy="1107996"/>
          </a:xfrm>
          <a:prstGeom prst="rect">
            <a:avLst/>
          </a:prstGeom>
          <a:solidFill>
            <a:srgbClr val="AE8168"/>
          </a:solidFill>
          <a:ln w="38100">
            <a:solidFill>
              <a:srgbClr val="860A0A"/>
            </a:solidFill>
          </a:ln>
        </p:spPr>
        <p:txBody>
          <a:bodyPr wrap="square" lIns="182880" tIns="182880" rIns="274320" bIns="182880" rtlCol="0" anchor="ctr">
            <a:spAutoFit/>
          </a:bodyPr>
          <a:lstStyle/>
          <a:p>
            <a:pPr algn="just"/>
            <a:r>
              <a:rPr lang="en-US" sz="2400" dirty="0" smtClean="0">
                <a:solidFill>
                  <a:schemeClr val="bg1"/>
                </a:solidFill>
              </a:rPr>
              <a:t>GIC index is a </a:t>
            </a:r>
            <a:r>
              <a:rPr lang="en-US" sz="2400" b="1" dirty="0" smtClean="0">
                <a:solidFill>
                  <a:schemeClr val="bg1"/>
                </a:solidFill>
              </a:rPr>
              <a:t>proxy</a:t>
            </a:r>
            <a:r>
              <a:rPr lang="en-US" sz="2400" dirty="0" smtClean="0">
                <a:solidFill>
                  <a:schemeClr val="bg1"/>
                </a:solidFill>
              </a:rPr>
              <a:t> of the </a:t>
            </a:r>
            <a:r>
              <a:rPr lang="en-US" sz="2400" dirty="0" err="1" smtClean="0">
                <a:solidFill>
                  <a:schemeClr val="bg1"/>
                </a:solidFill>
              </a:rPr>
              <a:t>geoelectric</a:t>
            </a:r>
            <a:r>
              <a:rPr lang="en-US" sz="2400" dirty="0" smtClean="0">
                <a:solidFill>
                  <a:schemeClr val="bg1"/>
                </a:solidFill>
              </a:rPr>
              <a:t> field and is estimated straightforwardly from </a:t>
            </a:r>
            <a:r>
              <a:rPr lang="en-US" sz="2400" b="1" dirty="0" smtClean="0">
                <a:solidFill>
                  <a:schemeClr val="bg1"/>
                </a:solidFill>
              </a:rPr>
              <a:t>magnetic field data</a:t>
            </a:r>
            <a:r>
              <a:rPr lang="en-US" sz="2400" dirty="0" smtClean="0">
                <a:solidFill>
                  <a:schemeClr val="bg1"/>
                </a:solidFill>
              </a:rPr>
              <a:t>.</a:t>
            </a:r>
          </a:p>
        </p:txBody>
      </p:sp>
      <p:sp>
        <p:nvSpPr>
          <p:cNvPr id="6" name="TextBox 5"/>
          <p:cNvSpPr txBox="1"/>
          <p:nvPr/>
        </p:nvSpPr>
        <p:spPr>
          <a:xfrm>
            <a:off x="1016000" y="1286151"/>
            <a:ext cx="9817100" cy="1107996"/>
          </a:xfrm>
          <a:prstGeom prst="rect">
            <a:avLst/>
          </a:prstGeom>
          <a:solidFill>
            <a:srgbClr val="AE8168"/>
          </a:solidFill>
          <a:ln w="38100">
            <a:solidFill>
              <a:srgbClr val="860A0A"/>
            </a:solidFill>
          </a:ln>
        </p:spPr>
        <p:txBody>
          <a:bodyPr wrap="square" lIns="182880" tIns="182880" rIns="274320" bIns="182880" rtlCol="0" anchor="ctr">
            <a:spAutoFit/>
          </a:bodyPr>
          <a:lstStyle/>
          <a:p>
            <a:pPr algn="just"/>
            <a:r>
              <a:rPr lang="en-US" sz="2400" dirty="0" smtClean="0">
                <a:solidFill>
                  <a:schemeClr val="bg1"/>
                </a:solidFill>
              </a:rPr>
              <a:t>GIC index provides a first estimation of the risk level due to geomagnetically induced currents around the area of the magnetic station / observatory.</a:t>
            </a:r>
            <a:r>
              <a:rPr lang="en-US" sz="2400" u="sng" dirty="0" smtClean="0">
                <a:solidFill>
                  <a:schemeClr val="bg1"/>
                </a:solidFill>
              </a:rPr>
              <a:t> </a:t>
            </a:r>
            <a:endParaRPr lang="en-US" sz="2400" u="sng" dirty="0">
              <a:solidFill>
                <a:schemeClr val="bg1"/>
              </a:solidFill>
            </a:endParaRPr>
          </a:p>
        </p:txBody>
      </p:sp>
      <p:sp>
        <p:nvSpPr>
          <p:cNvPr id="7" name="TextBox 6"/>
          <p:cNvSpPr txBox="1"/>
          <p:nvPr/>
        </p:nvSpPr>
        <p:spPr>
          <a:xfrm>
            <a:off x="1016000" y="2508128"/>
            <a:ext cx="9817100" cy="1107996"/>
          </a:xfrm>
          <a:prstGeom prst="rect">
            <a:avLst/>
          </a:prstGeom>
          <a:solidFill>
            <a:srgbClr val="AE8168"/>
          </a:solidFill>
          <a:ln w="38100">
            <a:solidFill>
              <a:srgbClr val="860A0A"/>
            </a:solidFill>
          </a:ln>
        </p:spPr>
        <p:txBody>
          <a:bodyPr wrap="square" lIns="182880" tIns="182880" rIns="274320" bIns="182880" rtlCol="0" anchor="ctr">
            <a:spAutoFit/>
          </a:bodyPr>
          <a:lstStyle/>
          <a:p>
            <a:pPr algn="just"/>
            <a:r>
              <a:rPr lang="en-US" sz="2400" dirty="0" smtClean="0">
                <a:solidFill>
                  <a:schemeClr val="bg1"/>
                </a:solidFill>
              </a:rPr>
              <a:t>Our results show that the higher the geographic latitude of the magnetic station / observatory, the higher the GIC index values that are calculated.</a:t>
            </a:r>
            <a:r>
              <a:rPr lang="en-US" sz="2400" u="sng" dirty="0" smtClean="0">
                <a:solidFill>
                  <a:schemeClr val="bg1"/>
                </a:solidFill>
              </a:rPr>
              <a:t> </a:t>
            </a:r>
            <a:endParaRPr lang="en-US" sz="2400" u="sng" dirty="0">
              <a:solidFill>
                <a:schemeClr val="bg1"/>
              </a:solidFill>
            </a:endParaRPr>
          </a:p>
        </p:txBody>
      </p:sp>
      <p:sp>
        <p:nvSpPr>
          <p:cNvPr id="8" name="TextBox 7"/>
          <p:cNvSpPr txBox="1"/>
          <p:nvPr/>
        </p:nvSpPr>
        <p:spPr>
          <a:xfrm>
            <a:off x="1016000" y="3717406"/>
            <a:ext cx="9817100" cy="1107996"/>
          </a:xfrm>
          <a:prstGeom prst="rect">
            <a:avLst/>
          </a:prstGeom>
          <a:solidFill>
            <a:srgbClr val="AE8168"/>
          </a:solidFill>
          <a:ln w="38100">
            <a:solidFill>
              <a:srgbClr val="860A0A"/>
            </a:solidFill>
          </a:ln>
        </p:spPr>
        <p:txBody>
          <a:bodyPr wrap="square" lIns="182880" tIns="182880" rIns="274320" bIns="182880" rtlCol="0" anchor="ctr">
            <a:spAutoFit/>
          </a:bodyPr>
          <a:lstStyle/>
          <a:p>
            <a:pPr algn="just"/>
            <a:r>
              <a:rPr lang="en-US" sz="2400" dirty="0" smtClean="0">
                <a:solidFill>
                  <a:schemeClr val="bg1"/>
                </a:solidFill>
              </a:rPr>
              <a:t>At a first glance, during the storms of March and June 2015 Greece did not seem to be much affected by geomagnetically induced currents.</a:t>
            </a:r>
            <a:endParaRPr lang="en-US" sz="2400" u="sng" dirty="0">
              <a:solidFill>
                <a:schemeClr val="bg1"/>
              </a:solidFill>
            </a:endParaRPr>
          </a:p>
        </p:txBody>
      </p:sp>
      <p:sp>
        <p:nvSpPr>
          <p:cNvPr id="9" name="TextBox 8"/>
          <p:cNvSpPr txBox="1"/>
          <p:nvPr/>
        </p:nvSpPr>
        <p:spPr>
          <a:xfrm>
            <a:off x="1016000" y="4926684"/>
            <a:ext cx="9817100" cy="1846659"/>
          </a:xfrm>
          <a:prstGeom prst="rect">
            <a:avLst/>
          </a:prstGeom>
          <a:solidFill>
            <a:srgbClr val="AE8168"/>
          </a:solidFill>
          <a:ln w="38100">
            <a:solidFill>
              <a:srgbClr val="860A0A"/>
            </a:solidFill>
          </a:ln>
        </p:spPr>
        <p:txBody>
          <a:bodyPr wrap="square" lIns="182880" tIns="182880" rIns="274320" bIns="182880" rtlCol="0" anchor="ctr">
            <a:spAutoFit/>
          </a:bodyPr>
          <a:lstStyle/>
          <a:p>
            <a:pPr algn="just"/>
            <a:r>
              <a:rPr lang="en-US" sz="2400" u="sng" dirty="0" smtClean="0">
                <a:solidFill>
                  <a:schemeClr val="bg1"/>
                </a:solidFill>
              </a:rPr>
              <a:t>However, it should be noted that the present GIC index is calculated without taking into account the </a:t>
            </a:r>
            <a:r>
              <a:rPr lang="en-US" sz="2400" b="1" u="sng" dirty="0" err="1" smtClean="0">
                <a:solidFill>
                  <a:schemeClr val="bg1"/>
                </a:solidFill>
              </a:rPr>
              <a:t>geolectrical</a:t>
            </a:r>
            <a:r>
              <a:rPr lang="en-US" sz="2400" b="1" u="sng" dirty="0" smtClean="0">
                <a:solidFill>
                  <a:schemeClr val="bg1"/>
                </a:solidFill>
              </a:rPr>
              <a:t> structure</a:t>
            </a:r>
            <a:r>
              <a:rPr lang="en-US" sz="2400" u="sng" dirty="0" smtClean="0">
                <a:solidFill>
                  <a:schemeClr val="bg1"/>
                </a:solidFill>
              </a:rPr>
              <a:t> of the area that the station is located (i.e., the electrical conductivity of the subsurface), which might seriously affect </a:t>
            </a:r>
            <a:r>
              <a:rPr lang="en-US" sz="2400" u="sng" smtClean="0">
                <a:solidFill>
                  <a:schemeClr val="bg1"/>
                </a:solidFill>
              </a:rPr>
              <a:t>the </a:t>
            </a:r>
            <a:r>
              <a:rPr lang="en-US" sz="2400" u="sng">
                <a:solidFill>
                  <a:schemeClr val="bg1"/>
                </a:solidFill>
              </a:rPr>
              <a:t>development of GIC. </a:t>
            </a:r>
            <a:endParaRPr lang="en-US" sz="2400" u="sng" dirty="0">
              <a:solidFill>
                <a:schemeClr val="bg1"/>
              </a:solidFill>
            </a:endParaRPr>
          </a:p>
        </p:txBody>
      </p:sp>
      <p:sp>
        <p:nvSpPr>
          <p:cNvPr id="11" name="Striped Right Arrow 10">
            <a:hlinkClick r:id="" action="ppaction://hlinkshowjump?jump=previousslide" highlightClick="1"/>
          </p:cNvPr>
          <p:cNvSpPr/>
          <p:nvPr/>
        </p:nvSpPr>
        <p:spPr>
          <a:xfrm flipH="1">
            <a:off x="11729720" y="5689358"/>
            <a:ext cx="294640" cy="321310"/>
          </a:xfrm>
          <a:prstGeom prst="stripedRightArrow">
            <a:avLst/>
          </a:prstGeom>
          <a:solidFill>
            <a:srgbClr val="AE8168"/>
          </a:solidFill>
          <a:ln>
            <a:solidFill>
              <a:srgbClr val="7A3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s://www.astro.noa.gr/en/intranet/images/IAASARS_logo_E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34" t="16124" r="6773" b="2407"/>
          <a:stretch/>
        </p:blipFill>
        <p:spPr bwMode="auto">
          <a:xfrm>
            <a:off x="1" y="0"/>
            <a:ext cx="844024" cy="7805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hare.uoa.gr/public/Documents/new-logo/LOGO_UOA%20COL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01" t="10170" r="18822" b="13403"/>
          <a:stretch/>
        </p:blipFill>
        <p:spPr bwMode="auto">
          <a:xfrm>
            <a:off x="11672801" y="-2723"/>
            <a:ext cx="519199" cy="78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48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10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35284</TotalTime>
  <Words>428</Words>
  <Application>Microsoft Office PowerPoint</Application>
  <PresentationFormat>Widescreen</PresentationFormat>
  <Paragraphs>69</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Cambria Math</vt:lpstr>
      <vt:lpstr>MS Mincho</vt:lpstr>
      <vt:lpstr>Times New Roman</vt:lpstr>
      <vt:lpstr>Office Theme</vt:lpstr>
      <vt:lpstr>Preliminary investigation of the possibility of GIC development in Greece </vt:lpstr>
      <vt:lpstr>Analysis</vt:lpstr>
      <vt:lpstr>Analysis</vt:lpstr>
      <vt:lpstr>Definition of GIC index</vt:lpstr>
      <vt:lpstr>Data</vt:lpstr>
      <vt:lpstr>Data</vt:lpstr>
      <vt:lpstr>Remarks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of Geomagnetic Field Data:  Year 2015</dc:title>
  <dc:creator>Zoe Boutsi</dc:creator>
  <cp:lastModifiedBy>Zoe Boutsi</cp:lastModifiedBy>
  <cp:revision>425</cp:revision>
  <dcterms:created xsi:type="dcterms:W3CDTF">2017-05-23T08:44:12Z</dcterms:created>
  <dcterms:modified xsi:type="dcterms:W3CDTF">2019-11-18T21:30:51Z</dcterms:modified>
</cp:coreProperties>
</file>