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7" r:id="rId3"/>
    <p:sldId id="259" r:id="rId4"/>
    <p:sldId id="258" r:id="rId5"/>
    <p:sldId id="260" r:id="rId6"/>
    <p:sldId id="269" r:id="rId7"/>
    <p:sldId id="268" r:id="rId8"/>
    <p:sldId id="266" r:id="rId9"/>
    <p:sldId id="270" r:id="rId10"/>
    <p:sldId id="271" r:id="rId11"/>
    <p:sldId id="267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Occupationally Exposed Persons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Occupationally Exposed Persons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461-4F6A-9113-C4D342CEB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461-4F6A-9113-C4D342CEB3A9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B5C48E-F7C3-4AE9-A415-E55DE8CE4411}" type="CATEGORYNAME">
                      <a:rPr lang="en-US" sz="1100"/>
                      <a:pPr>
                        <a:defRPr/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03372521928686"/>
                      <c:h val="0.17552978388851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61-4F6A-9113-C4D342CEB3A9}"/>
                </c:ext>
              </c:extLst>
            </c:dLbl>
            <c:dLbl>
              <c:idx val="1"/>
              <c:layout>
                <c:manualLayout>
                  <c:x val="-2.772880962185327E-2"/>
                  <c:y val="-0.1796442159307961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61-4F6A-9113-C4D342CEB3A9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All Others</c:v>
                </c:pt>
                <c:pt idx="1">
                  <c:v>Crew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61-4F6A-9113-C4D342CEB3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Collective Dose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2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Occupationally Exposed Persons</c:v>
                </c:pt>
              </c:strCache>
            </c:strRef>
          </c:tx>
          <c:spPr>
            <a:solidFill>
              <a:schemeClr val="accent6"/>
            </a:solidFill>
          </c:spPr>
          <c:explosion val="2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822-4223-B8D5-3E7249F6FA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822-4223-B8D5-3E7249F6FA35}"/>
              </c:ext>
            </c:extLst>
          </c:dPt>
          <c:dLbls>
            <c:dLbl>
              <c:idx val="0"/>
              <c:layout>
                <c:manualLayout>
                  <c:x val="0"/>
                  <c:y val="-0.206216408646032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1D4778-EDB1-4369-8CC7-80D379751F0F}" type="CATEGORYNAME">
                      <a:rPr lang="en-US" sz="1100"/>
                      <a:pPr>
                        <a:defRPr/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50385377776531"/>
                      <c:h val="0.19553064928891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22-4223-B8D5-3E7249F6FA35}"/>
                </c:ext>
              </c:extLst>
            </c:dLbl>
            <c:dLbl>
              <c:idx val="1"/>
              <c:layout>
                <c:manualLayout>
                  <c:x val="-2.7616727183461094E-2"/>
                  <c:y val="-0.16247353408475299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33094068903128"/>
                      <c:h val="0.11541869902097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22-4223-B8D5-3E7249F6FA3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All Others</c:v>
                </c:pt>
                <c:pt idx="1">
                  <c:v>Crew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20.399999999999999</c:v>
                </c:pt>
                <c:pt idx="1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22-4223-B8D5-3E7249F6FA3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Occupationally Exposed Persons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Occupationally Exposed Persons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3A9-4E66-B6CD-9B14FC4829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3A9-4E66-B6CD-9B14FC4829DB}"/>
              </c:ext>
            </c:extLst>
          </c:dPt>
          <c:dLbls>
            <c:dLbl>
              <c:idx val="0"/>
              <c:layout>
                <c:manualLayout>
                  <c:x val="0"/>
                  <c:y val="-0.1219653968045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B5C48E-F7C3-4AE9-A415-E55DE8CE4411}" type="CATEGORYNAME">
                      <a:rPr lang="en-US" sz="1100"/>
                      <a:pPr>
                        <a:defRPr/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03372521928686"/>
                      <c:h val="0.17552978388851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A9-4E66-B6CD-9B14FC4829DB}"/>
                </c:ext>
              </c:extLst>
            </c:dLbl>
            <c:dLbl>
              <c:idx val="1"/>
              <c:layout>
                <c:manualLayout>
                  <c:x val="-2.772880962185327E-2"/>
                  <c:y val="-0.1796442159307961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A9-4E66-B6CD-9B14FC4829DB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All Others</c:v>
                </c:pt>
                <c:pt idx="1">
                  <c:v>Crew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9-4E66-B6CD-9B14FC4829D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Collective Dose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2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Occupationally Exposed Persons</c:v>
                </c:pt>
              </c:strCache>
            </c:strRef>
          </c:tx>
          <c:spPr>
            <a:solidFill>
              <a:schemeClr val="accent6"/>
            </a:solidFill>
          </c:spPr>
          <c:explosion val="2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A35-4286-9B2F-DAB058E707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A35-4286-9B2F-DAB058E7079A}"/>
              </c:ext>
            </c:extLst>
          </c:dPt>
          <c:dLbls>
            <c:dLbl>
              <c:idx val="0"/>
              <c:layout>
                <c:manualLayout>
                  <c:x val="0"/>
                  <c:y val="-0.299951139848774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1D4778-EDB1-4369-8CC7-80D379751F0F}" type="CATEGORYNAME">
                      <a:rPr lang="en-US" sz="1100"/>
                      <a:pPr>
                        <a:defRPr/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50385377776531"/>
                      <c:h val="0.19553064928891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35-4286-9B2F-DAB058E7079A}"/>
                </c:ext>
              </c:extLst>
            </c:dLbl>
            <c:dLbl>
              <c:idx val="1"/>
              <c:layout>
                <c:manualLayout>
                  <c:x val="-2.7616727183461094E-2"/>
                  <c:y val="-0.16247353408475299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33094068903128"/>
                      <c:h val="0.11541869902097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A35-4286-9B2F-DAB058E7079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All Others</c:v>
                </c:pt>
                <c:pt idx="1">
                  <c:v>Crew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20.399999999999999</c:v>
                </c:pt>
                <c:pt idx="1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35-4286-9B2F-DAB058E7079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_titelmaster_v2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8684" y="3733801"/>
            <a:ext cx="8062383" cy="723900"/>
          </a:xfrm>
        </p:spPr>
        <p:txBody>
          <a:bodyPr anchor="t">
            <a:normAutofit/>
          </a:bodyPr>
          <a:lstStyle>
            <a:lvl1pPr algn="l">
              <a:defRPr sz="27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76551" y="3149600"/>
            <a:ext cx="7774516" cy="520700"/>
          </a:xfrm>
        </p:spPr>
        <p:txBody>
          <a:bodyPr anchor="b">
            <a:normAutofit/>
          </a:bodyPr>
          <a:lstStyle>
            <a:lvl1pPr marL="0" indent="0">
              <a:buNone/>
              <a:defRPr sz="1600" cap="all">
                <a:solidFill>
                  <a:srgbClr val="0092D0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525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 userDrawn="1"/>
        </p:nvCxnSpPr>
        <p:spPr>
          <a:xfrm>
            <a:off x="0" y="6303176"/>
            <a:ext cx="12192000" cy="1588"/>
          </a:xfrm>
          <a:prstGeom prst="line">
            <a:avLst/>
          </a:prstGeom>
          <a:ln w="12700" cap="flat" cmpd="sng">
            <a:solidFill>
              <a:srgbClr val="0092D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1996" y="672887"/>
            <a:ext cx="9323337" cy="744751"/>
          </a:xfrm>
        </p:spPr>
        <p:txBody>
          <a:bodyPr anchor="t"/>
          <a:lstStyle>
            <a:lvl1pPr algn="l">
              <a:defRPr sz="2400" cap="all">
                <a:solidFill>
                  <a:srgbClr val="0092D0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96720" y="1560514"/>
            <a:ext cx="9348613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 descr="balkenelement-3.jpg"/>
          <p:cNvPicPr>
            <a:picLocks noChangeAspect="1"/>
          </p:cNvPicPr>
          <p:nvPr userDrawn="1"/>
        </p:nvPicPr>
        <p:blipFill>
          <a:blip r:embed="rId2"/>
          <a:srcRect l="53996"/>
          <a:stretch>
            <a:fillRect/>
          </a:stretch>
        </p:blipFill>
        <p:spPr>
          <a:xfrm>
            <a:off x="0" y="804091"/>
            <a:ext cx="1996720" cy="219456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2021995" y="2200276"/>
            <a:ext cx="9323339" cy="3951288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0092D0"/>
              </a:buClr>
              <a:buFont typeface="Wingdings" charset="2"/>
              <a:buChar char="§"/>
              <a:defRPr sz="1500" b="0" cap="none">
                <a:solidFill>
                  <a:srgbClr val="333333"/>
                </a:solidFill>
                <a:latin typeface="Lucida Sans"/>
                <a:cs typeface="Lucida Sans"/>
              </a:defRPr>
            </a:lvl1pPr>
            <a:lvl2pPr>
              <a:spcBef>
                <a:spcPts val="1200"/>
              </a:spcBef>
              <a:spcAft>
                <a:spcPts val="600"/>
              </a:spcAft>
              <a:buClr>
                <a:srgbClr val="0092D0"/>
              </a:buClr>
              <a:buFont typeface="Wingdings" charset="2"/>
              <a:buChar char="§"/>
              <a:defRPr sz="1500">
                <a:solidFill>
                  <a:srgbClr val="333333"/>
                </a:solidFill>
                <a:latin typeface="Lucida Sans"/>
                <a:cs typeface="Lucida Sans"/>
              </a:defRPr>
            </a:lvl2pPr>
            <a:lvl3pPr marL="1234800">
              <a:spcBef>
                <a:spcPts val="1200"/>
              </a:spcBef>
              <a:spcAft>
                <a:spcPts val="600"/>
              </a:spcAft>
              <a:buClrTx/>
              <a:buFont typeface="Symbol" charset="2"/>
              <a:buChar char="-"/>
              <a:defRPr sz="1500">
                <a:solidFill>
                  <a:schemeClr val="tx2">
                    <a:alpha val="50000"/>
                  </a:schemeClr>
                </a:solidFill>
                <a:latin typeface="Lucida Sans"/>
                <a:cs typeface="Lucida Sans"/>
              </a:defRPr>
            </a:lvl3pPr>
            <a:lvl4pPr>
              <a:spcBef>
                <a:spcPts val="1200"/>
              </a:spcBef>
              <a:spcAft>
                <a:spcPts val="600"/>
              </a:spcAft>
              <a:buClrTx/>
              <a:defRPr sz="1500">
                <a:solidFill>
                  <a:schemeClr val="tx2">
                    <a:alpha val="50000"/>
                  </a:schemeClr>
                </a:solidFill>
              </a:defRPr>
            </a:lvl4pPr>
            <a:lvl5pPr>
              <a:spcBef>
                <a:spcPts val="1200"/>
              </a:spcBef>
              <a:spcAft>
                <a:spcPts val="600"/>
              </a:spcAft>
              <a:defRPr sz="1500">
                <a:solidFill>
                  <a:srgbClr val="0092D0">
                    <a:alpha val="50000"/>
                  </a:srgb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2" hasCustomPrompt="1"/>
          </p:nvPr>
        </p:nvSpPr>
        <p:spPr>
          <a:xfrm>
            <a:off x="5825067" y="6464355"/>
            <a:ext cx="5520267" cy="266121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rgbClr val="0092D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Untertitel / Seitenzahl / Datum</a:t>
            </a:r>
          </a:p>
        </p:txBody>
      </p:sp>
      <p:pic>
        <p:nvPicPr>
          <p:cNvPr id="15" name="Bild 14" descr="Logo_Vereinigung_Cockpit_4c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9392" y="6447421"/>
            <a:ext cx="1444037" cy="290774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1855669" y="6494834"/>
            <a:ext cx="357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92D0"/>
                </a:solidFill>
                <a:effectLst/>
                <a:uLnTx/>
                <a:uFillTx/>
                <a:latin typeface="Lucida Sans" pitchFamily="34" charset="0"/>
                <a:ea typeface="Adobe Fan Heiti Std B" pitchFamily="34" charset="-128"/>
                <a:cs typeface="Arial" pitchFamily="34" charset="0"/>
              </a:rPr>
              <a:t>© 2018 Vereinigung Cockpit e.V.</a:t>
            </a:r>
          </a:p>
        </p:txBody>
      </p:sp>
    </p:spTree>
    <p:extLst>
      <p:ext uri="{BB962C8B-B14F-4D97-AF65-F5344CB8AC3E}">
        <p14:creationId xmlns:p14="http://schemas.microsoft.com/office/powerpoint/2010/main" val="224956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_titelmaster_v2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8684" y="3733801"/>
            <a:ext cx="8062383" cy="723900"/>
          </a:xfrm>
        </p:spPr>
        <p:txBody>
          <a:bodyPr anchor="t">
            <a:normAutofit/>
          </a:bodyPr>
          <a:lstStyle>
            <a:lvl1pPr algn="l">
              <a:defRPr sz="27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76551" y="3149600"/>
            <a:ext cx="7774516" cy="520700"/>
          </a:xfrm>
        </p:spPr>
        <p:txBody>
          <a:bodyPr anchor="b">
            <a:normAutofit/>
          </a:bodyPr>
          <a:lstStyle>
            <a:lvl1pPr marL="0" indent="0">
              <a:buNone/>
              <a:defRPr sz="1600" cap="all">
                <a:solidFill>
                  <a:srgbClr val="0092D0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691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_titelmaster_v2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8684" y="3733801"/>
            <a:ext cx="8062383" cy="723900"/>
          </a:xfrm>
        </p:spPr>
        <p:txBody>
          <a:bodyPr anchor="t">
            <a:normAutofit/>
          </a:bodyPr>
          <a:lstStyle>
            <a:lvl1pPr algn="l">
              <a:defRPr sz="27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76551" y="3149600"/>
            <a:ext cx="7774516" cy="520700"/>
          </a:xfrm>
        </p:spPr>
        <p:txBody>
          <a:bodyPr anchor="b">
            <a:normAutofit/>
          </a:bodyPr>
          <a:lstStyle>
            <a:lvl1pPr marL="0" indent="0">
              <a:buNone/>
              <a:defRPr sz="1600" cap="all">
                <a:solidFill>
                  <a:srgbClr val="0092D0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397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 userDrawn="1"/>
        </p:nvCxnSpPr>
        <p:spPr>
          <a:xfrm>
            <a:off x="0" y="6303176"/>
            <a:ext cx="12192000" cy="1588"/>
          </a:xfrm>
          <a:prstGeom prst="line">
            <a:avLst/>
          </a:prstGeom>
          <a:ln w="12700" cap="flat" cmpd="sng">
            <a:solidFill>
              <a:srgbClr val="0092D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1996" y="672887"/>
            <a:ext cx="9323337" cy="744751"/>
          </a:xfrm>
        </p:spPr>
        <p:txBody>
          <a:bodyPr anchor="t"/>
          <a:lstStyle>
            <a:lvl1pPr algn="l">
              <a:defRPr sz="2400" cap="all">
                <a:solidFill>
                  <a:srgbClr val="0092D0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21995" y="1535113"/>
            <a:ext cx="9323339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021995" y="2174875"/>
            <a:ext cx="9323339" cy="3951288"/>
          </a:xfrm>
        </p:spPr>
        <p:txBody>
          <a:bodyPr>
            <a:normAutofit/>
          </a:bodyPr>
          <a:lstStyle>
            <a:lvl1pPr marL="0" algn="l">
              <a:buNone/>
              <a:defRPr sz="1500">
                <a:solidFill>
                  <a:srgbClr val="191919"/>
                </a:solidFill>
                <a:latin typeface="Lucida Sans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 descr="balkenelement-3.jpg"/>
          <p:cNvPicPr>
            <a:picLocks noChangeAspect="1"/>
          </p:cNvPicPr>
          <p:nvPr userDrawn="1"/>
        </p:nvPicPr>
        <p:blipFill>
          <a:blip r:embed="rId2"/>
          <a:srcRect l="53996"/>
          <a:stretch>
            <a:fillRect/>
          </a:stretch>
        </p:blipFill>
        <p:spPr>
          <a:xfrm>
            <a:off x="0" y="804091"/>
            <a:ext cx="1996720" cy="219456"/>
          </a:xfrm>
          <a:prstGeom prst="rect">
            <a:avLst/>
          </a:prstGeom>
        </p:spPr>
      </p:pic>
      <p:pic>
        <p:nvPicPr>
          <p:cNvPr id="11" name="Bild 10" descr="Logo_Vereinigung_Cockpit_4c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9392" y="6447421"/>
            <a:ext cx="1444037" cy="290774"/>
          </a:xfrm>
          <a:prstGeom prst="rect">
            <a:avLst/>
          </a:prstGeom>
        </p:spPr>
      </p:pic>
      <p:sp>
        <p:nvSpPr>
          <p:cNvPr id="14" name="Textplatzhalter 3"/>
          <p:cNvSpPr>
            <a:spLocks noGrp="1"/>
          </p:cNvSpPr>
          <p:nvPr>
            <p:ph type="body" sz="half" idx="12" hasCustomPrompt="1"/>
          </p:nvPr>
        </p:nvSpPr>
        <p:spPr>
          <a:xfrm>
            <a:off x="5825067" y="6464355"/>
            <a:ext cx="5520267" cy="266121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rgbClr val="0092D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Untertitel / Seitenzahl / Datum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906469" y="6487214"/>
            <a:ext cx="357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92D0"/>
                </a:solidFill>
                <a:effectLst/>
                <a:uLnTx/>
                <a:uFillTx/>
                <a:latin typeface="Lucida Sans" pitchFamily="34" charset="0"/>
                <a:ea typeface="Adobe Fan Heiti Std B" pitchFamily="34" charset="-128"/>
                <a:cs typeface="Arial" pitchFamily="34" charset="0"/>
              </a:rPr>
              <a:t>© 2018 Vereinigung Cockpit e.V.</a:t>
            </a:r>
          </a:p>
        </p:txBody>
      </p:sp>
    </p:spTree>
    <p:extLst>
      <p:ext uri="{BB962C8B-B14F-4D97-AF65-F5344CB8AC3E}">
        <p14:creationId xmlns:p14="http://schemas.microsoft.com/office/powerpoint/2010/main" val="22289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 userDrawn="1"/>
        </p:nvCxnSpPr>
        <p:spPr>
          <a:xfrm>
            <a:off x="0" y="6303176"/>
            <a:ext cx="12192000" cy="1588"/>
          </a:xfrm>
          <a:prstGeom prst="line">
            <a:avLst/>
          </a:prstGeom>
          <a:ln w="12700" cap="flat" cmpd="sng">
            <a:solidFill>
              <a:srgbClr val="0092D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1996" y="672887"/>
            <a:ext cx="9323337" cy="744751"/>
          </a:xfrm>
        </p:spPr>
        <p:txBody>
          <a:bodyPr anchor="t"/>
          <a:lstStyle>
            <a:lvl1pPr algn="l">
              <a:defRPr sz="2400" cap="all">
                <a:solidFill>
                  <a:srgbClr val="0092D0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96720" y="1560514"/>
            <a:ext cx="9348613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 descr="balkenelement-3.jpg"/>
          <p:cNvPicPr>
            <a:picLocks noChangeAspect="1"/>
          </p:cNvPicPr>
          <p:nvPr userDrawn="1"/>
        </p:nvPicPr>
        <p:blipFill>
          <a:blip r:embed="rId2"/>
          <a:srcRect l="53996"/>
          <a:stretch>
            <a:fillRect/>
          </a:stretch>
        </p:blipFill>
        <p:spPr>
          <a:xfrm>
            <a:off x="0" y="804091"/>
            <a:ext cx="1996720" cy="219456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2021995" y="2200276"/>
            <a:ext cx="9323339" cy="3951288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0092D0"/>
              </a:buClr>
              <a:buFont typeface="Wingdings" charset="2"/>
              <a:buChar char="§"/>
              <a:defRPr sz="1500" b="0" cap="none">
                <a:solidFill>
                  <a:srgbClr val="333333"/>
                </a:solidFill>
                <a:latin typeface="Lucida Sans"/>
                <a:cs typeface="Lucida Sans"/>
              </a:defRPr>
            </a:lvl1pPr>
            <a:lvl2pPr>
              <a:spcBef>
                <a:spcPts val="1200"/>
              </a:spcBef>
              <a:spcAft>
                <a:spcPts val="600"/>
              </a:spcAft>
              <a:buClr>
                <a:srgbClr val="0092D0"/>
              </a:buClr>
              <a:buFont typeface="Wingdings" charset="2"/>
              <a:buChar char="§"/>
              <a:defRPr sz="1500">
                <a:solidFill>
                  <a:srgbClr val="333333"/>
                </a:solidFill>
                <a:latin typeface="Lucida Sans"/>
                <a:cs typeface="Lucida Sans"/>
              </a:defRPr>
            </a:lvl2pPr>
            <a:lvl3pPr marL="1234800">
              <a:spcBef>
                <a:spcPts val="1200"/>
              </a:spcBef>
              <a:spcAft>
                <a:spcPts val="600"/>
              </a:spcAft>
              <a:buClrTx/>
              <a:buFont typeface="Symbol" charset="2"/>
              <a:buChar char="-"/>
              <a:defRPr sz="1500">
                <a:solidFill>
                  <a:schemeClr val="tx2">
                    <a:alpha val="50000"/>
                  </a:schemeClr>
                </a:solidFill>
                <a:latin typeface="Lucida Sans"/>
                <a:cs typeface="Lucida Sans"/>
              </a:defRPr>
            </a:lvl3pPr>
            <a:lvl4pPr>
              <a:spcBef>
                <a:spcPts val="1200"/>
              </a:spcBef>
              <a:spcAft>
                <a:spcPts val="600"/>
              </a:spcAft>
              <a:buClrTx/>
              <a:defRPr sz="1500">
                <a:solidFill>
                  <a:schemeClr val="tx2">
                    <a:alpha val="50000"/>
                  </a:schemeClr>
                </a:solidFill>
              </a:defRPr>
            </a:lvl4pPr>
            <a:lvl5pPr>
              <a:spcBef>
                <a:spcPts val="1200"/>
              </a:spcBef>
              <a:spcAft>
                <a:spcPts val="600"/>
              </a:spcAft>
              <a:defRPr sz="1500">
                <a:solidFill>
                  <a:srgbClr val="0092D0">
                    <a:alpha val="50000"/>
                  </a:srgb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2" hasCustomPrompt="1"/>
          </p:nvPr>
        </p:nvSpPr>
        <p:spPr>
          <a:xfrm>
            <a:off x="5825067" y="6464355"/>
            <a:ext cx="5520267" cy="266121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rgbClr val="0092D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Untertitel / Seitenzahl / Datum</a:t>
            </a:r>
          </a:p>
        </p:txBody>
      </p:sp>
      <p:pic>
        <p:nvPicPr>
          <p:cNvPr id="15" name="Bild 14" descr="Logo_Vereinigung_Cockpit_4c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9392" y="6447421"/>
            <a:ext cx="1444037" cy="290774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1855669" y="6494834"/>
            <a:ext cx="357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92D0"/>
                </a:solidFill>
                <a:effectLst/>
                <a:uLnTx/>
                <a:uFillTx/>
                <a:latin typeface="Lucida Sans" pitchFamily="34" charset="0"/>
                <a:ea typeface="Adobe Fan Heiti Std B" pitchFamily="34" charset="-128"/>
                <a:cs typeface="Arial" pitchFamily="34" charset="0"/>
              </a:rPr>
              <a:t>© 2018 Vereinigung Cockpit e.V.</a:t>
            </a:r>
          </a:p>
        </p:txBody>
      </p:sp>
    </p:spTree>
    <p:extLst>
      <p:ext uri="{BB962C8B-B14F-4D97-AF65-F5344CB8AC3E}">
        <p14:creationId xmlns:p14="http://schemas.microsoft.com/office/powerpoint/2010/main" val="416464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_titelmaster_v2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8684" y="3733801"/>
            <a:ext cx="8062383" cy="723900"/>
          </a:xfrm>
        </p:spPr>
        <p:txBody>
          <a:bodyPr anchor="t">
            <a:normAutofit/>
          </a:bodyPr>
          <a:lstStyle>
            <a:lvl1pPr algn="l">
              <a:defRPr sz="27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76551" y="3149600"/>
            <a:ext cx="7774516" cy="520700"/>
          </a:xfrm>
        </p:spPr>
        <p:txBody>
          <a:bodyPr anchor="b">
            <a:normAutofit/>
          </a:bodyPr>
          <a:lstStyle>
            <a:lvl1pPr marL="0" indent="0">
              <a:buNone/>
              <a:defRPr sz="1600" cap="all">
                <a:solidFill>
                  <a:srgbClr val="0092D0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374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_titelmaster_v2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8684" y="3733801"/>
            <a:ext cx="8062383" cy="723900"/>
          </a:xfrm>
        </p:spPr>
        <p:txBody>
          <a:bodyPr anchor="t">
            <a:normAutofit/>
          </a:bodyPr>
          <a:lstStyle>
            <a:lvl1pPr algn="l">
              <a:defRPr sz="27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76551" y="3149600"/>
            <a:ext cx="7774516" cy="520700"/>
          </a:xfrm>
        </p:spPr>
        <p:txBody>
          <a:bodyPr anchor="b">
            <a:normAutofit/>
          </a:bodyPr>
          <a:lstStyle>
            <a:lvl1pPr marL="0" indent="0">
              <a:buNone/>
              <a:defRPr sz="1600" cap="all">
                <a:solidFill>
                  <a:srgbClr val="0092D0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613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_titelmaster_v2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8684" y="3733801"/>
            <a:ext cx="8062383" cy="723900"/>
          </a:xfrm>
        </p:spPr>
        <p:txBody>
          <a:bodyPr anchor="t">
            <a:normAutofit/>
          </a:bodyPr>
          <a:lstStyle>
            <a:lvl1pPr algn="l">
              <a:defRPr sz="27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76551" y="3149600"/>
            <a:ext cx="7774516" cy="520700"/>
          </a:xfrm>
        </p:spPr>
        <p:txBody>
          <a:bodyPr anchor="b">
            <a:normAutofit/>
          </a:bodyPr>
          <a:lstStyle>
            <a:lvl1pPr marL="0" indent="0">
              <a:buNone/>
              <a:defRPr sz="1600" cap="all">
                <a:solidFill>
                  <a:srgbClr val="0092D0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44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 userDrawn="1"/>
        </p:nvCxnSpPr>
        <p:spPr>
          <a:xfrm>
            <a:off x="0" y="6303176"/>
            <a:ext cx="12192000" cy="1588"/>
          </a:xfrm>
          <a:prstGeom prst="line">
            <a:avLst/>
          </a:prstGeom>
          <a:ln w="12700" cap="flat" cmpd="sng">
            <a:solidFill>
              <a:srgbClr val="0092D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1996" y="672887"/>
            <a:ext cx="9323337" cy="744751"/>
          </a:xfrm>
        </p:spPr>
        <p:txBody>
          <a:bodyPr anchor="t"/>
          <a:lstStyle>
            <a:lvl1pPr algn="l">
              <a:defRPr sz="2400" cap="all">
                <a:solidFill>
                  <a:srgbClr val="0092D0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21995" y="1535113"/>
            <a:ext cx="9323339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 cap="all">
                <a:solidFill>
                  <a:schemeClr val="tx2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021995" y="2174875"/>
            <a:ext cx="9323339" cy="3951288"/>
          </a:xfrm>
        </p:spPr>
        <p:txBody>
          <a:bodyPr>
            <a:normAutofit/>
          </a:bodyPr>
          <a:lstStyle>
            <a:lvl1pPr marL="0" algn="l">
              <a:buNone/>
              <a:defRPr sz="1500">
                <a:solidFill>
                  <a:srgbClr val="191919"/>
                </a:solidFill>
                <a:latin typeface="Lucida Sans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 descr="balkenelement-3.jpg"/>
          <p:cNvPicPr>
            <a:picLocks noChangeAspect="1"/>
          </p:cNvPicPr>
          <p:nvPr userDrawn="1"/>
        </p:nvPicPr>
        <p:blipFill>
          <a:blip r:embed="rId2"/>
          <a:srcRect l="53996"/>
          <a:stretch>
            <a:fillRect/>
          </a:stretch>
        </p:blipFill>
        <p:spPr>
          <a:xfrm>
            <a:off x="0" y="804091"/>
            <a:ext cx="1996720" cy="219456"/>
          </a:xfrm>
          <a:prstGeom prst="rect">
            <a:avLst/>
          </a:prstGeom>
        </p:spPr>
      </p:pic>
      <p:pic>
        <p:nvPicPr>
          <p:cNvPr id="11" name="Bild 10" descr="Logo_Vereinigung_Cockpit_4c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9392" y="6447421"/>
            <a:ext cx="1444037" cy="290774"/>
          </a:xfrm>
          <a:prstGeom prst="rect">
            <a:avLst/>
          </a:prstGeom>
        </p:spPr>
      </p:pic>
      <p:sp>
        <p:nvSpPr>
          <p:cNvPr id="14" name="Textplatzhalter 3"/>
          <p:cNvSpPr>
            <a:spLocks noGrp="1"/>
          </p:cNvSpPr>
          <p:nvPr>
            <p:ph type="body" sz="half" idx="12" hasCustomPrompt="1"/>
          </p:nvPr>
        </p:nvSpPr>
        <p:spPr>
          <a:xfrm>
            <a:off x="5825067" y="6464355"/>
            <a:ext cx="5520267" cy="266121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rgbClr val="0092D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Untertitel / Seitenzahl / Datum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906469" y="6487214"/>
            <a:ext cx="357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92D0"/>
                </a:solidFill>
                <a:effectLst/>
                <a:uLnTx/>
                <a:uFillTx/>
                <a:latin typeface="Lucida Sans" pitchFamily="34" charset="0"/>
                <a:ea typeface="Adobe Fan Heiti Std B" pitchFamily="34" charset="-128"/>
                <a:cs typeface="Arial" pitchFamily="34" charset="0"/>
              </a:rPr>
              <a:t>© 2018 Vereinigung Cockpit e.V.</a:t>
            </a:r>
          </a:p>
        </p:txBody>
      </p:sp>
    </p:spTree>
    <p:extLst>
      <p:ext uri="{BB962C8B-B14F-4D97-AF65-F5344CB8AC3E}">
        <p14:creationId xmlns:p14="http://schemas.microsoft.com/office/powerpoint/2010/main" val="376451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2EF37A-46D3-8F4B-B2DF-D1D9B5A15688}" type="datetime4">
              <a:rPr lang="de-DE" smtClean="0">
                <a:solidFill>
                  <a:srgbClr val="080808">
                    <a:tint val="75000"/>
                  </a:srgbClr>
                </a:solidFill>
              </a:rPr>
              <a:pPr defTabSz="457200"/>
              <a:t>19. November 2019</a:t>
            </a:fld>
            <a:endParaRPr lang="de-DE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de-DE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AE130FD-AFEF-9B44-98E2-E6755E0E2665}" type="slidenum">
              <a:rPr lang="de-DE" smtClean="0">
                <a:solidFill>
                  <a:srgbClr val="080808">
                    <a:tint val="75000"/>
                  </a:srgbClr>
                </a:solidFill>
              </a:rPr>
              <a:pPr defTabSz="457200"/>
              <a:t>‹Nr.›</a:t>
            </a:fld>
            <a:endParaRPr lang="de-DE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6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1F497D"/>
          </a:solidFill>
          <a:latin typeface="Lucida Sans"/>
          <a:ea typeface="+mn-ea"/>
          <a:cs typeface="Lucid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1F497D"/>
          </a:solidFill>
          <a:latin typeface="Lucida Sans"/>
          <a:ea typeface="+mn-ea"/>
          <a:cs typeface="Lucida San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92D0"/>
          </a:solidFill>
          <a:latin typeface="Lucida Sans"/>
          <a:ea typeface="+mn-ea"/>
          <a:cs typeface="Lucid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92D0"/>
          </a:solidFill>
          <a:latin typeface="Lucida Sans"/>
          <a:ea typeface="+mn-ea"/>
          <a:cs typeface="Lucid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bg1">
              <a:lumMod val="65000"/>
            </a:schemeClr>
          </a:solidFill>
          <a:latin typeface="Lucida Sans"/>
          <a:ea typeface="+mn-ea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2EF37A-46D3-8F4B-B2DF-D1D9B5A15688}" type="datetime4">
              <a:rPr lang="de-DE" smtClean="0">
                <a:solidFill>
                  <a:srgbClr val="080808">
                    <a:tint val="75000"/>
                  </a:srgbClr>
                </a:solidFill>
              </a:rPr>
              <a:pPr defTabSz="457200"/>
              <a:t>19. November 2019</a:t>
            </a:fld>
            <a:endParaRPr lang="de-DE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de-DE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AE130FD-AFEF-9B44-98E2-E6755E0E2665}" type="slidenum">
              <a:rPr lang="de-DE" smtClean="0">
                <a:solidFill>
                  <a:srgbClr val="080808">
                    <a:tint val="75000"/>
                  </a:srgbClr>
                </a:solidFill>
              </a:rPr>
              <a:pPr defTabSz="457200"/>
              <a:t>‹Nr.›</a:t>
            </a:fld>
            <a:endParaRPr lang="de-DE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1F497D"/>
          </a:solidFill>
          <a:latin typeface="Lucida Sans"/>
          <a:ea typeface="+mn-ea"/>
          <a:cs typeface="Lucid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1F497D"/>
          </a:solidFill>
          <a:latin typeface="Lucida Sans"/>
          <a:ea typeface="+mn-ea"/>
          <a:cs typeface="Lucida San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92D0"/>
          </a:solidFill>
          <a:latin typeface="Lucida Sans"/>
          <a:ea typeface="+mn-ea"/>
          <a:cs typeface="Lucid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92D0"/>
          </a:solidFill>
          <a:latin typeface="Lucida Sans"/>
          <a:ea typeface="+mn-ea"/>
          <a:cs typeface="Lucid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bg1">
              <a:lumMod val="65000"/>
            </a:schemeClr>
          </a:solidFill>
          <a:latin typeface="Lucida Sans"/>
          <a:ea typeface="+mn-ea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100" i="1" dirty="0" smtClean="0"/>
              <a:t>Ralph Zander &amp; Christian </a:t>
            </a:r>
            <a:r>
              <a:rPr lang="de-DE" sz="1100" i="1" dirty="0" err="1" smtClean="0"/>
              <a:t>Dratwa</a:t>
            </a:r>
            <a:r>
              <a:rPr lang="de-DE" sz="1100" i="1" dirty="0" smtClean="0"/>
              <a:t>, 16.11.2019</a:t>
            </a:r>
            <a:endParaRPr lang="de-DE" sz="1100" i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</a:t>
            </a:r>
          </a:p>
          <a:p>
            <a:pPr algn="ctr"/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in the airline business</a:t>
            </a:r>
            <a:endParaRPr lang="de-DE" sz="2000" b="1" u="sng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 in the airline business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countermeasures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9" name="Textplatzhalter 4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err="1" smtClean="0"/>
              <a:t>Countermeasures</a:t>
            </a:r>
            <a:r>
              <a:rPr lang="de-DE" dirty="0" smtClean="0"/>
              <a:t>, </a:t>
            </a:r>
            <a:r>
              <a:rPr lang="de-DE" dirty="0"/>
              <a:t>Ralph </a:t>
            </a:r>
            <a:r>
              <a:rPr lang="de-DE" dirty="0" err="1"/>
              <a:t>Zander,</a:t>
            </a:r>
            <a:r>
              <a:rPr lang="de-DE" dirty="0"/>
              <a:t> VC, </a:t>
            </a:r>
            <a:r>
              <a:rPr lang="de-DE" dirty="0" smtClean="0"/>
              <a:t>16.11.2019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150225" y="2216728"/>
            <a:ext cx="89777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Smart </a:t>
            </a:r>
            <a:r>
              <a:rPr lang="de-DE" dirty="0" err="1" smtClean="0"/>
              <a:t>rostering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crews</a:t>
            </a:r>
            <a:r>
              <a:rPr lang="de-DE" dirty="0" smtClean="0"/>
              <a:t>, </a:t>
            </a:r>
            <a:r>
              <a:rPr lang="de-DE" dirty="0" err="1" smtClean="0"/>
              <a:t>educate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crew</a:t>
            </a:r>
            <a:r>
              <a:rPr lang="de-DE" dirty="0" smtClean="0"/>
              <a:t> </a:t>
            </a:r>
            <a:r>
              <a:rPr lang="de-DE" dirty="0" err="1" smtClean="0"/>
              <a:t>scheduling</a:t>
            </a:r>
            <a:r>
              <a:rPr lang="de-DE" dirty="0"/>
              <a:t> </a:t>
            </a:r>
            <a:r>
              <a:rPr lang="de-DE" dirty="0" err="1" smtClean="0"/>
              <a:t>staff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Adaption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flight</a:t>
            </a:r>
            <a:r>
              <a:rPr lang="de-DE" dirty="0" smtClean="0"/>
              <a:t> </a:t>
            </a:r>
            <a:r>
              <a:rPr lang="de-DE" dirty="0" err="1" smtClean="0"/>
              <a:t>routes</a:t>
            </a:r>
            <a:r>
              <a:rPr lang="de-DE" dirty="0" smtClean="0"/>
              <a:t>/</a:t>
            </a:r>
            <a:r>
              <a:rPr lang="de-DE" dirty="0" err="1" smtClean="0"/>
              <a:t>altitudes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flight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, </a:t>
            </a:r>
            <a:r>
              <a:rPr lang="de-DE" dirty="0" err="1" smtClean="0"/>
              <a:t>educate</a:t>
            </a:r>
            <a:r>
              <a:rPr lang="de-DE" dirty="0" smtClean="0"/>
              <a:t> </a:t>
            </a:r>
            <a:r>
              <a:rPr lang="de-DE" dirty="0" err="1" smtClean="0"/>
              <a:t>dispatch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Air </a:t>
            </a:r>
            <a:r>
              <a:rPr lang="de-DE" dirty="0" err="1" smtClean="0"/>
              <a:t>traffic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anomaly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Passenger </a:t>
            </a:r>
            <a:r>
              <a:rPr lang="de-DE" dirty="0" err="1" smtClean="0"/>
              <a:t>awareness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raised</a:t>
            </a:r>
            <a:r>
              <a:rPr lang="de-DE" dirty="0" smtClean="0"/>
              <a:t>,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on </a:t>
            </a:r>
            <a:r>
              <a:rPr lang="de-DE" dirty="0" err="1" smtClean="0"/>
              <a:t>airlines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Operators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advantages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educated</a:t>
            </a:r>
            <a:r>
              <a:rPr lang="de-DE" dirty="0" smtClean="0"/>
              <a:t> </a:t>
            </a:r>
            <a:r>
              <a:rPr lang="de-DE" dirty="0" err="1" smtClean="0"/>
              <a:t>crews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an </a:t>
            </a:r>
            <a:r>
              <a:rPr lang="de-DE" dirty="0" err="1" smtClean="0"/>
              <a:t>action</a:t>
            </a:r>
            <a:r>
              <a:rPr lang="de-DE" dirty="0" smtClean="0"/>
              <a:t> plan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 smtClean="0"/>
              <a:t>Legislators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an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legal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installment</a:t>
            </a:r>
            <a:r>
              <a:rPr lang="de-DE" dirty="0" smtClean="0"/>
              <a:t> in </a:t>
            </a:r>
            <a:r>
              <a:rPr lang="de-DE" dirty="0" err="1" smtClean="0"/>
              <a:t>airlines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Science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calculating</a:t>
            </a:r>
            <a:r>
              <a:rPr lang="de-DE" dirty="0" smtClean="0"/>
              <a:t>, </a:t>
            </a:r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forecasting</a:t>
            </a:r>
            <a:r>
              <a:rPr lang="de-DE" dirty="0" smtClean="0"/>
              <a:t> 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40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hear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650067" y="265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srgbClr val="08080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4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2630">
            <a:off x="7954825" y="2251109"/>
            <a:ext cx="3929874" cy="2947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</a:t>
            </a:r>
            <a:r>
              <a:rPr lang="en-US" sz="2000" b="1" u="sng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weather in </a:t>
            </a:r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the airline business</a:t>
            </a:r>
            <a:endParaRPr lang="de-DE" sz="2000" b="1" u="sng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Short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„Vereinigung Cockpit“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smtClean="0"/>
              <a:t>Problems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</a:t>
            </a:r>
            <a:r>
              <a:rPr lang="de-DE" dirty="0" err="1"/>
              <a:t>today</a:t>
            </a:r>
            <a:endParaRPr lang="de-DE" dirty="0"/>
          </a:p>
          <a:p>
            <a:r>
              <a:rPr lang="de-DE" dirty="0" smtClean="0"/>
              <a:t>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 in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endParaRPr lang="de-DE" dirty="0" smtClean="0"/>
          </a:p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countermeasures</a:t>
            </a:r>
            <a:endParaRPr lang="de-DE" dirty="0" smtClean="0"/>
          </a:p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,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endParaRPr lang="de-DE" dirty="0" smtClean="0"/>
          </a:p>
          <a:p>
            <a:r>
              <a:rPr lang="de-DE" dirty="0" smtClean="0"/>
              <a:t>Aviation </a:t>
            </a:r>
            <a:r>
              <a:rPr lang="de-DE" dirty="0" err="1" smtClean="0"/>
              <a:t>pictures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294467" y="157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srgbClr val="080808"/>
              </a:solidFill>
              <a:latin typeface="Calibri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smtClean="0"/>
              <a:t>Intro, Ralph </a:t>
            </a:r>
            <a:r>
              <a:rPr lang="de-DE" dirty="0" err="1" smtClean="0"/>
              <a:t>Zander,</a:t>
            </a:r>
            <a:r>
              <a:rPr lang="de-DE" dirty="0" smtClean="0"/>
              <a:t> VC</a:t>
            </a:r>
            <a:r>
              <a:rPr lang="de-DE" smtClean="0"/>
              <a:t>, 1.11.2019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8901" flipV="1">
            <a:off x="5420586" y="3270418"/>
            <a:ext cx="3037790" cy="22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7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 in the airline business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„Vereinigung Cockpit</a:t>
            </a:r>
            <a:r>
              <a:rPr lang="de-DE" dirty="0" smtClean="0"/>
              <a:t>“ – WHO WE ARE AND WHAT WE DO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021994" y="2174875"/>
            <a:ext cx="9858579" cy="395128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b="1" dirty="0" smtClean="0"/>
              <a:t>Vereinigung Cockpit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german</a:t>
            </a:r>
            <a:r>
              <a:rPr lang="de-DE" b="1" dirty="0" smtClean="0"/>
              <a:t> </a:t>
            </a:r>
            <a:r>
              <a:rPr lang="de-DE" b="1" dirty="0" err="1" smtClean="0"/>
              <a:t>airline</a:t>
            </a:r>
            <a:r>
              <a:rPr lang="de-DE" b="1" dirty="0" smtClean="0"/>
              <a:t> </a:t>
            </a:r>
            <a:r>
              <a:rPr lang="de-DE" b="1" dirty="0" err="1" smtClean="0"/>
              <a:t>pilots</a:t>
            </a:r>
            <a:r>
              <a:rPr lang="de-DE" b="1" dirty="0" smtClean="0"/>
              <a:t> </a:t>
            </a:r>
            <a:r>
              <a:rPr lang="de-DE" b="1" dirty="0" err="1" smtClean="0"/>
              <a:t>association</a:t>
            </a:r>
            <a:r>
              <a:rPr lang="de-DE" b="1" dirty="0" smtClean="0"/>
              <a:t>, </a:t>
            </a:r>
            <a:r>
              <a:rPr lang="de-DE" b="1" dirty="0" err="1" smtClean="0"/>
              <a:t>part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ECA </a:t>
            </a:r>
            <a:r>
              <a:rPr lang="de-DE" sz="1000" dirty="0" smtClean="0"/>
              <a:t>(European Cockpit </a:t>
            </a:r>
            <a:r>
              <a:rPr lang="de-DE" sz="1000" dirty="0" err="1" smtClean="0"/>
              <a:t>Association</a:t>
            </a:r>
            <a:r>
              <a:rPr lang="de-DE" sz="1000" dirty="0" smtClean="0"/>
              <a:t>)</a:t>
            </a:r>
          </a:p>
          <a:p>
            <a:pPr>
              <a:buFontTx/>
              <a:buChar char="-"/>
            </a:pPr>
            <a:endParaRPr lang="de-DE" b="1" dirty="0" smtClean="0"/>
          </a:p>
          <a:p>
            <a:pPr>
              <a:buFontTx/>
              <a:buChar char="-"/>
            </a:pPr>
            <a:r>
              <a:rPr lang="de-DE" b="1" dirty="0" smtClean="0"/>
              <a:t>Different </a:t>
            </a:r>
            <a:r>
              <a:rPr lang="de-DE" b="1" dirty="0" err="1" smtClean="0"/>
              <a:t>units</a:t>
            </a:r>
            <a:r>
              <a:rPr lang="de-DE" dirty="0" smtClean="0"/>
              <a:t>, </a:t>
            </a:r>
            <a:r>
              <a:rPr lang="de-DE" dirty="0" err="1" smtClean="0"/>
              <a:t>taking</a:t>
            </a:r>
            <a:r>
              <a:rPr lang="de-DE" dirty="0" smtClean="0"/>
              <a:t> care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interests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pilots</a:t>
            </a:r>
            <a:r>
              <a:rPr lang="de-DE" dirty="0" smtClean="0"/>
              <a:t>; e.g.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traffic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, </a:t>
            </a:r>
            <a:r>
              <a:rPr lang="de-DE" dirty="0" err="1" smtClean="0"/>
              <a:t>flight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, </a:t>
            </a:r>
            <a:r>
              <a:rPr lang="de-DE" b="1" dirty="0" err="1" smtClean="0"/>
              <a:t>radiation</a:t>
            </a:r>
            <a:endParaRPr lang="de-DE" b="1" dirty="0" smtClean="0"/>
          </a:p>
          <a:p>
            <a:pPr>
              <a:buFontTx/>
              <a:buChar char="-"/>
            </a:pPr>
            <a:endParaRPr lang="de-DE" b="1" dirty="0" smtClean="0"/>
          </a:p>
          <a:p>
            <a:pPr>
              <a:buFontTx/>
              <a:buChar char="-"/>
            </a:pPr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presenting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9" name="Textplatzhalter 4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/>
              <a:t>Intro, Ralph </a:t>
            </a:r>
            <a:r>
              <a:rPr lang="de-DE" dirty="0" err="1"/>
              <a:t>Zander,</a:t>
            </a:r>
            <a:r>
              <a:rPr lang="de-DE" dirty="0"/>
              <a:t> VC, </a:t>
            </a:r>
            <a:r>
              <a:rPr lang="de-DE" dirty="0" smtClean="0"/>
              <a:t>16.11.2019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8"/>
          <a:stretch/>
        </p:blipFill>
        <p:spPr>
          <a:xfrm rot="16200000">
            <a:off x="1249257" y="3847065"/>
            <a:ext cx="2584559" cy="209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90" y="3613869"/>
            <a:ext cx="3491345" cy="2618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24271" r="50338" b="14764"/>
          <a:stretch/>
        </p:blipFill>
        <p:spPr>
          <a:xfrm rot="5400000">
            <a:off x="4184374" y="3409125"/>
            <a:ext cx="2285998" cy="2888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4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smtClean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 in the airline business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ProblemS we face today</a:t>
            </a:r>
            <a:endParaRPr lang="de-DE" dirty="0"/>
          </a:p>
        </p:txBody>
      </p:sp>
      <p:sp>
        <p:nvSpPr>
          <p:cNvPr id="49" name="Textplatzhalter 4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smtClean="0"/>
              <a:t>Problem, Ralph </a:t>
            </a:r>
            <a:r>
              <a:rPr lang="de-DE" dirty="0" err="1" smtClean="0"/>
              <a:t>Zander,</a:t>
            </a:r>
            <a:r>
              <a:rPr lang="de-DE" dirty="0" smtClean="0"/>
              <a:t> VC, 16.11.2019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6565379" y="3741973"/>
            <a:ext cx="6816290" cy="4436987"/>
            <a:chOff x="17335400" y="17842984"/>
            <a:chExt cx="6816290" cy="4436987"/>
          </a:xfrm>
        </p:grpSpPr>
        <p:sp>
          <p:nvSpPr>
            <p:cNvPr id="7" name="Rechteck 6"/>
            <p:cNvSpPr/>
            <p:nvPr/>
          </p:nvSpPr>
          <p:spPr>
            <a:xfrm>
              <a:off x="17335400" y="17842984"/>
              <a:ext cx="6816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>
                <a:spcBef>
                  <a:spcPts val="400"/>
                </a:spcBef>
              </a:pPr>
              <a:r>
                <a:rPr lang="en-US" sz="1800" kern="0" cap="all" dirty="0">
                  <a:solidFill>
                    <a:srgbClr val="003566"/>
                  </a:solidFill>
                  <a:latin typeface="Lucida Sans"/>
                  <a:sym typeface="Lucida Sans"/>
                </a:rPr>
                <a:t>Is occupational radiation exposure an issue at all?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17437758" y="18235240"/>
              <a:ext cx="3823444" cy="4016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Clr>
                  <a:srgbClr val="0092D0"/>
                </a:buClr>
                <a:buSzPct val="100000"/>
                <a:buChar char="▪"/>
                <a:defRPr sz="1500">
                  <a:solidFill>
                    <a:srgbClr val="333333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  <a:r>
                <a:rPr lang="en-US" dirty="0"/>
                <a:t>The Federal Office for Radiation Protection (</a:t>
              </a:r>
              <a:r>
                <a:rPr lang="en-US" dirty="0" err="1"/>
                <a:t>BfS</a:t>
              </a:r>
              <a:r>
                <a:rPr lang="en-US" dirty="0"/>
                <a:t>) figures for Germany in 2017</a:t>
              </a:r>
            </a:p>
            <a:p>
              <a:pPr marL="742950" lvl="1" indent="-285750">
                <a:spcBef>
                  <a:spcPts val="1200"/>
                </a:spcBef>
                <a:buClr>
                  <a:srgbClr val="0092D0"/>
                </a:buClr>
                <a:buSzPct val="100000"/>
                <a:buChar char="▪"/>
                <a:defRPr sz="1500">
                  <a:solidFill>
                    <a:srgbClr val="333333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  <a:r>
                <a:rPr lang="en-US" dirty="0"/>
                <a:t>Monitored occupationally exposed persons: 447,787</a:t>
              </a:r>
              <a:br>
                <a:rPr lang="en-US" dirty="0"/>
              </a:br>
              <a:r>
                <a:rPr lang="en-US" dirty="0"/>
                <a:t>thereof air crew: 44,763 (10%)</a:t>
              </a:r>
            </a:p>
            <a:p>
              <a:pPr marL="742950" lvl="1" indent="-285750">
                <a:spcBef>
                  <a:spcPts val="1200"/>
                </a:spcBef>
                <a:buClr>
                  <a:srgbClr val="0092D0"/>
                </a:buClr>
                <a:buSzPct val="100000"/>
                <a:buChar char="▪"/>
                <a:defRPr sz="1500">
                  <a:solidFill>
                    <a:srgbClr val="333333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  <a:r>
                <a:rPr lang="en-US" dirty="0"/>
                <a:t>Collective dose: 117 </a:t>
              </a:r>
              <a:r>
                <a:rPr lang="en-US" dirty="0" err="1"/>
                <a:t>Sv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thereof air crew collective dose: 93 </a:t>
              </a:r>
              <a:r>
                <a:rPr lang="en-US" dirty="0" err="1"/>
                <a:t>Sv</a:t>
              </a:r>
              <a:r>
                <a:rPr lang="en-US" dirty="0"/>
                <a:t> (79,6%)</a:t>
              </a:r>
            </a:p>
            <a:p>
              <a:pPr marL="342900" indent="-342900">
                <a:spcBef>
                  <a:spcPts val="1200"/>
                </a:spcBef>
                <a:buClr>
                  <a:srgbClr val="0092D0"/>
                </a:buClr>
                <a:buSzPct val="100000"/>
                <a:buChar char="▪"/>
                <a:defRPr sz="1500">
                  <a:solidFill>
                    <a:srgbClr val="333333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pPr>
              <a:r>
                <a:rPr lang="en-US" dirty="0"/>
                <a:t>The vast majority of exposed workers receives only a minor portion of the dose. Among radiation protection experts, aviation generally serves as the bad example in terms of exposure. </a:t>
              </a:r>
            </a:p>
          </p:txBody>
        </p:sp>
        <p:graphicFrame>
          <p:nvGraphicFramePr>
            <p:cNvPr id="9" name="Diagramm 8"/>
            <p:cNvGraphicFramePr/>
            <p:nvPr>
              <p:extLst>
                <p:ext uri="{D42A27DB-BD31-4B8C-83A1-F6EECF244321}">
                  <p14:modId xmlns:p14="http://schemas.microsoft.com/office/powerpoint/2010/main" val="3907198169"/>
                </p:ext>
              </p:extLst>
            </p:nvPr>
          </p:nvGraphicFramePr>
          <p:xfrm>
            <a:off x="21416124" y="18082195"/>
            <a:ext cx="2290037" cy="2191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Diagramm 9"/>
            <p:cNvGraphicFramePr/>
            <p:nvPr>
              <p:extLst>
                <p:ext uri="{D42A27DB-BD31-4B8C-83A1-F6EECF244321}">
                  <p14:modId xmlns:p14="http://schemas.microsoft.com/office/powerpoint/2010/main" val="3125944861"/>
                </p:ext>
              </p:extLst>
            </p:nvPr>
          </p:nvGraphicFramePr>
          <p:xfrm>
            <a:off x="21554876" y="20247640"/>
            <a:ext cx="2069398" cy="20323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11" name="Inhaltsplatzhalt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3912497"/>
              </p:ext>
            </p:extLst>
          </p:nvPr>
        </p:nvGraphicFramePr>
        <p:xfrm>
          <a:off x="1078366" y="1894097"/>
          <a:ext cx="3003667" cy="197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174926881"/>
              </p:ext>
            </p:extLst>
          </p:nvPr>
        </p:nvGraphicFramePr>
        <p:xfrm>
          <a:off x="4021338" y="2002916"/>
          <a:ext cx="2069398" cy="203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platzhalter 2"/>
          <p:cNvSpPr txBox="1">
            <a:spLocks/>
          </p:cNvSpPr>
          <p:nvPr/>
        </p:nvSpPr>
        <p:spPr>
          <a:xfrm>
            <a:off x="2107894" y="3704735"/>
            <a:ext cx="9323339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kern="1200" cap="all">
                <a:solidFill>
                  <a:schemeClr val="tx2"/>
                </a:solidFill>
                <a:latin typeface="Lucida Sans"/>
                <a:ea typeface="+mn-ea"/>
                <a:cs typeface="Lucida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1F497D"/>
                </a:solidFill>
                <a:latin typeface="Lucida Sans"/>
                <a:ea typeface="+mn-ea"/>
                <a:cs typeface="Lucida San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1" kern="1200">
                <a:solidFill>
                  <a:srgbClr val="0092D0"/>
                </a:solidFill>
                <a:latin typeface="Lucida Sans"/>
                <a:ea typeface="+mn-ea"/>
                <a:cs typeface="Lucida San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0092D0"/>
                </a:solidFill>
                <a:latin typeface="Lucida Sans"/>
                <a:ea typeface="+mn-ea"/>
                <a:cs typeface="Lucida San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Lucida Sans"/>
                <a:ea typeface="+mn-ea"/>
                <a:cs typeface="Lucida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Reasons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311536" y="6428510"/>
            <a:ext cx="350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92D0"/>
              </a:buClr>
              <a:buSzPct val="100000"/>
              <a:defRPr sz="150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defRPr>
            </a:pPr>
            <a:r>
              <a:rPr lang="en-US" sz="900" kern="0" dirty="0"/>
              <a:t>The Federal Office </a:t>
            </a:r>
            <a:r>
              <a:rPr lang="en-US" sz="900" kern="0" dirty="0" smtClean="0"/>
              <a:t>for Radiation </a:t>
            </a:r>
            <a:r>
              <a:rPr lang="en-US" sz="900" kern="0" dirty="0"/>
              <a:t>Protection (</a:t>
            </a:r>
            <a:r>
              <a:rPr lang="en-US" sz="900" kern="0" dirty="0" err="1"/>
              <a:t>BfS</a:t>
            </a:r>
            <a:r>
              <a:rPr lang="en-US" sz="900" kern="0" dirty="0" smtClean="0"/>
              <a:t>), figures </a:t>
            </a:r>
            <a:r>
              <a:rPr lang="en-US" sz="900" kern="0" dirty="0"/>
              <a:t>for Germany in 2017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216727" y="4339244"/>
            <a:ext cx="8844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(Crews, Operators, </a:t>
            </a:r>
            <a:r>
              <a:rPr lang="de-DE" dirty="0" err="1" smtClean="0"/>
              <a:t>Legislators</a:t>
            </a:r>
            <a:r>
              <a:rPr lang="de-DE" dirty="0"/>
              <a:t>)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economy</a:t>
            </a:r>
            <a:endParaRPr lang="de-DE" dirty="0" smtClean="0"/>
          </a:p>
          <a:p>
            <a:pPr marL="742950" lvl="1" indent="-285750">
              <a:buFontTx/>
              <a:buChar char="-"/>
            </a:pP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flight</a:t>
            </a:r>
            <a:r>
              <a:rPr lang="de-DE" dirty="0" smtClean="0"/>
              <a:t> </a:t>
            </a:r>
            <a:r>
              <a:rPr lang="de-DE" dirty="0" err="1" smtClean="0"/>
              <a:t>hours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crews</a:t>
            </a:r>
            <a:r>
              <a:rPr lang="de-DE" dirty="0" smtClean="0"/>
              <a:t> (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rostering</a:t>
            </a:r>
            <a:r>
              <a:rPr lang="de-DE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de-DE" dirty="0" err="1" smtClean="0"/>
              <a:t>Flightroutes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economical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countermeasures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imminent </a:t>
            </a:r>
            <a:r>
              <a:rPr lang="de-DE" dirty="0" err="1" smtClean="0"/>
              <a:t>dangers</a:t>
            </a:r>
            <a:r>
              <a:rPr lang="de-DE" dirty="0" smtClean="0"/>
              <a:t> (in </a:t>
            </a:r>
            <a:r>
              <a:rPr lang="de-DE" dirty="0" err="1" smtClean="0"/>
              <a:t>flight</a:t>
            </a:r>
            <a:r>
              <a:rPr lang="de-DE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equipemnt</a:t>
            </a:r>
            <a:r>
              <a:rPr lang="de-DE" dirty="0" smtClean="0"/>
              <a:t> on </a:t>
            </a:r>
            <a:r>
              <a:rPr lang="de-DE" dirty="0" err="1" smtClean="0"/>
              <a:t>board</a:t>
            </a:r>
            <a:endParaRPr lang="de-DE" dirty="0" smtClean="0"/>
          </a:p>
          <a:p>
            <a:pPr marL="742950" lvl="1" indent="-285750">
              <a:buFontTx/>
              <a:buChar char="-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crews</a:t>
            </a:r>
            <a:endParaRPr lang="de-DE" dirty="0" smtClean="0"/>
          </a:p>
        </p:txBody>
      </p:sp>
      <p:sp>
        <p:nvSpPr>
          <p:cNvPr id="18" name="Textfeld 17"/>
          <p:cNvSpPr txBox="1"/>
          <p:nvPr/>
        </p:nvSpPr>
        <p:spPr>
          <a:xfrm flipH="1">
            <a:off x="4665305" y="3595434"/>
            <a:ext cx="541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1)</a:t>
            </a:r>
            <a:endParaRPr lang="de-DE" sz="1000" dirty="0"/>
          </a:p>
        </p:txBody>
      </p:sp>
      <p:sp>
        <p:nvSpPr>
          <p:cNvPr id="20" name="Textfeld 19"/>
          <p:cNvSpPr txBox="1"/>
          <p:nvPr/>
        </p:nvSpPr>
        <p:spPr>
          <a:xfrm flipH="1">
            <a:off x="4132809" y="6414654"/>
            <a:ext cx="541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1)</a:t>
            </a:r>
            <a:endParaRPr lang="de-DE" sz="10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70" y="2442737"/>
            <a:ext cx="2265372" cy="1274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1447" y="2371645"/>
            <a:ext cx="2392387" cy="1345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92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1">
        <p:bldAsOne/>
      </p:bldGraphic>
      <p:bldP spid="14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 in the airline business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in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4040" y="2579396"/>
            <a:ext cx="3246568" cy="243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Textplatzhalter 4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, </a:t>
            </a:r>
            <a:r>
              <a:rPr lang="de-DE" dirty="0"/>
              <a:t>Ralph </a:t>
            </a:r>
            <a:r>
              <a:rPr lang="de-DE" dirty="0" err="1"/>
              <a:t>Zander,</a:t>
            </a:r>
            <a:r>
              <a:rPr lang="de-DE" dirty="0"/>
              <a:t> VC, </a:t>
            </a:r>
            <a:r>
              <a:rPr lang="de-DE" dirty="0" smtClean="0"/>
              <a:t>16.11.2019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63737" y="2726575"/>
            <a:ext cx="5491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Flight Crew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Communication/Navigation: HF </a:t>
            </a:r>
            <a:r>
              <a:rPr lang="de-DE" dirty="0" err="1"/>
              <a:t>c</a:t>
            </a:r>
            <a:r>
              <a:rPr lang="de-DE" dirty="0" err="1" smtClean="0"/>
              <a:t>om</a:t>
            </a:r>
            <a:r>
              <a:rPr lang="de-DE" dirty="0" smtClean="0"/>
              <a:t>, GPS </a:t>
            </a:r>
            <a:r>
              <a:rPr lang="de-DE" dirty="0" err="1" smtClean="0"/>
              <a:t>distortion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Health</a:t>
            </a:r>
            <a:r>
              <a:rPr lang="de-DE" dirty="0" smtClean="0"/>
              <a:t>: UV </a:t>
            </a:r>
            <a:r>
              <a:rPr lang="de-DE" dirty="0" err="1" smtClean="0"/>
              <a:t>radiation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ionizing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Denial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overcautious</a:t>
            </a:r>
            <a:r>
              <a:rPr lang="de-DE" dirty="0"/>
              <a:t>,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knowledge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706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 in the airline business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in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 t="32788"/>
          <a:stretch/>
        </p:blipFill>
        <p:spPr>
          <a:xfrm>
            <a:off x="1870806" y="2703443"/>
            <a:ext cx="3331453" cy="2246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Textplatzhalter 4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, </a:t>
            </a:r>
            <a:r>
              <a:rPr lang="de-DE" dirty="0"/>
              <a:t>Ralph </a:t>
            </a:r>
            <a:r>
              <a:rPr lang="de-DE" dirty="0" err="1"/>
              <a:t>Zander,</a:t>
            </a:r>
            <a:r>
              <a:rPr lang="de-DE" dirty="0"/>
              <a:t> VC, </a:t>
            </a:r>
            <a:r>
              <a:rPr lang="de-DE" dirty="0" smtClean="0"/>
              <a:t>16.11.2019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63738" y="2726575"/>
            <a:ext cx="4821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Cabin</a:t>
            </a:r>
            <a:r>
              <a:rPr lang="de-DE" dirty="0" smtClean="0"/>
              <a:t> Crew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Health</a:t>
            </a:r>
            <a:r>
              <a:rPr lang="de-DE" dirty="0" smtClean="0"/>
              <a:t>: </a:t>
            </a:r>
            <a:r>
              <a:rPr lang="de-DE" dirty="0" err="1" smtClean="0"/>
              <a:t>ionizing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Common </a:t>
            </a:r>
            <a:r>
              <a:rPr lang="de-DE" dirty="0" err="1" smtClean="0"/>
              <a:t>perception</a:t>
            </a:r>
            <a:r>
              <a:rPr lang="de-DE" dirty="0" smtClean="0"/>
              <a:t>: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can‘t</a:t>
            </a:r>
            <a:r>
              <a:rPr lang="de-DE" dirty="0" smtClean="0"/>
              <a:t> do </a:t>
            </a:r>
            <a:r>
              <a:rPr lang="de-DE" dirty="0" err="1" smtClean="0"/>
              <a:t>anything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023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 in the airline business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in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77" y="2668602"/>
            <a:ext cx="3338648" cy="2201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Textplatzhalter 4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, </a:t>
            </a:r>
            <a:r>
              <a:rPr lang="de-DE" dirty="0"/>
              <a:t>Ralph </a:t>
            </a:r>
            <a:r>
              <a:rPr lang="de-DE" dirty="0" err="1"/>
              <a:t>Zander,</a:t>
            </a:r>
            <a:r>
              <a:rPr lang="de-DE" dirty="0"/>
              <a:t> VC, </a:t>
            </a:r>
            <a:r>
              <a:rPr lang="de-DE" dirty="0" smtClean="0"/>
              <a:t>16.11.2019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63738" y="2726575"/>
            <a:ext cx="4821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Passengers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 smtClean="0"/>
              <a:t>Frequent</a:t>
            </a:r>
            <a:r>
              <a:rPr lang="de-DE" dirty="0" smtClean="0"/>
              <a:t> </a:t>
            </a:r>
            <a:r>
              <a:rPr lang="de-DE" dirty="0" err="1" smtClean="0"/>
              <a:t>flyers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 smtClean="0"/>
              <a:t>Influence</a:t>
            </a:r>
            <a:r>
              <a:rPr lang="de-DE" dirty="0" smtClean="0"/>
              <a:t> on </a:t>
            </a:r>
            <a:r>
              <a:rPr lang="de-DE" dirty="0" err="1" smtClean="0"/>
              <a:t>pregnancy</a:t>
            </a:r>
            <a:r>
              <a:rPr lang="de-DE" dirty="0" smtClean="0"/>
              <a:t> (</a:t>
            </a:r>
            <a:r>
              <a:rPr lang="de-DE" dirty="0" err="1" smtClean="0"/>
              <a:t>ionizing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5280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 in the airline business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in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40" y="2751730"/>
            <a:ext cx="2311290" cy="249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Textplatzhalter 4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, </a:t>
            </a:r>
            <a:r>
              <a:rPr lang="de-DE" dirty="0"/>
              <a:t>Ralph </a:t>
            </a:r>
            <a:r>
              <a:rPr lang="de-DE" dirty="0" err="1"/>
              <a:t>Zander,</a:t>
            </a:r>
            <a:r>
              <a:rPr lang="de-DE" dirty="0"/>
              <a:t> VC, </a:t>
            </a:r>
            <a:r>
              <a:rPr lang="de-DE" dirty="0" smtClean="0"/>
              <a:t>16.11.2019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63738" y="2726575"/>
            <a:ext cx="4821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Operators, Crew </a:t>
            </a:r>
            <a:r>
              <a:rPr lang="de-DE" dirty="0" err="1" smtClean="0"/>
              <a:t>scheduling</a:t>
            </a:r>
            <a:r>
              <a:rPr lang="de-DE" dirty="0" smtClean="0"/>
              <a:t>, </a:t>
            </a:r>
            <a:r>
              <a:rPr lang="de-DE" dirty="0" err="1" smtClean="0"/>
              <a:t>Flightplanning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Denial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405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B0F0"/>
                </a:solidFill>
                <a:latin typeface="Lucida Sans" panose="020B0602030504020204" pitchFamily="34" charset="0"/>
              </a:rPr>
              <a:t>Radiation aspects of space weather in the airline business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in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97" y="2668602"/>
            <a:ext cx="3287923" cy="219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Textplatzhalter 4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, </a:t>
            </a:r>
            <a:r>
              <a:rPr lang="de-DE" dirty="0"/>
              <a:t>Ralph </a:t>
            </a:r>
            <a:r>
              <a:rPr lang="de-DE" dirty="0" err="1"/>
              <a:t>Zander,</a:t>
            </a:r>
            <a:r>
              <a:rPr lang="de-DE" dirty="0"/>
              <a:t> VC, </a:t>
            </a:r>
            <a:r>
              <a:rPr lang="de-DE" dirty="0" smtClean="0"/>
              <a:t>16.11.2019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63738" y="2726575"/>
            <a:ext cx="4821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Legislators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interests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890356" y="6517178"/>
            <a:ext cx="4533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/>
              <a:t>Picture </a:t>
            </a:r>
            <a:r>
              <a:rPr lang="de-DE" sz="600" dirty="0" err="1" smtClean="0"/>
              <a:t>By</a:t>
            </a:r>
            <a:r>
              <a:rPr lang="de-DE" sz="600" dirty="0" smtClean="0"/>
              <a:t> </a:t>
            </a:r>
            <a:r>
              <a:rPr lang="de-DE" sz="600" dirty="0" err="1" smtClean="0"/>
              <a:t>Saeima</a:t>
            </a:r>
            <a:r>
              <a:rPr lang="de-DE" sz="600" dirty="0" smtClean="0"/>
              <a:t> - 12.Saeimas </a:t>
            </a:r>
            <a:r>
              <a:rPr lang="de-DE" sz="600" dirty="0" err="1" smtClean="0"/>
              <a:t>deputātu</a:t>
            </a:r>
            <a:r>
              <a:rPr lang="de-DE" sz="600" dirty="0" smtClean="0"/>
              <a:t> </a:t>
            </a:r>
            <a:r>
              <a:rPr lang="de-DE" sz="600" dirty="0" err="1" smtClean="0"/>
              <a:t>svinīgais</a:t>
            </a:r>
            <a:r>
              <a:rPr lang="de-DE" sz="600" dirty="0" smtClean="0"/>
              <a:t> </a:t>
            </a:r>
            <a:r>
              <a:rPr lang="de-DE" sz="600" dirty="0" err="1" smtClean="0"/>
              <a:t>solījums</a:t>
            </a:r>
            <a:r>
              <a:rPr lang="de-DE" sz="600" dirty="0" smtClean="0"/>
              <a:t>, CC BY-SA 2.0, https://commons.wikimedia.org/w/index.php?curid=36631259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609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Design">
  <a:themeElements>
    <a:clrScheme name="Vereinigung Cocpit">
      <a:dk1>
        <a:srgbClr val="080808"/>
      </a:dk1>
      <a:lt1>
        <a:sysClr val="window" lastClr="FFFFFF"/>
      </a:lt1>
      <a:dk2>
        <a:srgbClr val="003566"/>
      </a:dk2>
      <a:lt2>
        <a:srgbClr val="0092D0"/>
      </a:lt2>
      <a:accent1>
        <a:srgbClr val="7085AA"/>
      </a:accent1>
      <a:accent2>
        <a:srgbClr val="A7C6E5"/>
      </a:accent2>
      <a:accent3>
        <a:srgbClr val="979B60"/>
      </a:accent3>
      <a:accent4>
        <a:srgbClr val="B29757"/>
      </a:accent4>
      <a:accent5>
        <a:srgbClr val="E2BB58"/>
      </a:accent5>
      <a:accent6>
        <a:srgbClr val="4D4D4D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Vereinigung Cocpit">
      <a:dk1>
        <a:srgbClr val="080808"/>
      </a:dk1>
      <a:lt1>
        <a:sysClr val="window" lastClr="FFFFFF"/>
      </a:lt1>
      <a:dk2>
        <a:srgbClr val="003566"/>
      </a:dk2>
      <a:lt2>
        <a:srgbClr val="0092D0"/>
      </a:lt2>
      <a:accent1>
        <a:srgbClr val="7085AA"/>
      </a:accent1>
      <a:accent2>
        <a:srgbClr val="A7C6E5"/>
      </a:accent2>
      <a:accent3>
        <a:srgbClr val="979B60"/>
      </a:accent3>
      <a:accent4>
        <a:srgbClr val="B29757"/>
      </a:accent4>
      <a:accent5>
        <a:srgbClr val="E2BB58"/>
      </a:accent5>
      <a:accent6>
        <a:srgbClr val="4D4D4D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Breitbild</PresentationFormat>
  <Paragraphs>118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Adobe Fan Heiti Std B</vt:lpstr>
      <vt:lpstr>Arial</vt:lpstr>
      <vt:lpstr>Calibri</vt:lpstr>
      <vt:lpstr>Lucida Sans</vt:lpstr>
      <vt:lpstr>Symbol</vt:lpstr>
      <vt:lpstr>Wingdings</vt:lpstr>
      <vt:lpstr>Office-Design</vt:lpstr>
      <vt:lpstr>1_Office-Design</vt:lpstr>
      <vt:lpstr>Ralph Zander &amp; Christian Dratwa, 16.11.2019</vt:lpstr>
      <vt:lpstr>Radiation aspects of space weather in the airline business</vt:lpstr>
      <vt:lpstr>Radiation aspects of space weather in the airline business</vt:lpstr>
      <vt:lpstr>Radiation aspects of space weather in the airline business</vt:lpstr>
      <vt:lpstr>Radiation aspects of space weather in the airline business</vt:lpstr>
      <vt:lpstr>Radiation aspects of space weather in the airline business</vt:lpstr>
      <vt:lpstr>Radiation aspects of space weather in the airline business</vt:lpstr>
      <vt:lpstr>Radiation aspects of space weather in the airline business</vt:lpstr>
      <vt:lpstr>Radiation aspects of space weather in the airline business</vt:lpstr>
      <vt:lpstr>Radiation aspects of space weather in the airline business</vt:lpstr>
      <vt:lpstr>Let‘s hear your questions!</vt:lpstr>
    </vt:vector>
  </TitlesOfParts>
  <Company>Lufthansa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SFO Ralph Zander &amp; CPT Christian Dratwa</dc:title>
  <dc:creator>ZANDER, RALPH</dc:creator>
  <cp:lastModifiedBy>ZANDER, RALPH</cp:lastModifiedBy>
  <cp:revision>36</cp:revision>
  <dcterms:created xsi:type="dcterms:W3CDTF">2019-11-14T16:05:10Z</dcterms:created>
  <dcterms:modified xsi:type="dcterms:W3CDTF">2019-11-19T10:21:50Z</dcterms:modified>
</cp:coreProperties>
</file>