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85" r:id="rId3"/>
    <p:sldId id="284" r:id="rId4"/>
    <p:sldId id="287" r:id="rId5"/>
    <p:sldId id="289" r:id="rId6"/>
    <p:sldId id="268" r:id="rId7"/>
    <p:sldId id="286" r:id="rId8"/>
    <p:sldId id="292" r:id="rId9"/>
    <p:sldId id="294" r:id="rId10"/>
    <p:sldId id="291" r:id="rId11"/>
  </p:sldIdLst>
  <p:sldSz cx="8997950" cy="6838950"/>
  <p:notesSz cx="6858000" cy="9144000"/>
  <p:defaultTextStyle>
    <a:defPPr>
      <a:defRPr lang="fr-FR"/>
    </a:defPPr>
    <a:lvl1pPr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66"/>
    <a:srgbClr val="66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6" autoAdjust="0"/>
    <p:restoredTop sz="94494" autoAdjust="0"/>
  </p:normalViewPr>
  <p:slideViewPr>
    <p:cSldViewPr>
      <p:cViewPr>
        <p:scale>
          <a:sx n="80" d="100"/>
          <a:sy n="80" d="100"/>
        </p:scale>
        <p:origin x="-852" y="96"/>
      </p:cViewPr>
      <p:guideLst>
        <p:guide orient="horz" pos="2160"/>
        <p:guide orient="horz" pos="559"/>
        <p:guide orient="horz" pos="4052"/>
        <p:guide pos="2834"/>
        <p:guide pos="192"/>
        <p:guide pos="54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174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505200" y="0"/>
            <a:ext cx="2971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endParaRPr lang="fr-FR" altLang="fr-FR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/>
            </a:lvl1pPr>
          </a:lstStyle>
          <a:p>
            <a:endParaRPr lang="fr-FR" altLang="fr-FR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69363"/>
            <a:ext cx="2971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fld id="{567BE10B-047B-4A08-8C62-9201CD27D9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8593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fr-FR" alt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fr-FR" alt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85800"/>
            <a:ext cx="45116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fr-FR" alt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A409B256-6BF1-4CF4-811C-CD36D3C9544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8872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A11D60-1180-4AD3-B206-BAAA653B0A6F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688" y="2124075"/>
            <a:ext cx="7648575" cy="146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9375" y="3875088"/>
            <a:ext cx="6299200" cy="174783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4A90E1-F127-4171-8D8E-056C5F3C618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1007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F3D6CF-2A5E-454F-B9A4-580ABBBBAA5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78544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7800" y="0"/>
            <a:ext cx="2073275" cy="356711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070600" cy="356711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BE8F5A-398D-4B32-A644-8005F9DDFD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265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4F5532-EF94-48A1-BE76-94F7E02A58F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067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4394200"/>
            <a:ext cx="7648575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11200" y="2898775"/>
            <a:ext cx="7648575" cy="14954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C87052-3996-4C23-AA6B-EDAD5537023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916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519238"/>
            <a:ext cx="2625725" cy="204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082925" y="1519238"/>
            <a:ext cx="2625725" cy="2047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5EA690-5BAE-4F70-B1D1-70B104943AC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7367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4638"/>
            <a:ext cx="8099425" cy="113982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9263" y="1530350"/>
            <a:ext cx="3976687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9263" y="2168525"/>
            <a:ext cx="3976687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0413" y="1530350"/>
            <a:ext cx="3978275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570413" y="2168525"/>
            <a:ext cx="3978275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93C893-10FA-4F86-B669-2A6CCEB403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239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9F79C5-080B-433F-9DD8-401A9F7BF72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3164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7CEA0A-6E6B-4823-8546-52066E7C31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8256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9263" y="273050"/>
            <a:ext cx="2960687" cy="1157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7900" y="273050"/>
            <a:ext cx="5030788" cy="583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49263" y="1430338"/>
            <a:ext cx="2960687" cy="4678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D1F6CF-76ED-4F26-B99E-245E0F0DD24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698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713" y="4787900"/>
            <a:ext cx="5399087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63713" y="611188"/>
            <a:ext cx="5399087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63713" y="5353050"/>
            <a:ext cx="5399087" cy="801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EF00342-8E55-4EE8-A42D-D3FE786DDCC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146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andeau Haut 150dpi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9538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Bandeau bas 150dpi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8999538" cy="4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962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19238"/>
            <a:ext cx="5403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245" rIns="0" bIns="45245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24613"/>
            <a:ext cx="6858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9" tIns="106877" rIns="90489" bIns="106877" numCol="1" anchor="t" anchorCtr="0" compatLnSpc="1">
            <a:prstTxWarp prst="textNoShape">
              <a:avLst/>
            </a:prstTxWarp>
          </a:bodyPr>
          <a:lstStyle>
            <a:lvl1pPr algn="ctr" defTabSz="904875" eaLnBrk="0" hangingPunct="0">
              <a:spcBef>
                <a:spcPct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fld id="{44C46619-3134-4B88-915E-9AC2FE48C3E5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defTabSz="904875" rtl="0" fontAlgn="base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603250" indent="-603250" algn="l" defTabSz="904875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81075" indent="-528638" algn="l" defTabSz="904875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</a:defRPr>
      </a:lvl2pPr>
      <a:lvl3pPr marL="1357313" indent="-452438" algn="l" defTabSz="904875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</a:defRPr>
      </a:lvl3pPr>
      <a:lvl4pPr marL="1735138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4pPr>
      <a:lvl5pPr marL="21875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6447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31019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5591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4016375" indent="-377825" algn="l" defTabSz="904875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F99E8-4193-4CB8-8CFC-630B918D1664}" type="slidenum">
              <a:rPr lang="fr-FR" altLang="fr-FR"/>
              <a:pPr/>
              <a:t>1</a:t>
            </a:fld>
            <a:endParaRPr lang="fr-FR" altLang="fr-FR"/>
          </a:p>
        </p:txBody>
      </p:sp>
      <p:pic>
        <p:nvPicPr>
          <p:cNvPr id="35847" name="Picture 7" descr="Fond DEUX 15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1" y="-1588"/>
            <a:ext cx="8999538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78495" y="2195339"/>
            <a:ext cx="8568952" cy="11430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altLang="fr-FR" sz="3200" dirty="0">
                <a:latin typeface="Arial Narrow" panose="020B0606020202030204" pitchFamily="34" charset="0"/>
              </a:rPr>
              <a:t>Radiation monitoring hosted payloads: ICARE_NG2</a:t>
            </a:r>
            <a:endParaRPr lang="fr-FR" altLang="fr-FR" sz="3200" dirty="0">
              <a:latin typeface="Arial Narrow" panose="020B0606020202030204" pitchFamily="34" charset="0"/>
            </a:endParaRPr>
          </a:p>
        </p:txBody>
      </p:sp>
      <p:sp>
        <p:nvSpPr>
          <p:cNvPr id="6" name="Rectangle 14"/>
          <p:cNvSpPr txBox="1">
            <a:spLocks noChangeArrowheads="1"/>
          </p:cNvSpPr>
          <p:nvPr/>
        </p:nvSpPr>
        <p:spPr bwMode="auto">
          <a:xfrm>
            <a:off x="939254" y="4067547"/>
            <a:ext cx="7088113" cy="70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245" rIns="0" bIns="45245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904875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04875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defTabSz="904875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defTabSz="904875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defTabSz="904875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defTabSz="904875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defTabSz="904875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defTabSz="904875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defTabSz="904875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fr-FR" altLang="fr-FR" sz="2000" u="sng" dirty="0" smtClean="0">
                <a:solidFill>
                  <a:schemeClr val="bg1"/>
                </a:solidFill>
              </a:rPr>
              <a:t>S. </a:t>
            </a:r>
            <a:r>
              <a:rPr lang="fr-FR" altLang="fr-FR" sz="2000" u="sng" dirty="0" err="1" smtClean="0">
                <a:solidFill>
                  <a:schemeClr val="bg1"/>
                </a:solidFill>
              </a:rPr>
              <a:t>Bourdarie</a:t>
            </a:r>
            <a:r>
              <a:rPr lang="fr-FR" altLang="fr-FR" sz="2000" u="sng" dirty="0" smtClean="0">
                <a:solidFill>
                  <a:schemeClr val="bg1"/>
                </a:solidFill>
              </a:rPr>
              <a:t>, </a:t>
            </a:r>
            <a:r>
              <a:rPr lang="fr-FR" altLang="fr-FR" sz="2000" dirty="0" smtClean="0">
                <a:solidFill>
                  <a:schemeClr val="bg1"/>
                </a:solidFill>
              </a:rPr>
              <a:t>J. Carron, L. N’</a:t>
            </a:r>
            <a:r>
              <a:rPr lang="fr-FR" altLang="fr-FR" sz="2000" dirty="0" err="1" smtClean="0">
                <a:solidFill>
                  <a:schemeClr val="bg1"/>
                </a:solidFill>
              </a:rPr>
              <a:t>Guyen</a:t>
            </a:r>
            <a:r>
              <a:rPr lang="fr-FR" altLang="fr-FR" sz="2000" dirty="0">
                <a:solidFill>
                  <a:schemeClr val="bg1"/>
                </a:solidFill>
              </a:rPr>
              <a:t>, R. </a:t>
            </a:r>
            <a:r>
              <a:rPr lang="fr-FR" altLang="fr-FR" sz="2000" dirty="0" err="1">
                <a:solidFill>
                  <a:schemeClr val="bg1"/>
                </a:solidFill>
              </a:rPr>
              <a:t>Ecoffet</a:t>
            </a:r>
            <a:r>
              <a:rPr lang="fr-FR" altLang="fr-FR" sz="2000" dirty="0" smtClean="0">
                <a:solidFill>
                  <a:schemeClr val="bg1"/>
                </a:solidFill>
              </a:rPr>
              <a:t>, P. </a:t>
            </a:r>
            <a:r>
              <a:rPr lang="fr-FR" altLang="fr-FR" sz="2000" dirty="0" err="1" smtClean="0">
                <a:solidFill>
                  <a:schemeClr val="bg1"/>
                </a:solidFill>
              </a:rPr>
              <a:t>Bourdoux</a:t>
            </a:r>
            <a:r>
              <a:rPr lang="fr-FR" altLang="fr-FR" sz="2000" dirty="0" smtClean="0">
                <a:solidFill>
                  <a:schemeClr val="bg1"/>
                </a:solidFill>
              </a:rPr>
              <a:t>, D. </a:t>
            </a:r>
            <a:r>
              <a:rPr lang="fr-FR" altLang="fr-FR" sz="2000" dirty="0" err="1" smtClean="0">
                <a:solidFill>
                  <a:schemeClr val="bg1"/>
                </a:solidFill>
              </a:rPr>
              <a:t>Falguere</a:t>
            </a:r>
            <a:r>
              <a:rPr lang="fr-FR" altLang="fr-FR" sz="2000" dirty="0" smtClean="0">
                <a:solidFill>
                  <a:schemeClr val="bg1"/>
                </a:solidFill>
              </a:rPr>
              <a:t>, M. </a:t>
            </a:r>
            <a:r>
              <a:rPr lang="fr-FR" altLang="fr-FR" sz="2000" dirty="0" err="1" smtClean="0">
                <a:solidFill>
                  <a:schemeClr val="bg1"/>
                </a:solidFill>
              </a:rPr>
              <a:t>Ruffenach</a:t>
            </a:r>
            <a:r>
              <a:rPr lang="fr-FR" altLang="fr-FR" sz="2000" dirty="0" smtClean="0">
                <a:solidFill>
                  <a:schemeClr val="bg1"/>
                </a:solidFill>
              </a:rPr>
              <a:t>, P. </a:t>
            </a:r>
            <a:r>
              <a:rPr lang="fr-FR" altLang="fr-FR" sz="2000" dirty="0" smtClean="0">
                <a:solidFill>
                  <a:schemeClr val="bg1"/>
                </a:solidFill>
              </a:rPr>
              <a:t>Caron, J. </a:t>
            </a:r>
            <a:r>
              <a:rPr lang="fr-FR" altLang="fr-FR" sz="2000" dirty="0" err="1" smtClean="0">
                <a:solidFill>
                  <a:schemeClr val="bg1"/>
                </a:solidFill>
              </a:rPr>
              <a:t>Luntama</a:t>
            </a:r>
            <a:r>
              <a:rPr lang="fr-FR" altLang="fr-FR" sz="2000" dirty="0" smtClean="0">
                <a:solidFill>
                  <a:schemeClr val="bg1"/>
                </a:solidFill>
              </a:rPr>
              <a:t>, M. </a:t>
            </a:r>
            <a:r>
              <a:rPr lang="fr-FR" altLang="fr-FR" sz="2000" dirty="0" err="1" smtClean="0">
                <a:solidFill>
                  <a:schemeClr val="bg1"/>
                </a:solidFill>
              </a:rPr>
              <a:t>Heil</a:t>
            </a:r>
            <a:endParaRPr lang="fr-FR" altLang="fr-FR" sz="2000" dirty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143" y="5147870"/>
            <a:ext cx="1612979" cy="50405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14" y="5579715"/>
            <a:ext cx="1173485" cy="57216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85" y="5722145"/>
            <a:ext cx="1429294" cy="70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ICARE-NG2: Future missions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5532-EF94-48A1-BE76-94F7E02A58F4}" type="slidenum">
              <a:rPr lang="fr-FR" altLang="fr-FR" smtClean="0"/>
              <a:pPr/>
              <a:t>10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83" y="955085"/>
            <a:ext cx="1800200" cy="13501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0503" y="899195"/>
            <a:ext cx="2666114" cy="1372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err="1" smtClean="0"/>
              <a:t>HotBird</a:t>
            </a:r>
            <a:r>
              <a:rPr lang="fr-FR" sz="1600" dirty="0" smtClean="0"/>
              <a:t> F2 (Eutelsat)</a:t>
            </a:r>
          </a:p>
          <a:p>
            <a:pPr marL="742950" lvl="1" indent="-285750">
              <a:buFontTx/>
              <a:buChar char="-"/>
            </a:pPr>
            <a:r>
              <a:rPr lang="fr-FR" sz="1400" dirty="0" smtClean="0"/>
              <a:t>Manufacturer: ADS</a:t>
            </a:r>
          </a:p>
          <a:p>
            <a:pPr marL="742950" lvl="1" indent="-285750">
              <a:buFontTx/>
              <a:buChar char="-"/>
            </a:pPr>
            <a:r>
              <a:rPr lang="fr-FR" sz="1400" dirty="0" smtClean="0"/>
              <a:t>Ariane </a:t>
            </a:r>
            <a:r>
              <a:rPr lang="fr-FR" sz="1400" dirty="0" err="1"/>
              <a:t>launch</a:t>
            </a:r>
            <a:r>
              <a:rPr lang="fr-FR" sz="1400" dirty="0"/>
              <a:t> in </a:t>
            </a:r>
            <a:r>
              <a:rPr lang="fr-FR" sz="1400" dirty="0" smtClean="0"/>
              <a:t>2021</a:t>
            </a:r>
            <a:endParaRPr lang="fr-FR" sz="1400" dirty="0"/>
          </a:p>
          <a:p>
            <a:pPr marL="742950" lvl="1" indent="-285750">
              <a:buFontTx/>
              <a:buChar char="-"/>
            </a:pPr>
            <a:r>
              <a:rPr lang="fr-FR" sz="1400" dirty="0" smtClean="0"/>
              <a:t>EOR + GEO</a:t>
            </a:r>
          </a:p>
          <a:p>
            <a:pPr marL="742950" lvl="1" indent="-285750">
              <a:buFontTx/>
              <a:buChar char="-"/>
            </a:pPr>
            <a:r>
              <a:rPr lang="fr-FR" sz="1400" dirty="0" smtClean="0"/>
              <a:t>CAN bus + 100V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9" t="71820" r="2777" b="2799"/>
          <a:stretch/>
        </p:blipFill>
        <p:spPr>
          <a:xfrm>
            <a:off x="2221477" y="2339355"/>
            <a:ext cx="6741994" cy="126924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35539" y="2641439"/>
            <a:ext cx="153118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Proton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</a:p>
          <a:p>
            <a:r>
              <a:rPr lang="fr-FR" sz="1600" dirty="0" err="1" smtClean="0"/>
              <a:t>coverage</a:t>
            </a:r>
            <a:endParaRPr lang="fr-FR" sz="16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71547" r="3372" b="2526"/>
          <a:stretch/>
        </p:blipFill>
        <p:spPr>
          <a:xfrm>
            <a:off x="2122711" y="3707507"/>
            <a:ext cx="6782937" cy="129653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0543" y="3851523"/>
            <a:ext cx="1678665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Electron </a:t>
            </a:r>
            <a:r>
              <a:rPr lang="fr-FR" sz="1600" dirty="0" err="1" smtClean="0"/>
              <a:t>energy</a:t>
            </a:r>
            <a:r>
              <a:rPr lang="fr-FR" sz="1600" dirty="0" smtClean="0"/>
              <a:t> </a:t>
            </a:r>
          </a:p>
          <a:p>
            <a:r>
              <a:rPr lang="fr-FR" sz="1600" dirty="0" err="1" smtClean="0"/>
              <a:t>coverage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22511" y="5219675"/>
            <a:ext cx="5876673" cy="929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 smtClean="0"/>
              <a:t>2 ICARE-NG2 </a:t>
            </a:r>
            <a:r>
              <a:rPr lang="fr-FR" sz="1600" dirty="0" err="1" smtClean="0"/>
              <a:t>will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delivered</a:t>
            </a:r>
            <a:r>
              <a:rPr lang="fr-FR" sz="1600" dirty="0" smtClean="0"/>
              <a:t> to ESA part of SSA program</a:t>
            </a:r>
          </a:p>
          <a:p>
            <a:pPr lvl="1"/>
            <a:r>
              <a:rPr lang="fr-FR" sz="1600" dirty="0" smtClean="0"/>
              <a:t>- Baseline: CAN bus + 100V</a:t>
            </a:r>
          </a:p>
          <a:p>
            <a:pPr lvl="1"/>
            <a:r>
              <a:rPr lang="fr-FR" sz="1600" dirty="0" smtClean="0"/>
              <a:t>- Flight </a:t>
            </a:r>
            <a:r>
              <a:rPr lang="fr-FR" sz="1600" dirty="0" err="1" smtClean="0"/>
              <a:t>opportunities</a:t>
            </a:r>
            <a:r>
              <a:rPr lang="fr-FR" sz="1600" dirty="0" smtClean="0"/>
              <a:t> TBD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6456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5532-EF94-48A1-BE76-94F7E02A58F4}" type="slidenum">
              <a:rPr lang="fr-FR" altLang="fr-FR" smtClean="0"/>
              <a:pPr/>
              <a:t>2</a:t>
            </a:fld>
            <a:endParaRPr lang="fr-FR" altLang="fr-FR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16732" y="846237"/>
            <a:ext cx="9192638" cy="483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245" rIns="0" bIns="45245" numCol="1" anchor="t" anchorCtr="0" compatLnSpc="1">
            <a:prstTxWarp prst="textNoShape">
              <a:avLst/>
            </a:prstTxWarp>
            <a:spAutoFit/>
          </a:bodyPr>
          <a:lstStyle>
            <a:lvl1pPr marL="603250" indent="-603250" algn="l" defTabSz="904875" rtl="0" fontAlgn="base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81075" indent="-528638" algn="l" defTabSz="904875" rtl="0" fontAlgn="base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357313" indent="-452438" algn="l" defTabSz="904875" rtl="0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735138" indent="-377825" algn="l" defTabSz="904875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187575" indent="-377825" algn="l" defTabSz="904875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644775" indent="-377825" algn="l" defTabSz="904875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101975" indent="-377825" algn="l" defTabSz="904875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59175" indent="-377825" algn="l" defTabSz="904875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016375" indent="-377825" algn="l" defTabSz="904875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42950" lvl="1" indent="-285750">
              <a:spcBef>
                <a:spcPts val="600"/>
              </a:spcBef>
              <a:spcAft>
                <a:spcPts val="0"/>
              </a:spcAft>
            </a:pPr>
            <a:r>
              <a:rPr lang="en-US" altLang="fr-FR" sz="2000" b="1" kern="0" dirty="0" smtClean="0"/>
              <a:t>ICARE-NG2 is the present version of the ICARE instrument</a:t>
            </a:r>
          </a:p>
          <a:p>
            <a:pPr marL="922338" lvl="2" indent="-285750">
              <a:spcBef>
                <a:spcPts val="600"/>
              </a:spcBef>
              <a:spcAft>
                <a:spcPts val="0"/>
              </a:spcAft>
            </a:pPr>
            <a:r>
              <a:rPr lang="en-US" altLang="fr-FR" sz="1800" kern="0" dirty="0" smtClean="0"/>
              <a:t>Environment measurements (proton and electron fluxes)</a:t>
            </a:r>
          </a:p>
          <a:p>
            <a:pPr marL="922338" lvl="2" indent="-285750">
              <a:spcBef>
                <a:spcPts val="600"/>
              </a:spcBef>
              <a:spcAft>
                <a:spcPts val="0"/>
              </a:spcAft>
            </a:pPr>
            <a:r>
              <a:rPr lang="en-US" altLang="fr-FR" sz="1800" kern="0" dirty="0" smtClean="0"/>
              <a:t>Technological board “MEX”, i.e. TID and DDD drifts, SEE records (optional)</a:t>
            </a:r>
          </a:p>
          <a:p>
            <a:pPr marL="922338" lvl="2" indent="-285750">
              <a:spcBef>
                <a:spcPts val="600"/>
              </a:spcBef>
              <a:spcAft>
                <a:spcPts val="0"/>
              </a:spcAft>
            </a:pPr>
            <a:r>
              <a:rPr lang="en-US" altLang="fr-FR" sz="1800" kern="0" dirty="0" smtClean="0"/>
              <a:t>Includes </a:t>
            </a:r>
            <a:r>
              <a:rPr lang="en-US" altLang="fr-FR" sz="1800" kern="0" dirty="0"/>
              <a:t>connections for an optional external </a:t>
            </a:r>
            <a:r>
              <a:rPr lang="en-US" altLang="fr-FR" sz="1800" kern="0" dirty="0" smtClean="0"/>
              <a:t>sensor (RS422 serial link, and +5V)</a:t>
            </a:r>
          </a:p>
          <a:p>
            <a:pPr marL="922338" lvl="2" indent="-285750">
              <a:spcBef>
                <a:spcPts val="600"/>
              </a:spcBef>
              <a:spcAft>
                <a:spcPts val="0"/>
              </a:spcAft>
            </a:pPr>
            <a:endParaRPr lang="en-US" altLang="fr-FR" sz="1200" kern="0" dirty="0" smtClean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</a:pPr>
            <a:r>
              <a:rPr lang="en-US" altLang="fr-FR" sz="2000" b="1" kern="0" dirty="0" smtClean="0"/>
              <a:t>CARMEN is a mission name for space environment hosted payloads</a:t>
            </a:r>
          </a:p>
          <a:p>
            <a:pPr marL="922338" lvl="2" indent="-285750">
              <a:spcBef>
                <a:spcPts val="600"/>
              </a:spcBef>
              <a:spcAft>
                <a:spcPts val="0"/>
              </a:spcAft>
            </a:pPr>
            <a:r>
              <a:rPr lang="en-US" altLang="fr-FR" sz="1800" kern="0" dirty="0" smtClean="0"/>
              <a:t>CARMEN-1 : ICARE-NG + 3 micro-debris detectors (SODAD) on SAC-D</a:t>
            </a:r>
          </a:p>
          <a:p>
            <a:pPr marL="922338" lvl="2" indent="-285750">
              <a:spcBef>
                <a:spcPts val="600"/>
              </a:spcBef>
              <a:spcAft>
                <a:spcPts val="0"/>
              </a:spcAft>
            </a:pPr>
            <a:r>
              <a:rPr lang="en-US" altLang="fr-FR" sz="1800" kern="0" dirty="0" smtClean="0"/>
              <a:t>CARMEN-2 : ICARE-NG, associated with LPT from JAXA on JASON-2</a:t>
            </a:r>
          </a:p>
          <a:p>
            <a:pPr marL="922338" lvl="2" indent="-285750">
              <a:spcBef>
                <a:spcPts val="600"/>
              </a:spcBef>
              <a:spcAft>
                <a:spcPts val="0"/>
              </a:spcAft>
            </a:pPr>
            <a:r>
              <a:rPr lang="en-US" altLang="fr-FR" sz="1800" kern="0" dirty="0" smtClean="0"/>
              <a:t>CARMEN-3 : ICARE-NG + AMBRE (plasma detector) + LPT, on JASON-3</a:t>
            </a:r>
          </a:p>
          <a:p>
            <a:pPr marL="922338" lvl="2" indent="-285750">
              <a:spcBef>
                <a:spcPts val="600"/>
              </a:spcBef>
              <a:spcAft>
                <a:spcPts val="0"/>
              </a:spcAft>
            </a:pPr>
            <a:r>
              <a:rPr lang="en-US" altLang="fr-FR" sz="1800" kern="0" dirty="0" smtClean="0"/>
              <a:t>CARMEN-4 : ICARE-NG on E7C</a:t>
            </a:r>
          </a:p>
          <a:p>
            <a:pPr marL="742950" lvl="1" indent="-285750">
              <a:buFont typeface="Wingdings 2" pitchFamily="18" charset="2"/>
              <a:buNone/>
            </a:pPr>
            <a:endParaRPr lang="en-US" altLang="fr-FR" kern="0" dirty="0" smtClean="0"/>
          </a:p>
          <a:p>
            <a:pPr marL="742950" lvl="1" indent="-285750">
              <a:buFont typeface="Wingdings 2" pitchFamily="18" charset="2"/>
              <a:buNone/>
            </a:pPr>
            <a:endParaRPr lang="en-US" altLang="fr-FR" kern="0" dirty="0" smtClean="0"/>
          </a:p>
          <a:p>
            <a:pPr>
              <a:lnSpc>
                <a:spcPct val="80000"/>
              </a:lnSpc>
              <a:buFontTx/>
              <a:buChar char="•"/>
            </a:pPr>
            <a:endParaRPr lang="en-US" altLang="fr-FR" kern="0" dirty="0" smtClean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83" y="4531294"/>
            <a:ext cx="2975859" cy="162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97" y="4784213"/>
            <a:ext cx="2651483" cy="137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86030" y="6115450"/>
            <a:ext cx="1890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JASON-2</a:t>
            </a:r>
            <a:endParaRPr lang="fr-FR" sz="1400" b="1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607800" y="6115449"/>
            <a:ext cx="1890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B050"/>
                </a:solidFill>
              </a:rPr>
              <a:t>SAC-D</a:t>
            </a:r>
            <a:endParaRPr lang="fr-FR" sz="1400" b="1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97" y="5589240"/>
            <a:ext cx="1145846" cy="7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1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5532-EF94-48A1-BE76-94F7E02A58F4}" type="slidenum">
              <a:rPr lang="fr-FR" altLang="fr-FR" smtClean="0"/>
              <a:pPr/>
              <a:t>3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8285" r="4048" b="2571"/>
          <a:stretch/>
        </p:blipFill>
        <p:spPr>
          <a:xfrm>
            <a:off x="250503" y="1337295"/>
            <a:ext cx="8496944" cy="510651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53" y="4793679"/>
            <a:ext cx="754559" cy="40552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31" y="4309014"/>
            <a:ext cx="762670" cy="4292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127" y="2653846"/>
            <a:ext cx="648072" cy="5586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031" y="3212490"/>
            <a:ext cx="719752" cy="58867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31" y="1615802"/>
            <a:ext cx="706554" cy="5299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43" y="1481311"/>
            <a:ext cx="608856" cy="447509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 bwMode="auto">
          <a:xfrm>
            <a:off x="6615782" y="1596752"/>
            <a:ext cx="72008" cy="0"/>
          </a:xfrm>
          <a:prstGeom prst="line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3346847" y="4496355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Jason-2</a:t>
            </a:r>
            <a:endParaRPr lang="fr-FR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715194" y="4001591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Jason-3</a:t>
            </a:r>
            <a:endParaRPr lang="fr-FR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945213" y="2929130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SAC-C</a:t>
            </a:r>
            <a:endParaRPr lang="fr-FR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5790531" y="2345407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SAC-D</a:t>
            </a:r>
            <a:endParaRPr lang="fr-FR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384616" y="1349256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XMM</a:t>
            </a:r>
            <a:endParaRPr lang="fr-FR" sz="16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932988" y="1838625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E7C</a:t>
            </a:r>
            <a:endParaRPr lang="fr-FR" sz="16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6803231" y="1337295"/>
            <a:ext cx="1944216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8575" y="971203"/>
            <a:ext cx="611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 </a:t>
            </a:r>
            <a:r>
              <a:rPr lang="fr-FR" dirty="0" err="1"/>
              <a:t>years</a:t>
            </a:r>
            <a:r>
              <a:rPr lang="fr-FR" dirty="0"/>
              <a:t> of </a:t>
            </a:r>
            <a:r>
              <a:rPr lang="fr-FR" dirty="0" err="1"/>
              <a:t>space</a:t>
            </a:r>
            <a:r>
              <a:rPr lang="fr-FR" dirty="0"/>
              <a:t> </a:t>
            </a:r>
            <a:r>
              <a:rPr lang="fr-FR" dirty="0" err="1"/>
              <a:t>environment</a:t>
            </a:r>
            <a:r>
              <a:rPr lang="fr-FR" dirty="0"/>
              <a:t> and </a:t>
            </a:r>
            <a:r>
              <a:rPr lang="fr-FR" dirty="0" err="1"/>
              <a:t>effects</a:t>
            </a:r>
            <a:r>
              <a:rPr lang="fr-FR" dirty="0"/>
              <a:t> </a:t>
            </a:r>
            <a:r>
              <a:rPr lang="fr-FR" dirty="0" err="1"/>
              <a:t>measurements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00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ICARE-NG2 : The </a:t>
            </a:r>
            <a:r>
              <a:rPr lang="fr-FR" dirty="0" err="1" smtClean="0"/>
              <a:t>payload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5532-EF94-48A1-BE76-94F7E02A58F4}" type="slidenum">
              <a:rPr lang="fr-FR" altLang="fr-FR" smtClean="0"/>
              <a:pPr/>
              <a:t>4</a:t>
            </a:fld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t="22716" r="18054" b="17091"/>
          <a:stretch/>
        </p:blipFill>
        <p:spPr>
          <a:xfrm>
            <a:off x="826567" y="3491483"/>
            <a:ext cx="4392488" cy="2913655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92950"/>
              </p:ext>
            </p:extLst>
          </p:nvPr>
        </p:nvGraphicFramePr>
        <p:xfrm>
          <a:off x="34479" y="1014178"/>
          <a:ext cx="8891463" cy="2380895"/>
        </p:xfrm>
        <a:graphic>
          <a:graphicData uri="http://schemas.openxmlformats.org/drawingml/2006/table">
            <a:tbl>
              <a:tblPr firstRow="1" firstCol="1" bandRow="1"/>
              <a:tblGrid>
                <a:gridCol w="3983577">
                  <a:extLst>
                    <a:ext uri="{9D8B030D-6E8A-4147-A177-3AD203B41FA5}">
                      <a16:colId xmlns="" xmlns:a16="http://schemas.microsoft.com/office/drawing/2014/main" val="1827328079"/>
                    </a:ext>
                  </a:extLst>
                </a:gridCol>
                <a:gridCol w="4907886">
                  <a:extLst>
                    <a:ext uri="{9D8B030D-6E8A-4147-A177-3AD203B41FA5}">
                      <a16:colId xmlns="" xmlns:a16="http://schemas.microsoft.com/office/drawing/2014/main" val="906847966"/>
                    </a:ext>
                  </a:extLst>
                </a:gridCol>
              </a:tblGrid>
              <a:tr h="247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ctr" defTabSz="3027487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CARMEN-5 characteristics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0398749"/>
                  </a:ext>
                </a:extLst>
              </a:tr>
              <a:tr h="19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Size (</a:t>
                      </a:r>
                      <a:r>
                        <a:rPr lang="en-US" sz="1400" dirty="0" smtClean="0">
                          <a:effectLst/>
                        </a:rPr>
                        <a:t>mm)</a:t>
                      </a:r>
                      <a:endParaRPr lang="fr-FR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l" defTabSz="3027487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̴ </a:t>
                      </a:r>
                      <a:r>
                        <a:rPr lang="en-US" sz="1400" kern="1200" dirty="0" smtClean="0">
                          <a:effectLst/>
                        </a:rPr>
                        <a:t>218 </a:t>
                      </a:r>
                      <a:r>
                        <a:rPr lang="en-US" sz="1400" kern="1200" dirty="0">
                          <a:effectLst/>
                        </a:rPr>
                        <a:t>x </a:t>
                      </a:r>
                      <a:r>
                        <a:rPr lang="en-US" sz="1400" kern="1200" dirty="0" smtClean="0">
                          <a:effectLst/>
                        </a:rPr>
                        <a:t>148 </a:t>
                      </a:r>
                      <a:r>
                        <a:rPr lang="en-US" sz="1400" kern="1200" dirty="0">
                          <a:effectLst/>
                        </a:rPr>
                        <a:t>x </a:t>
                      </a:r>
                      <a:r>
                        <a:rPr lang="en-US" sz="1400" kern="1200" dirty="0" smtClean="0">
                          <a:effectLst/>
                        </a:rPr>
                        <a:t>105</a:t>
                      </a: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0894194"/>
                  </a:ext>
                </a:extLst>
              </a:tr>
              <a:tr h="19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l" defTabSz="101599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Housing</a:t>
                      </a:r>
                      <a:r>
                        <a:rPr lang="fr-F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endParaRPr lang="fr-F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 6082 T651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74547601"/>
                  </a:ext>
                </a:extLst>
              </a:tr>
              <a:tr h="19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l" defTabSz="101599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Surface </a:t>
                      </a:r>
                      <a:r>
                        <a:rPr lang="fr-FR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finishing</a:t>
                      </a:r>
                      <a:endParaRPr lang="fr-F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l" defTabSz="101599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Surtec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650 and PUK black 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paint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3690540"/>
                  </a:ext>
                </a:extLst>
              </a:tr>
              <a:tr h="19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l" defTabSz="101599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Sensors</a:t>
                      </a:r>
                      <a:endParaRPr lang="fr-F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 algn="l" defTabSz="101599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2×telescopes (</a:t>
                      </a:r>
                      <a:r>
                        <a:rPr lang="fr-FR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stack</a:t>
                      </a:r>
                      <a:r>
                        <a:rPr lang="fr-F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2 diodes) and one single diode</a:t>
                      </a:r>
                      <a:endParaRPr lang="fr-FR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6807867"/>
                  </a:ext>
                </a:extLst>
              </a:tr>
              <a:tr h="19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Mass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̴  4,18Kg 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2609044"/>
                  </a:ext>
                </a:extLst>
              </a:tr>
              <a:tr h="19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Power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6W </a:t>
                      </a:r>
                      <a:r>
                        <a:rPr lang="en-US" sz="1400" dirty="0" err="1" smtClean="0">
                          <a:effectLst/>
                        </a:rPr>
                        <a:t>typ</a:t>
                      </a:r>
                      <a:r>
                        <a:rPr lang="en-US" sz="1400" dirty="0" smtClean="0">
                          <a:effectLst/>
                        </a:rPr>
                        <a:t>  (10W </a:t>
                      </a:r>
                      <a:r>
                        <a:rPr lang="en-US" sz="1400" dirty="0">
                          <a:effectLst/>
                        </a:rPr>
                        <a:t>with MEX </a:t>
                      </a:r>
                      <a:r>
                        <a:rPr lang="en-US" sz="1400" dirty="0" smtClean="0">
                          <a:effectLst/>
                        </a:rPr>
                        <a:t>ON)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994686"/>
                  </a:ext>
                </a:extLst>
              </a:tr>
              <a:tr h="19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Power supply </a:t>
                      </a:r>
                      <a:r>
                        <a:rPr lang="en-US" sz="1400" dirty="0" smtClean="0">
                          <a:effectLst/>
                        </a:rPr>
                        <a:t>interface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100V regulated power bus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2876306"/>
                  </a:ext>
                </a:extLst>
              </a:tr>
              <a:tr h="19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Interface links with spacecraft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CAN  bus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2418481"/>
                  </a:ext>
                </a:extLst>
              </a:tr>
              <a:tr h="19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Operating temperature range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-35°C </a:t>
                      </a:r>
                      <a:r>
                        <a:rPr lang="en-US" sz="1400" dirty="0">
                          <a:effectLst/>
                        </a:rPr>
                        <a:t>to </a:t>
                      </a:r>
                      <a:r>
                        <a:rPr lang="en-US" sz="1400" dirty="0" smtClean="0">
                          <a:effectLst/>
                        </a:rPr>
                        <a:t>+66°C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1963418"/>
                  </a:ext>
                </a:extLst>
              </a:tr>
              <a:tr h="1941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Lifetime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8 </a:t>
                      </a:r>
                      <a:r>
                        <a:rPr lang="fr-FR" sz="1400" dirty="0" err="1" smtClean="0">
                          <a:effectLst/>
                        </a:rPr>
                        <a:t>years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39" marR="48439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4069928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939135" y="4420675"/>
            <a:ext cx="1969129" cy="871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587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174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5761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4348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2935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1522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0109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88696" algn="l" defTabSz="797174" rtl="0" eaLnBrk="1" latinLnBrk="0" hangingPunct="1">
              <a:defRPr sz="15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Tx/>
              <a:buChar char="-"/>
            </a:pPr>
            <a:r>
              <a:rPr lang="en-US" sz="1100" dirty="0" smtClean="0"/>
              <a:t>(256 or 128) channels ×5</a:t>
            </a:r>
          </a:p>
          <a:p>
            <a:pPr marL="570037" lvl="1" indent="-171450">
              <a:buFontTx/>
              <a:buChar char="-"/>
            </a:pPr>
            <a:r>
              <a:rPr lang="en-US" sz="1100" dirty="0" smtClean="0"/>
              <a:t>2 coincidences</a:t>
            </a:r>
          </a:p>
          <a:p>
            <a:pPr marL="570037" lvl="1" indent="-171450">
              <a:buFontTx/>
              <a:buChar char="-"/>
            </a:pPr>
            <a:r>
              <a:rPr lang="en-US" sz="1100" dirty="0" smtClean="0"/>
              <a:t>2 anti-coincidences</a:t>
            </a:r>
          </a:p>
          <a:p>
            <a:pPr marL="570037" lvl="1" indent="-171450">
              <a:buFontTx/>
              <a:buChar char="-"/>
            </a:pPr>
            <a:r>
              <a:rPr lang="en-US" sz="1100" dirty="0" smtClean="0"/>
              <a:t>1 single</a:t>
            </a:r>
          </a:p>
        </p:txBody>
      </p:sp>
    </p:spTree>
    <p:extLst>
      <p:ext uri="{BB962C8B-B14F-4D97-AF65-F5344CB8AC3E}">
        <p14:creationId xmlns:p14="http://schemas.microsoft.com/office/powerpoint/2010/main" val="26694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ICARE-NG2 : The </a:t>
            </a:r>
            <a:r>
              <a:rPr lang="fr-FR" dirty="0" err="1"/>
              <a:t>payload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5532-EF94-48A1-BE76-94F7E02A58F4}" type="slidenum">
              <a:rPr lang="fr-FR" altLang="fr-FR" smtClean="0"/>
              <a:pPr/>
              <a:t>5</a:t>
            </a:fld>
            <a:endParaRPr lang="fr-FR" alt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r="1791"/>
          <a:stretch/>
        </p:blipFill>
        <p:spPr bwMode="auto">
          <a:xfrm>
            <a:off x="133351" y="2771403"/>
            <a:ext cx="87439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0503" y="1475259"/>
            <a:ext cx="648072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IT = </a:t>
            </a:r>
            <a:r>
              <a:rPr lang="fr-FR" dirty="0" err="1" smtClean="0"/>
              <a:t>Integration</a:t>
            </a:r>
            <a:r>
              <a:rPr lang="fr-FR" dirty="0" smtClean="0"/>
              <a:t> time (250 ms – 62 s &lt; IP-2)</a:t>
            </a:r>
          </a:p>
          <a:p>
            <a:r>
              <a:rPr lang="fr-FR" dirty="0" smtClean="0"/>
              <a:t>IP = </a:t>
            </a:r>
            <a:r>
              <a:rPr lang="fr-FR" dirty="0" err="1" smtClean="0"/>
              <a:t>Integration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r>
              <a:rPr lang="fr-FR" dirty="0" smtClean="0"/>
              <a:t> (8s, 16s, 32s, 64s)</a:t>
            </a:r>
          </a:p>
          <a:p>
            <a:r>
              <a:rPr lang="fr-FR" dirty="0" smtClean="0"/>
              <a:t>TP = </a:t>
            </a:r>
            <a:r>
              <a:rPr lang="fr-FR" dirty="0" err="1" smtClean="0"/>
              <a:t>Telemetry</a:t>
            </a:r>
            <a:r>
              <a:rPr lang="fr-FR" dirty="0" smtClean="0"/>
              <a:t> </a:t>
            </a:r>
            <a:r>
              <a:rPr lang="fr-FR" dirty="0" err="1" smtClean="0"/>
              <a:t>period</a:t>
            </a:r>
            <a:r>
              <a:rPr lang="fr-FR" dirty="0" smtClean="0"/>
              <a:t> (</a:t>
            </a:r>
            <a:r>
              <a:rPr lang="fr-FR" dirty="0"/>
              <a:t>8s, 16s, 32s, </a:t>
            </a:r>
            <a:r>
              <a:rPr lang="fr-FR" dirty="0" smtClean="0"/>
              <a:t>64s, 128s or 256s)</a:t>
            </a:r>
          </a:p>
          <a:p>
            <a:r>
              <a:rPr lang="fr-FR" dirty="0" smtClean="0"/>
              <a:t>M = Mode (Full or Light)</a:t>
            </a:r>
            <a:endParaRPr lang="fr-FR" dirty="0"/>
          </a:p>
        </p:txBody>
      </p:sp>
      <p:sp>
        <p:nvSpPr>
          <p:cNvPr id="6" name="Accolade fermante 5"/>
          <p:cNvSpPr/>
          <p:nvPr/>
        </p:nvSpPr>
        <p:spPr bwMode="auto">
          <a:xfrm>
            <a:off x="6011143" y="1495405"/>
            <a:ext cx="504056" cy="134638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587207" y="1979315"/>
            <a:ext cx="197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 </a:t>
            </a:r>
            <a:r>
              <a:rPr lang="fr-FR" dirty="0" err="1" smtClean="0"/>
              <a:t>be</a:t>
            </a:r>
            <a:r>
              <a:rPr lang="fr-FR" dirty="0" smtClean="0"/>
              <a:t> set by TC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6487" y="971203"/>
            <a:ext cx="859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ICARE-NG2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accomodate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TM budget (i.e.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constraint</a:t>
            </a:r>
            <a:r>
              <a:rPr lang="fr-FR" dirty="0" smtClean="0"/>
              <a:t> in EOR phase)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347248" y="6155779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S=640 bytes and C=20 bytes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3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ICARE-NG2: The </a:t>
            </a:r>
            <a:r>
              <a:rPr lang="fr-FR" altLang="fr-FR" dirty="0" err="1" smtClean="0"/>
              <a:t>sensors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5532-EF94-48A1-BE76-94F7E02A58F4}" type="slidenum">
              <a:rPr lang="fr-FR" altLang="fr-FR" smtClean="0"/>
              <a:pPr/>
              <a:t>6</a:t>
            </a:fld>
            <a:endParaRPr lang="fr-FR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39" y="6459860"/>
            <a:ext cx="1152128" cy="3600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8" y="1547267"/>
            <a:ext cx="8803926" cy="38592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59215" y="1639747"/>
            <a:ext cx="8685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A or C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93335" y="4958345"/>
            <a:ext cx="1080120" cy="288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78599" y="4922351"/>
            <a:ext cx="3513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B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ICARE-NG: </a:t>
            </a:r>
            <a:r>
              <a:rPr lang="fr-FR" dirty="0" smtClean="0"/>
              <a:t>The </a:t>
            </a:r>
            <a:r>
              <a:rPr lang="fr-FR" dirty="0" err="1" smtClean="0"/>
              <a:t>sensors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5532-EF94-48A1-BE76-94F7E02A58F4}" type="slidenum">
              <a:rPr lang="fr-FR" altLang="fr-FR" smtClean="0"/>
              <a:pPr/>
              <a:t>7</a:t>
            </a:fld>
            <a:endParaRPr lang="fr-FR" altLang="fr-FR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2" t="28472" r="18497" b="7986"/>
          <a:stretch/>
        </p:blipFill>
        <p:spPr bwMode="auto">
          <a:xfrm>
            <a:off x="39258" y="1701701"/>
            <a:ext cx="6422375" cy="4018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33" y="1527244"/>
            <a:ext cx="2389936" cy="225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33" y="3710751"/>
            <a:ext cx="2572659" cy="230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Connecteur droit 39"/>
          <p:cNvCxnSpPr/>
          <p:nvPr/>
        </p:nvCxnSpPr>
        <p:spPr>
          <a:xfrm flipV="1">
            <a:off x="6638623" y="5552647"/>
            <a:ext cx="1676400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6793002" y="1836741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Without</a:t>
            </a:r>
            <a:r>
              <a:rPr lang="fr-FR" sz="1200" dirty="0" smtClean="0"/>
              <a:t> </a:t>
            </a:r>
            <a:r>
              <a:rPr lang="fr-FR" sz="1200" dirty="0" err="1" smtClean="0"/>
              <a:t>magnet</a:t>
            </a:r>
            <a:endParaRPr lang="fr-FR" sz="1200" dirty="0"/>
          </a:p>
        </p:txBody>
      </p:sp>
      <p:sp>
        <p:nvSpPr>
          <p:cNvPr id="42" name="ZoneTexte 41"/>
          <p:cNvSpPr txBox="1"/>
          <p:nvPr/>
        </p:nvSpPr>
        <p:spPr>
          <a:xfrm>
            <a:off x="6791027" y="3984141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With</a:t>
            </a:r>
            <a:r>
              <a:rPr lang="fr-FR" sz="1200" dirty="0" smtClean="0"/>
              <a:t> </a:t>
            </a:r>
            <a:r>
              <a:rPr lang="fr-FR" sz="1200" dirty="0" err="1" smtClean="0"/>
              <a:t>magnet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618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ICARE-NG: </a:t>
            </a:r>
            <a:r>
              <a:rPr lang="fr-FR" dirty="0" err="1" smtClean="0"/>
              <a:t>Examples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5532-EF94-48A1-BE76-94F7E02A58F4}" type="slidenum">
              <a:rPr lang="fr-FR" altLang="fr-FR" smtClean="0"/>
              <a:pPr/>
              <a:t>8</a:t>
            </a:fld>
            <a:endParaRPr lang="fr-FR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7539" r="23026" b="9340"/>
          <a:stretch/>
        </p:blipFill>
        <p:spPr>
          <a:xfrm>
            <a:off x="1322223" y="971204"/>
            <a:ext cx="5661814" cy="23762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5"/>
          <a:stretch/>
        </p:blipFill>
        <p:spPr>
          <a:xfrm>
            <a:off x="1562998" y="3347468"/>
            <a:ext cx="5852172" cy="305698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091263" y="3851523"/>
            <a:ext cx="1178528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Protons</a:t>
            </a:r>
          </a:p>
          <a:p>
            <a:r>
              <a:rPr lang="fr-FR" dirty="0" smtClean="0"/>
              <a:t>&gt; 93 MeV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5507087" y="4427587"/>
            <a:ext cx="0" cy="448371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5516716" y="447574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6.3%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ICARE-NG: </a:t>
            </a:r>
            <a:r>
              <a:rPr lang="fr-FR" dirty="0" err="1"/>
              <a:t>Examples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F5532-EF94-48A1-BE76-94F7E02A58F4}" type="slidenum">
              <a:rPr lang="fr-FR" altLang="fr-FR" smtClean="0"/>
              <a:pPr/>
              <a:t>9</a:t>
            </a:fld>
            <a:endParaRPr lang="fr-FR" altLang="fr-FR"/>
          </a:p>
        </p:txBody>
      </p:sp>
      <p:grpSp>
        <p:nvGrpSpPr>
          <p:cNvPr id="3" name="Groupe 2"/>
          <p:cNvGrpSpPr/>
          <p:nvPr/>
        </p:nvGrpSpPr>
        <p:grpSpPr>
          <a:xfrm>
            <a:off x="322511" y="1043211"/>
            <a:ext cx="8280920" cy="5256584"/>
            <a:chOff x="106487" y="1691283"/>
            <a:chExt cx="6667500" cy="394527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88" b="41798"/>
            <a:stretch/>
          </p:blipFill>
          <p:spPr>
            <a:xfrm>
              <a:off x="106487" y="1691283"/>
              <a:ext cx="6667500" cy="3301340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24" r="41102"/>
            <a:stretch/>
          </p:blipFill>
          <p:spPr>
            <a:xfrm>
              <a:off x="106487" y="2837814"/>
              <a:ext cx="3926992" cy="2798742"/>
            </a:xfrm>
            <a:prstGeom prst="rect">
              <a:avLst/>
            </a:prstGeom>
          </p:spPr>
        </p:pic>
      </p:grpSp>
      <p:sp>
        <p:nvSpPr>
          <p:cNvPr id="7" name="ZoneTexte 6"/>
          <p:cNvSpPr txBox="1"/>
          <p:nvPr/>
        </p:nvSpPr>
        <p:spPr>
          <a:xfrm>
            <a:off x="1882937" y="5459583"/>
            <a:ext cx="47841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2009     2011    2013     2015    2017      2019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 bwMode="auto">
          <a:xfrm>
            <a:off x="6869301" y="3224709"/>
            <a:ext cx="144016" cy="1049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166641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</TotalTime>
  <Words>432</Words>
  <Application>Microsoft Office PowerPoint</Application>
  <PresentationFormat>Personnalisé</PresentationFormat>
  <Paragraphs>94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Nouvelle présentation</vt:lpstr>
      <vt:lpstr>Radiation monitoring hosted payloads: ICARE_NG2</vt:lpstr>
      <vt:lpstr>Introduction</vt:lpstr>
      <vt:lpstr>Introduction</vt:lpstr>
      <vt:lpstr>ICARE-NG2 : The payload</vt:lpstr>
      <vt:lpstr>ICARE-NG2 : The payload</vt:lpstr>
      <vt:lpstr>ICARE-NG2: The sensors</vt:lpstr>
      <vt:lpstr>ICARE-NG: The sensors</vt:lpstr>
      <vt:lpstr>ICARE-NG: Examples</vt:lpstr>
      <vt:lpstr>ICARE-NG: Examples</vt:lpstr>
      <vt:lpstr>ICARE-NG2: Future missions</vt:lpstr>
    </vt:vector>
  </TitlesOfParts>
  <Company>ONERA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la version d'évaluation de Office 20</dc:creator>
  <cp:lastModifiedBy>Sébastien Bourdarie</cp:lastModifiedBy>
  <cp:revision>455</cp:revision>
  <dcterms:created xsi:type="dcterms:W3CDTF">2009-04-28T08:42:13Z</dcterms:created>
  <dcterms:modified xsi:type="dcterms:W3CDTF">2019-11-19T22:08:25Z</dcterms:modified>
</cp:coreProperties>
</file>