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3" r:id="rId2"/>
    <p:sldId id="267" r:id="rId3"/>
    <p:sldId id="281" r:id="rId4"/>
    <p:sldId id="268" r:id="rId5"/>
    <p:sldId id="271" r:id="rId6"/>
    <p:sldId id="272" r:id="rId7"/>
    <p:sldId id="273" r:id="rId8"/>
    <p:sldId id="274" r:id="rId9"/>
    <p:sldId id="275" r:id="rId10"/>
    <p:sldId id="265" r:id="rId11"/>
    <p:sldId id="285" r:id="rId12"/>
    <p:sldId id="294" r:id="rId13"/>
    <p:sldId id="289" r:id="rId14"/>
    <p:sldId id="292" r:id="rId15"/>
    <p:sldId id="293" r:id="rId16"/>
    <p:sldId id="284" r:id="rId17"/>
    <p:sldId id="286" r:id="rId18"/>
    <p:sldId id="290" r:id="rId19"/>
    <p:sldId id="291" r:id="rId20"/>
  </p:sldIdLst>
  <p:sldSz cx="8997950" cy="683895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D05"/>
    <a:srgbClr val="11489C"/>
    <a:srgbClr val="C05B2D"/>
    <a:srgbClr val="BEF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83413" autoAdjust="0"/>
  </p:normalViewPr>
  <p:slideViewPr>
    <p:cSldViewPr snapToGrid="0" snapToObjects="1">
      <p:cViewPr varScale="1">
        <p:scale>
          <a:sx n="74" d="100"/>
          <a:sy n="74" d="100"/>
        </p:scale>
        <p:origin x="-1594" y="-62"/>
      </p:cViewPr>
      <p:guideLst>
        <p:guide orient="horz" pos="4041"/>
        <p:guide orient="horz" pos="2154"/>
        <p:guide pos="857"/>
        <p:guide pos="2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20000"/>
              </a:spcBef>
              <a:defRPr sz="1200"/>
            </a:lvl1pPr>
          </a:lstStyle>
          <a:p>
            <a:pPr>
              <a:defRPr/>
            </a:pPr>
            <a:fld id="{16A96FE4-4E60-F941-B426-A803E90781ED}" type="slidenum">
              <a:rPr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4737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85800"/>
            <a:ext cx="451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20000"/>
              </a:spcBef>
              <a:defRPr sz="1200"/>
            </a:lvl1pPr>
          </a:lstStyle>
          <a:p>
            <a:pPr>
              <a:defRPr/>
            </a:pPr>
            <a:fld id="{B1C3F7FC-2B97-1E44-B8C0-0E53A42C5A00}" type="slidenum">
              <a:rPr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52876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</a:t>
            </a:r>
            <a:r>
              <a:rPr lang="en-US" baseline="0" dirty="0" smtClean="0"/>
              <a:t> improve time window -&gt; look directly at the origin of the solar wind i.e. use solar imaging</a:t>
            </a:r>
          </a:p>
          <a:p>
            <a:r>
              <a:rPr lang="en-US" baseline="0" dirty="0" smtClean="0"/>
              <a:t>Problems : images are high dimensional data which means problems to store </a:t>
            </a:r>
            <a:r>
              <a:rPr lang="en-US" baseline="0" smtClean="0"/>
              <a:t>the data, </a:t>
            </a:r>
            <a:r>
              <a:rPr lang="en-US" baseline="0" dirty="0" smtClean="0"/>
              <a:t>to process </a:t>
            </a:r>
            <a:r>
              <a:rPr lang="en-US" baseline="0" smtClean="0"/>
              <a:t>the data, </a:t>
            </a:r>
            <a:r>
              <a:rPr lang="en-US" baseline="0" dirty="0" smtClean="0"/>
              <a:t>and long </a:t>
            </a:r>
            <a:r>
              <a:rPr lang="en-US" baseline="0" smtClean="0"/>
              <a:t>computation times, </a:t>
            </a:r>
            <a:r>
              <a:rPr lang="en-US" baseline="0" dirty="0" smtClean="0"/>
              <a:t>i.e. if we want to run several tests it takes a long time</a:t>
            </a:r>
          </a:p>
          <a:p>
            <a:r>
              <a:rPr lang="en-US" baseline="0" dirty="0" smtClean="0"/>
              <a:t>+ we know that the sun is at the origin of the solar wind </a:t>
            </a:r>
            <a:r>
              <a:rPr lang="en-US" baseline="0" smtClean="0"/>
              <a:t>etc., </a:t>
            </a:r>
            <a:r>
              <a:rPr lang="en-US" baseline="0" dirty="0" smtClean="0"/>
              <a:t>but can we statistically correlate the fluctuation of the values of the pixels to the a </a:t>
            </a:r>
            <a:r>
              <a:rPr lang="en-US" baseline="0" dirty="0" err="1" smtClean="0"/>
              <a:t>geomag</a:t>
            </a:r>
            <a:r>
              <a:rPr lang="en-US" baseline="0" dirty="0" smtClean="0"/>
              <a:t> index ? </a:t>
            </a:r>
            <a:r>
              <a:rPr lang="en-US" baseline="0" smtClean="0"/>
              <a:t>If yes, </a:t>
            </a:r>
            <a:r>
              <a:rPr lang="en-US" baseline="0" dirty="0" smtClean="0"/>
              <a:t>can we use this metric for feature selection ?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396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</a:t>
            </a:r>
            <a:r>
              <a:rPr lang="en-US" baseline="0" smtClean="0"/>
              <a:t>solar imaging, </a:t>
            </a:r>
            <a:r>
              <a:rPr lang="en-US" baseline="0" dirty="0" smtClean="0"/>
              <a:t>we used SDO AIA pictures transformed to be ML-Ready</a:t>
            </a:r>
          </a:p>
          <a:p>
            <a:r>
              <a:rPr lang="en-US" baseline="0" dirty="0" smtClean="0"/>
              <a:t>This data was made available earlier this year</a:t>
            </a:r>
          </a:p>
          <a:p>
            <a:r>
              <a:rPr lang="en-US" baseline="0" dirty="0" smtClean="0"/>
              <a:t>What they did : correct </a:t>
            </a:r>
            <a:r>
              <a:rPr lang="en-US" baseline="0" smtClean="0"/>
              <a:t>instrument degradation, </a:t>
            </a:r>
            <a:r>
              <a:rPr lang="en-US" baseline="0" dirty="0" smtClean="0"/>
              <a:t>realign all images (surface and </a:t>
            </a:r>
            <a:r>
              <a:rPr lang="en-US" baseline="0" smtClean="0"/>
              <a:t>orientation), </a:t>
            </a:r>
            <a:r>
              <a:rPr lang="en-US" baseline="0" dirty="0" smtClean="0"/>
              <a:t>discard </a:t>
            </a:r>
            <a:r>
              <a:rPr lang="en-US" baseline="0" smtClean="0"/>
              <a:t>corrupt data, resize pictures, </a:t>
            </a:r>
            <a:r>
              <a:rPr lang="en-US" baseline="0" dirty="0" smtClean="0"/>
              <a:t>Python-ready</a:t>
            </a:r>
          </a:p>
          <a:p>
            <a:r>
              <a:rPr lang="en-US" baseline="0" dirty="0" smtClean="0"/>
              <a:t>What I did in addition : resize (</a:t>
            </a:r>
            <a:r>
              <a:rPr lang="en-US" baseline="0" smtClean="0"/>
              <a:t>128*128), </a:t>
            </a:r>
            <a:r>
              <a:rPr lang="en-US" baseline="0" dirty="0" smtClean="0"/>
              <a:t>increase time-step (6min -&gt; 1h)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3748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828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93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93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4763"/>
            <a:ext cx="8997950" cy="683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fr-FR" sz="1800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74688" y="2124075"/>
            <a:ext cx="7648575" cy="1466850"/>
          </a:xfrm>
        </p:spPr>
        <p:txBody>
          <a:bodyPr anchor="t" anchorCtr="0">
            <a:normAutofit/>
          </a:bodyPr>
          <a:lstStyle>
            <a:lvl1pPr algn="ctr">
              <a:lnSpc>
                <a:spcPct val="100000"/>
              </a:lnSpc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1349375" y="3126061"/>
            <a:ext cx="6299200" cy="1747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8" name="Image 7" descr="Fond SUITE 2-3 logo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" b="92793"/>
          <a:stretch/>
        </p:blipFill>
        <p:spPr>
          <a:xfrm>
            <a:off x="0" y="6415088"/>
            <a:ext cx="8997950" cy="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2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8535" y="1547266"/>
            <a:ext cx="8244000" cy="453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F5083-899A-BB43-BA38-571767EC5A9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632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70560" y="1700530"/>
            <a:ext cx="7648575" cy="1358900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000" b="0" i="0" cap="none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670560" y="3059430"/>
            <a:ext cx="7648575" cy="1495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D4DD3-A6C9-2F43-AB6B-CE9E29E062E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0"/>
            <a:ext cx="8997949" cy="642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Titre de présentation</a:t>
            </a:r>
            <a:endParaRPr lang="fr-FR" dirty="0"/>
          </a:p>
        </p:txBody>
      </p:sp>
      <p:sp>
        <p:nvSpPr>
          <p:cNvPr id="13" name="Sous-titre 2"/>
          <p:cNvSpPr>
            <a:spLocks noGrp="1"/>
          </p:cNvSpPr>
          <p:nvPr>
            <p:ph type="subTitle" idx="12" hasCustomPrompt="1"/>
          </p:nvPr>
        </p:nvSpPr>
        <p:spPr>
          <a:xfrm>
            <a:off x="1349375" y="2067652"/>
            <a:ext cx="6299200" cy="1747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titre d’une nouvelle section ou d’un nouveau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14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71D47-D57E-3048-9CAE-17871FB120F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6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SUITE 2-3 logos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7950" cy="6837589"/>
          </a:xfrm>
          <a:prstGeom prst="rect">
            <a:avLst/>
          </a:prstGeom>
        </p:spPr>
      </p:pic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2962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24613"/>
            <a:ext cx="6858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9" tIns="106877" rIns="90489" bIns="106877" numCol="1" anchor="t" anchorCtr="0" compatLnSpc="1">
            <a:prstTxWarp prst="textNoShape">
              <a:avLst/>
            </a:prstTxWarp>
          </a:bodyPr>
          <a:lstStyle>
            <a:lvl1pPr algn="ctr" defTabSz="904875" eaLnBrk="0" hangingPunct="0">
              <a:spcBef>
                <a:spcPct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6D0CC8-4C27-D246-A8D3-6B54B561454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85800" y="6424613"/>
            <a:ext cx="4849213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20000"/>
              </a:spcBef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Titre de présentation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1" r:id="rId2"/>
    <p:sldLayoutId id="2147483718" r:id="rId3"/>
    <p:sldLayoutId id="2147483712" r:id="rId4"/>
  </p:sldLayoutIdLst>
  <p:hf hdr="0" dt="0"/>
  <p:txStyles>
    <p:titleStyle>
      <a:lvl1pPr algn="l" defTabSz="904875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904875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04875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04875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04875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904875" rtl="0" eaLnBrk="1" fontAlgn="base" hangingPunct="1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904875" rtl="0" eaLnBrk="1" fontAlgn="base" hangingPunct="1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904875" rtl="0" eaLnBrk="1" fontAlgn="base" hangingPunct="1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904875" rtl="0" eaLnBrk="1" fontAlgn="base" hangingPunct="1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603250" indent="-603250" algn="l" defTabSz="904875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8338" indent="-217488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985838" indent="-315913" algn="l" defTabSz="90487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60475" indent="-274638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1524000" indent="-263525" algn="l" defTabSz="90487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644775" indent="-377825" algn="l" defTabSz="904875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3101975" indent="-377825" algn="l" defTabSz="904875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559175" indent="-377825" algn="l" defTabSz="904875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4016375" indent="-377825" algn="l" defTabSz="904875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688" y="419100"/>
            <a:ext cx="7648575" cy="1466850"/>
          </a:xfrm>
        </p:spPr>
        <p:txBody>
          <a:bodyPr>
            <a:normAutofit/>
          </a:bodyPr>
          <a:lstStyle/>
          <a:p>
            <a:r>
              <a:rPr lang="en-US" sz="3200" dirty="0"/>
              <a:t>Assessing the predictability of the geomagnetic activity with information theoretical tools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9375" y="2381250"/>
            <a:ext cx="6299200" cy="2689478"/>
          </a:xfrm>
        </p:spPr>
        <p:txBody>
          <a:bodyPr>
            <a:normAutofit fontScale="92500" lnSpcReduction="20000"/>
          </a:bodyPr>
          <a:lstStyle/>
          <a:p>
            <a:r>
              <a:rPr lang="fr-FR" sz="2200" dirty="0" err="1" smtClean="0"/>
              <a:t>Guillerme</a:t>
            </a:r>
            <a:r>
              <a:rPr lang="fr-FR" sz="2200" dirty="0" smtClean="0"/>
              <a:t> BERNOUX</a:t>
            </a:r>
            <a:r>
              <a:rPr lang="fr-FR" sz="2200" b="0" dirty="0" smtClean="0"/>
              <a:t>¹, Antoine BRUNET¹,</a:t>
            </a:r>
          </a:p>
          <a:p>
            <a:r>
              <a:rPr lang="fr-FR" sz="2200" b="0" dirty="0" err="1" smtClean="0"/>
              <a:t>Miho</a:t>
            </a:r>
            <a:r>
              <a:rPr lang="fr-FR" sz="2200" b="0" dirty="0" smtClean="0"/>
              <a:t> JANVIER², Éric BUCHLIN²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700" dirty="0" smtClean="0"/>
              <a:t>Thursday, </a:t>
            </a:r>
            <a:r>
              <a:rPr lang="fr-FR" sz="1700" dirty="0" err="1" smtClean="0"/>
              <a:t>November</a:t>
            </a:r>
            <a:r>
              <a:rPr lang="fr-FR" sz="1700" dirty="0" smtClean="0"/>
              <a:t> 21, 2019</a:t>
            </a:r>
          </a:p>
          <a:p>
            <a:r>
              <a:rPr lang="fr-FR" sz="1700" dirty="0" smtClean="0"/>
              <a:t>ESWW 16, Liège</a:t>
            </a:r>
            <a:endParaRPr lang="fr-FR" sz="1700" dirty="0"/>
          </a:p>
          <a:p>
            <a:endParaRPr lang="fr-FR" sz="1600" dirty="0" smtClean="0"/>
          </a:p>
          <a:p>
            <a:endParaRPr lang="fr-FR" sz="1600" dirty="0" smtClean="0"/>
          </a:p>
          <a:p>
            <a:pPr marL="342900" indent="-342900" algn="just">
              <a:buAutoNum type="arabicParenBoth"/>
            </a:pPr>
            <a:r>
              <a:rPr lang="fr-FR" sz="1500" dirty="0"/>
              <a:t>ONERA / </a:t>
            </a:r>
            <a:r>
              <a:rPr lang="fr-FR" sz="1500" dirty="0" smtClean="0"/>
              <a:t>DPHY, </a:t>
            </a:r>
            <a:r>
              <a:rPr lang="fr-FR" sz="1500" dirty="0"/>
              <a:t>Université de </a:t>
            </a:r>
            <a:r>
              <a:rPr lang="fr-FR" sz="1500" dirty="0" smtClean="0"/>
              <a:t>Toulouse, Toulouse </a:t>
            </a:r>
            <a:r>
              <a:rPr lang="fr-FR" sz="1500" dirty="0"/>
              <a:t>– </a:t>
            </a:r>
            <a:r>
              <a:rPr lang="fr-FR" sz="1500" dirty="0" smtClean="0"/>
              <a:t>France</a:t>
            </a:r>
          </a:p>
          <a:p>
            <a:pPr marL="342900" indent="-342900" algn="just">
              <a:buAutoNum type="arabicParenBoth"/>
            </a:pPr>
            <a:r>
              <a:rPr lang="fr-FR" sz="1500" dirty="0" smtClean="0"/>
              <a:t>Institut d’Astrophysique Spatiale, CNRS, </a:t>
            </a:r>
            <a:r>
              <a:rPr lang="fr-FR" sz="1500" dirty="0" err="1" smtClean="0"/>
              <a:t>Univ</a:t>
            </a:r>
            <a:r>
              <a:rPr lang="fr-FR" sz="1500" dirty="0" smtClean="0"/>
              <a:t>. Paris-Sud, Université Paris-Saclay 91405 Orsay CEDEX – France</a:t>
            </a:r>
            <a:endParaRPr lang="fr-FR" sz="15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67" y="5070728"/>
            <a:ext cx="2173240" cy="966430"/>
          </a:xfrm>
          <a:prstGeom prst="rect">
            <a:avLst/>
          </a:prstGeom>
        </p:spPr>
      </p:pic>
      <p:pic>
        <p:nvPicPr>
          <p:cNvPr id="7" name="Image 6" descr="Logo One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31" y="5262416"/>
            <a:ext cx="3426474" cy="774742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278" y="5070728"/>
            <a:ext cx="1616372" cy="115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5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1D4DD3-A6C9-2F43-AB6B-CE9E29E062EA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105400" cy="414337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the predictability of the geomagnetic activity with information theoretical tools – G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Bernoux,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Brunet,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Janvier,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Buchlin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2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7" y="6403825"/>
            <a:ext cx="435125" cy="43512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39" y="6468274"/>
            <a:ext cx="434220" cy="3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ous-titre 2"/>
          <p:cNvSpPr txBox="1">
            <a:spLocks/>
          </p:cNvSpPr>
          <p:nvPr/>
        </p:nvSpPr>
        <p:spPr bwMode="auto">
          <a:xfrm>
            <a:off x="1349375" y="3568547"/>
            <a:ext cx="6299200" cy="268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04875" rtl="0" eaLnBrk="0" fontAlgn="base" hangingPunct="0">
              <a:spcBef>
                <a:spcPts val="0"/>
              </a:spcBef>
              <a:spcAft>
                <a:spcPct val="0"/>
              </a:spcAft>
              <a:buNone/>
              <a:defRPr sz="2400" b="1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l" defTabSz="904875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fr-FR" sz="1400" kern="0" dirty="0" smtClean="0">
                <a:solidFill>
                  <a:schemeClr val="bg1">
                    <a:lumMod val="65000"/>
                  </a:schemeClr>
                </a:solidFill>
              </a:rPr>
              <a:t>Contact:</a:t>
            </a:r>
          </a:p>
          <a:p>
            <a:r>
              <a:rPr lang="fr-FR" sz="1400" kern="0" spc="300" dirty="0" smtClean="0">
                <a:solidFill>
                  <a:schemeClr val="bg1">
                    <a:lumMod val="65000"/>
                  </a:schemeClr>
                </a:solidFill>
              </a:rPr>
              <a:t>Guillerme.Bernoux@onera.fr</a:t>
            </a:r>
            <a:endParaRPr lang="fr-FR" sz="1400" kern="0" spc="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1D4DD3-A6C9-2F43-AB6B-CE9E29E062EA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105400" cy="414337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the predictability of the geomagnetic activity with information theoretical tools – G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Bernoux,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Brunet,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Janvier,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Buchlin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7" y="6403825"/>
            <a:ext cx="435125" cy="43512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39" y="6468274"/>
            <a:ext cx="434220" cy="3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2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1D4DD3-A6C9-2F43-AB6B-CE9E29E062EA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105400" cy="414337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the predictability of the geomagnetic activity with information theoretical tools – G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Bernoux,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Brunet,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Janvier,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Buchlin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7" y="6403825"/>
            <a:ext cx="435125" cy="43512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39" y="6468274"/>
            <a:ext cx="434220" cy="3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174715" y="2321959"/>
            <a:ext cx="2754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err="1" smtClean="0"/>
              <a:t>Appendix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6446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dirty="0" err="1" smtClean="0">
                <a:latin typeface="Arial" charset="0"/>
              </a:rPr>
              <a:t>Appendix</a:t>
            </a:r>
            <a:endParaRPr lang="fr-FR" i="1" dirty="0">
              <a:latin typeface="Arial" charset="0"/>
            </a:endParaRP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08" y="1088904"/>
            <a:ext cx="6482925" cy="4862194"/>
          </a:xfrm>
        </p:spPr>
      </p:pic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13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424613"/>
            <a:ext cx="5000625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predictability of the geomagnetic activity with information theoretical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 – G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Bernoux,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Brunet,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Janvier,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Buchlin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7" y="6403825"/>
            <a:ext cx="435125" cy="43512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39" y="6468274"/>
            <a:ext cx="434220" cy="3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11008" y="5951098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Source : nasa.gov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3445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Arial" charset="0"/>
              </a:rPr>
              <a:t>Results</a:t>
            </a:r>
            <a:r>
              <a:rPr lang="fr-FR" dirty="0">
                <a:latin typeface="Arial" charset="0"/>
              </a:rPr>
              <a:t/>
            </a:r>
            <a:br>
              <a:rPr lang="fr-FR" dirty="0">
                <a:latin typeface="Arial" charset="0"/>
              </a:rPr>
            </a:br>
            <a:r>
              <a:rPr lang="fr-FR" sz="2000" i="1" dirty="0" err="1" smtClean="0">
                <a:latin typeface="Arial" charset="0"/>
              </a:rPr>
              <a:t>with</a:t>
            </a:r>
            <a:r>
              <a:rPr lang="fr-FR" sz="2000" i="1" dirty="0" smtClean="0">
                <a:latin typeface="Arial" charset="0"/>
              </a:rPr>
              <a:t> OMNI data</a:t>
            </a:r>
            <a:endParaRPr lang="fr-FR" i="1" dirty="0">
              <a:latin typeface="Arial" charset="0"/>
            </a:endParaRP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172006"/>
              </p:ext>
            </p:extLst>
          </p:nvPr>
        </p:nvGraphicFramePr>
        <p:xfrm>
          <a:off x="590091" y="1443386"/>
          <a:ext cx="7900756" cy="4544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189"/>
                <a:gridCol w="1617973"/>
                <a:gridCol w="2332405"/>
                <a:gridCol w="1975189"/>
              </a:tblGrid>
              <a:tr h="61761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Subset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Linear</a:t>
                      </a:r>
                      <a:r>
                        <a:rPr lang="en-US" sz="1600" b="0" baseline="0" dirty="0" smtClean="0"/>
                        <a:t> pred</a:t>
                      </a:r>
                      <a:r>
                        <a:rPr lang="en-US" sz="1600" b="0" dirty="0" smtClean="0"/>
                        <a:t>. with </a:t>
                      </a:r>
                      <a:r>
                        <a:rPr lang="en-US" sz="1600" b="0" dirty="0" err="1" smtClean="0"/>
                        <a:t>Kp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Generalized corr. </a:t>
                      </a:r>
                      <a:r>
                        <a:rPr lang="en-US" sz="1600" b="0" dirty="0" smtClean="0"/>
                        <a:t>(MI in </a:t>
                      </a:r>
                      <a:r>
                        <a:rPr lang="en-US" sz="1600" b="0" dirty="0" err="1" smtClean="0"/>
                        <a:t>nats</a:t>
                      </a:r>
                      <a:r>
                        <a:rPr lang="en-US" sz="1600" b="0" dirty="0" smtClean="0"/>
                        <a:t>)</a:t>
                      </a:r>
                      <a:r>
                        <a:rPr lang="en-US" sz="1600" b="1" dirty="0" smtClean="0"/>
                        <a:t> with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Kp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Kp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nowcast</a:t>
                      </a:r>
                      <a:r>
                        <a:rPr lang="en-US" sz="1600" b="0" baseline="0" dirty="0" smtClean="0"/>
                        <a:t> error STD</a:t>
                      </a:r>
                      <a:endParaRPr lang="en-US" sz="1600" b="0" dirty="0"/>
                    </a:p>
                  </a:txBody>
                  <a:tcPr/>
                </a:tc>
              </a:tr>
              <a:tr h="3529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0.29 </a:t>
                      </a:r>
                      <a:r>
                        <a:rPr lang="en-US" sz="1600" b="0" dirty="0" smtClean="0"/>
                        <a:t>(0.04)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1.46</a:t>
                      </a:r>
                      <a:endParaRPr lang="en-US" sz="1600" dirty="0"/>
                    </a:p>
                  </a:txBody>
                  <a:tcPr/>
                </a:tc>
              </a:tr>
              <a:tr h="35292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0.49 </a:t>
                      </a:r>
                      <a:r>
                        <a:rPr lang="en-US" sz="1600" b="0" dirty="0" smtClean="0"/>
                        <a:t>(0.13)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1.08</a:t>
                      </a:r>
                      <a:endParaRPr lang="en-US" sz="1600" dirty="0"/>
                    </a:p>
                  </a:txBody>
                  <a:tcPr/>
                </a:tc>
              </a:tr>
              <a:tr h="35292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Vsw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0.57 </a:t>
                      </a:r>
                      <a:r>
                        <a:rPr lang="en-US" sz="1600" b="0" dirty="0" smtClean="0"/>
                        <a:t>(0.20)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1.11</a:t>
                      </a:r>
                      <a:endParaRPr lang="en-US" sz="1600" dirty="0"/>
                    </a:p>
                  </a:txBody>
                  <a:tcPr/>
                </a:tc>
              </a:tr>
              <a:tr h="3529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  <a:tr h="352924">
                <a:tc>
                  <a:txBody>
                    <a:bodyPr/>
                    <a:lstStyle/>
                    <a:p>
                      <a:r>
                        <a:rPr lang="en-US" sz="1600" smtClean="0"/>
                        <a:t>By,</a:t>
                      </a:r>
                      <a:r>
                        <a:rPr lang="en-US" sz="1600" baseline="0" smtClean="0"/>
                        <a:t> </a:t>
                      </a:r>
                      <a:r>
                        <a:rPr lang="en-US" sz="1600" baseline="0" dirty="0" err="1" smtClean="0"/>
                        <a:t>Bz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0.54 </a:t>
                      </a:r>
                      <a:r>
                        <a:rPr lang="en-US" sz="1600" b="0" dirty="0" smtClean="0"/>
                        <a:t>(0.18)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1.08</a:t>
                      </a:r>
                      <a:endParaRPr lang="en-US" sz="1600" dirty="0"/>
                    </a:p>
                  </a:txBody>
                  <a:tcPr/>
                </a:tc>
              </a:tr>
              <a:tr h="352924">
                <a:tc>
                  <a:txBody>
                    <a:bodyPr/>
                    <a:lstStyle/>
                    <a:p>
                      <a:r>
                        <a:rPr lang="en-US" sz="1600" smtClean="0"/>
                        <a:t>By, </a:t>
                      </a:r>
                      <a:r>
                        <a:rPr lang="en-US" sz="1600" dirty="0" err="1" smtClean="0"/>
                        <a:t>Vsw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0.65 </a:t>
                      </a:r>
                      <a:r>
                        <a:rPr lang="en-US" sz="1600" b="0" dirty="0" smtClean="0"/>
                        <a:t>(0.27)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1.10</a:t>
                      </a:r>
                      <a:endParaRPr lang="en-US" sz="1600" dirty="0"/>
                    </a:p>
                  </a:txBody>
                  <a:tcPr/>
                </a:tc>
              </a:tr>
              <a:tr h="3529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…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  <a:tr h="3529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By, Vsw, </a:t>
                      </a:r>
                      <a:r>
                        <a:rPr lang="el-GR" sz="1600" smtClean="0"/>
                        <a:t>ρ</a:t>
                      </a:r>
                      <a:r>
                        <a:rPr lang="fr-FR" sz="1600" smtClean="0"/>
                        <a:t>sw</a:t>
                      </a:r>
                      <a:r>
                        <a:rPr lang="en-US" sz="1600" smtClean="0"/>
                        <a:t>,</a:t>
                      </a:r>
                      <a:r>
                        <a:rPr lang="en-US" sz="1600" baseline="0" smtClean="0"/>
                        <a:t> </a:t>
                      </a:r>
                      <a:r>
                        <a:rPr lang="en-US" sz="1600" baseline="0" dirty="0" smtClean="0"/>
                        <a:t>P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0.76 </a:t>
                      </a:r>
                      <a:r>
                        <a:rPr lang="en-US" sz="1600" b="0" dirty="0" smtClean="0"/>
                        <a:t>(0.43)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1.02</a:t>
                      </a:r>
                      <a:endParaRPr lang="en-US" sz="1600" dirty="0"/>
                    </a:p>
                  </a:txBody>
                  <a:tcPr/>
                </a:tc>
              </a:tr>
              <a:tr h="352924">
                <a:tc>
                  <a:txBody>
                    <a:bodyPr/>
                    <a:lstStyle/>
                    <a:p>
                      <a:r>
                        <a:rPr lang="en-US" sz="1600" smtClean="0"/>
                        <a:t>Bz, Vsw, </a:t>
                      </a:r>
                      <a:r>
                        <a:rPr lang="el-GR" sz="1600" smtClean="0"/>
                        <a:t>ρ</a:t>
                      </a:r>
                      <a:r>
                        <a:rPr lang="fr-FR" sz="1600" smtClean="0"/>
                        <a:t>sw</a:t>
                      </a:r>
                      <a:r>
                        <a:rPr lang="en-US" sz="1600" smtClean="0"/>
                        <a:t>,</a:t>
                      </a:r>
                      <a:r>
                        <a:rPr lang="en-US" sz="1600" baseline="0" smtClean="0"/>
                        <a:t> </a:t>
                      </a:r>
                      <a:r>
                        <a:rPr lang="en-US" sz="1600" baseline="0" dirty="0" smtClean="0"/>
                        <a:t>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0.83 </a:t>
                      </a:r>
                      <a:r>
                        <a:rPr lang="en-US" sz="1600" b="0" dirty="0" smtClean="0"/>
                        <a:t>(0.59)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0.74</a:t>
                      </a:r>
                      <a:endParaRPr lang="en-US" sz="1600" dirty="0"/>
                    </a:p>
                  </a:txBody>
                  <a:tcPr/>
                </a:tc>
              </a:tr>
              <a:tr h="39765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By, Bz, Vsw, </a:t>
                      </a:r>
                      <a:r>
                        <a:rPr lang="el-GR" sz="1600" smtClean="0"/>
                        <a:t>ρ</a:t>
                      </a:r>
                      <a:r>
                        <a:rPr lang="fr-FR" sz="1600" smtClean="0"/>
                        <a:t>sw</a:t>
                      </a:r>
                      <a:r>
                        <a:rPr lang="en-US" sz="1600" smtClean="0"/>
                        <a:t>,</a:t>
                      </a:r>
                      <a:r>
                        <a:rPr lang="en-US" sz="1600" baseline="0" smtClean="0"/>
                        <a:t> </a:t>
                      </a:r>
                      <a:r>
                        <a:rPr lang="en-US" sz="1600" baseline="0" dirty="0" smtClean="0"/>
                        <a:t>P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0.85 </a:t>
                      </a:r>
                      <a:r>
                        <a:rPr lang="en-US" sz="1600" b="0" dirty="0" smtClean="0"/>
                        <a:t>(0.65)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0.74</a:t>
                      </a:r>
                      <a:endParaRPr lang="en-US" sz="1600" dirty="0"/>
                    </a:p>
                  </a:txBody>
                  <a:tcPr/>
                </a:tc>
              </a:tr>
              <a:tr h="3529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</a:t>
                      </a:r>
                      <a:r>
                        <a:rPr lang="en-US" sz="1600" baseline="0" dirty="0" smtClean="0"/>
                        <a:t> noise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0.05 </a:t>
                      </a:r>
                      <a:r>
                        <a:rPr lang="en-US" sz="1600" b="0" dirty="0" smtClean="0"/>
                        <a:t>(0.001)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1.46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14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424613"/>
            <a:ext cx="5000625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predictability of the geomagnetic activity with information theoretical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 – G.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Bernoux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Brunet, M.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Janvier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Buchlin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7" y="6403825"/>
            <a:ext cx="435125" cy="43512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39" y="6468274"/>
            <a:ext cx="434220" cy="3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9186" y="998877"/>
            <a:ext cx="8702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Before using it with SDO-AIA, see what we get with SW parameters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45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Arial" charset="0"/>
              </a:rPr>
              <a:t>Results</a:t>
            </a:r>
            <a:r>
              <a:rPr lang="fr-FR" dirty="0" smtClean="0">
                <a:latin typeface="Arial" charset="0"/>
              </a:rPr>
              <a:t/>
            </a:r>
            <a:br>
              <a:rPr lang="fr-FR" dirty="0" smtClean="0">
                <a:latin typeface="Arial" charset="0"/>
              </a:rPr>
            </a:br>
            <a:r>
              <a:rPr lang="fr-FR" sz="2000" i="1" dirty="0" err="1">
                <a:solidFill>
                  <a:prstClr val="white"/>
                </a:solidFill>
                <a:latin typeface="Arial" charset="0"/>
              </a:rPr>
              <a:t>with</a:t>
            </a:r>
            <a:r>
              <a:rPr lang="fr-FR" sz="2000" i="1" dirty="0">
                <a:solidFill>
                  <a:prstClr val="white"/>
                </a:solidFill>
                <a:latin typeface="Arial" charset="0"/>
              </a:rPr>
              <a:t> SDO-AIA data</a:t>
            </a:r>
            <a:endParaRPr lang="fr-FR" dirty="0">
              <a:latin typeface="Arial" charset="0"/>
            </a:endParaRPr>
          </a:p>
        </p:txBody>
      </p:sp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0" y="899215"/>
            <a:ext cx="8997950" cy="1019117"/>
          </a:xfrm>
        </p:spPr>
        <p:txBody>
          <a:bodyPr/>
          <a:lstStyle/>
          <a:p>
            <a:pPr eaLnBrk="1" hangingPunct="1"/>
            <a:r>
              <a:rPr lang="fr-FR" sz="1800" b="0" dirty="0" err="1" smtClean="0">
                <a:latin typeface="Arial" charset="0"/>
              </a:rPr>
              <a:t>Other</a:t>
            </a:r>
            <a:r>
              <a:rPr lang="fr-FR" sz="1800" b="0" dirty="0" smtClean="0">
                <a:latin typeface="Arial" charset="0"/>
              </a:rPr>
              <a:t> </a:t>
            </a:r>
            <a:r>
              <a:rPr lang="fr-FR" sz="1800" b="0" dirty="0" err="1" smtClean="0">
                <a:latin typeface="Arial" charset="0"/>
              </a:rPr>
              <a:t>idea</a:t>
            </a:r>
            <a:r>
              <a:rPr lang="fr-FR" sz="1800" b="0" dirty="0" smtClean="0">
                <a:latin typeface="Arial" charset="0"/>
              </a:rPr>
              <a:t>: </a:t>
            </a:r>
            <a:r>
              <a:rPr lang="fr-FR" sz="1800" b="0" dirty="0" err="1" smtClean="0">
                <a:latin typeface="Arial" charset="0"/>
              </a:rPr>
              <a:t>compute</a:t>
            </a:r>
            <a:r>
              <a:rPr lang="fr-FR" sz="1800" b="0" dirty="0" smtClean="0">
                <a:latin typeface="Arial" charset="0"/>
              </a:rPr>
              <a:t> MI </a:t>
            </a:r>
            <a:r>
              <a:rPr lang="fr-FR" sz="1800" b="0" dirty="0" err="1" smtClean="0">
                <a:latin typeface="Arial" charset="0"/>
              </a:rPr>
              <a:t>between</a:t>
            </a:r>
            <a:r>
              <a:rPr lang="fr-FR" sz="1800" b="0" dirty="0" smtClean="0">
                <a:latin typeface="Arial" charset="0"/>
              </a:rPr>
              <a:t> full images (</a:t>
            </a:r>
            <a:r>
              <a:rPr lang="fr-FR" sz="1800" b="0" dirty="0" err="1" smtClean="0">
                <a:latin typeface="Arial" charset="0"/>
              </a:rPr>
              <a:t>reduced</a:t>
            </a:r>
            <a:r>
              <a:rPr lang="fr-FR" sz="1800" b="0" dirty="0" smtClean="0">
                <a:latin typeface="Arial" charset="0"/>
              </a:rPr>
              <a:t> by PCA) and </a:t>
            </a:r>
            <a:r>
              <a:rPr lang="fr-FR" sz="1800" b="0" dirty="0" err="1" smtClean="0">
                <a:latin typeface="Arial" charset="0"/>
              </a:rPr>
              <a:t>Kp</a:t>
            </a:r>
            <a:r>
              <a:rPr lang="fr-FR" sz="1800" b="0" dirty="0">
                <a:latin typeface="Arial" charset="0"/>
              </a:rPr>
              <a:t> </a:t>
            </a:r>
            <a:r>
              <a:rPr lang="fr-FR" sz="1800" b="0" dirty="0" smtClean="0">
                <a:latin typeface="Arial" charset="0"/>
              </a:rPr>
              <a:t>and select </a:t>
            </a:r>
            <a:r>
              <a:rPr lang="fr-FR" sz="1800" b="0" dirty="0" err="1" smtClean="0">
                <a:latin typeface="Arial" charset="0"/>
              </a:rPr>
              <a:t>successively</a:t>
            </a:r>
            <a:r>
              <a:rPr lang="fr-FR" sz="1800" b="0" dirty="0" smtClean="0">
                <a:latin typeface="Arial" charset="0"/>
              </a:rPr>
              <a:t> the </a:t>
            </a:r>
            <a:r>
              <a:rPr lang="fr-FR" sz="1800" b="0" dirty="0" err="1" smtClean="0">
                <a:latin typeface="Arial" charset="0"/>
              </a:rPr>
              <a:t>wavelengths</a:t>
            </a:r>
            <a:r>
              <a:rPr lang="fr-FR" sz="1800" b="0" dirty="0" smtClean="0">
                <a:latin typeface="Arial" charset="0"/>
              </a:rPr>
              <a:t> </a:t>
            </a:r>
            <a:r>
              <a:rPr lang="fr-FR" sz="1800" b="0" dirty="0" err="1" smtClean="0">
                <a:latin typeface="Arial" charset="0"/>
              </a:rPr>
              <a:t>that</a:t>
            </a:r>
            <a:r>
              <a:rPr lang="fr-FR" sz="1800" b="0" dirty="0" smtClean="0">
                <a:latin typeface="Arial" charset="0"/>
              </a:rPr>
              <a:t> </a:t>
            </a:r>
            <a:r>
              <a:rPr lang="fr-FR" sz="1800" b="0" dirty="0" err="1" smtClean="0">
                <a:latin typeface="Arial" charset="0"/>
              </a:rPr>
              <a:t>add</a:t>
            </a:r>
            <a:r>
              <a:rPr lang="fr-FR" sz="1800" b="0" dirty="0" smtClean="0">
                <a:latin typeface="Arial" charset="0"/>
              </a:rPr>
              <a:t> the </a:t>
            </a:r>
            <a:r>
              <a:rPr lang="fr-FR" sz="1800" b="0" dirty="0" err="1" smtClean="0">
                <a:latin typeface="Arial" charset="0"/>
              </a:rPr>
              <a:t>highest</a:t>
            </a:r>
            <a:r>
              <a:rPr lang="fr-FR" sz="1800" b="0" dirty="0" smtClean="0">
                <a:latin typeface="Arial" charset="0"/>
              </a:rPr>
              <a:t> MI (goal: </a:t>
            </a:r>
            <a:r>
              <a:rPr lang="fr-FR" sz="1800" b="0" dirty="0" err="1" smtClean="0">
                <a:latin typeface="Arial" charset="0"/>
              </a:rPr>
              <a:t>avoid</a:t>
            </a:r>
            <a:r>
              <a:rPr lang="fr-FR" sz="1800" b="0" dirty="0" smtClean="0">
                <a:latin typeface="Arial" charset="0"/>
              </a:rPr>
              <a:t> </a:t>
            </a:r>
            <a:r>
              <a:rPr lang="fr-FR" sz="1800" b="0" dirty="0" err="1" smtClean="0">
                <a:latin typeface="Arial" charset="0"/>
              </a:rPr>
              <a:t>redundancies</a:t>
            </a:r>
            <a:r>
              <a:rPr lang="fr-FR" sz="1800" b="0" dirty="0" smtClean="0">
                <a:latin typeface="Arial" charset="0"/>
              </a:rPr>
              <a:t>)</a:t>
            </a: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15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424613"/>
            <a:ext cx="5000625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predictability of the geomagnetic activity with information theoretical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 – G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Bernoux,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Brunet,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Janvier,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Buchlin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7" y="6403825"/>
            <a:ext cx="435125" cy="43512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39" y="6468274"/>
            <a:ext cx="434220" cy="3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1529921"/>
            <a:ext cx="8693150" cy="28245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>
          <a:xfrm>
            <a:off x="88900" y="4947285"/>
            <a:ext cx="89090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fr-FR" sz="1800" dirty="0" smtClean="0"/>
              <a:t> </a:t>
            </a:r>
            <a:r>
              <a:rPr lang="fr-FR" sz="1800" dirty="0" err="1" smtClean="0"/>
              <a:t>Adding</a:t>
            </a:r>
            <a:r>
              <a:rPr lang="fr-FR" sz="1800" dirty="0" smtClean="0"/>
              <a:t> </a:t>
            </a:r>
            <a:r>
              <a:rPr lang="fr-FR" sz="1800" dirty="0"/>
              <a:t>EUV </a:t>
            </a:r>
            <a:r>
              <a:rPr lang="fr-FR" sz="1800" dirty="0" err="1"/>
              <a:t>wavelengths</a:t>
            </a:r>
            <a:r>
              <a:rPr lang="fr-FR" sz="1800" dirty="0"/>
              <a:t> to </a:t>
            </a:r>
            <a:r>
              <a:rPr lang="fr-FR" sz="1800" dirty="0" err="1"/>
              <a:t>other</a:t>
            </a:r>
            <a:r>
              <a:rPr lang="fr-FR" sz="1800" dirty="0"/>
              <a:t> EUV </a:t>
            </a:r>
            <a:r>
              <a:rPr lang="fr-FR" sz="1800" dirty="0" err="1"/>
              <a:t>wavelengths</a:t>
            </a:r>
            <a:r>
              <a:rPr lang="fr-FR" sz="1800" dirty="0"/>
              <a:t> </a:t>
            </a:r>
            <a:r>
              <a:rPr lang="fr-FR" sz="1800" dirty="0" err="1"/>
              <a:t>does</a:t>
            </a:r>
            <a:r>
              <a:rPr lang="fr-FR" sz="1800" dirty="0"/>
              <a:t> not </a:t>
            </a:r>
            <a:r>
              <a:rPr lang="fr-FR" sz="1800" dirty="0" err="1"/>
              <a:t>increase</a:t>
            </a:r>
            <a:r>
              <a:rPr lang="fr-FR" sz="1800" dirty="0"/>
              <a:t> </a:t>
            </a:r>
            <a:r>
              <a:rPr lang="fr-FR" sz="1800" dirty="0" smtClean="0"/>
              <a:t>MI </a:t>
            </a:r>
            <a:r>
              <a:rPr lang="fr-FR" sz="1800" dirty="0" err="1" smtClean="0"/>
              <a:t>significantly</a:t>
            </a:r>
            <a:r>
              <a:rPr lang="fr-FR" sz="1800" dirty="0" smtClean="0"/>
              <a:t> (up to +0.04 </a:t>
            </a:r>
            <a:r>
              <a:rPr lang="fr-FR" sz="1800" dirty="0" err="1" smtClean="0"/>
              <a:t>nat</a:t>
            </a:r>
            <a:r>
              <a:rPr lang="fr-FR" sz="1800" dirty="0" smtClean="0"/>
              <a:t> </a:t>
            </a:r>
            <a:r>
              <a:rPr lang="fr-FR" sz="1800" dirty="0"/>
              <a:t>for 211 </a:t>
            </a:r>
            <a:r>
              <a:rPr lang="fr-FR" sz="1800" dirty="0" smtClean="0"/>
              <a:t>Å </a:t>
            </a:r>
            <a:r>
              <a:rPr lang="fr-FR" sz="1800" dirty="0" err="1" smtClean="0"/>
              <a:t>when</a:t>
            </a:r>
            <a:r>
              <a:rPr lang="fr-FR" sz="1800" dirty="0" smtClean="0"/>
              <a:t> </a:t>
            </a:r>
            <a:r>
              <a:rPr lang="fr-FR" sz="1800" dirty="0" err="1" smtClean="0"/>
              <a:t>adding</a:t>
            </a:r>
            <a:r>
              <a:rPr lang="fr-FR" sz="1800" dirty="0" smtClean="0"/>
              <a:t> </a:t>
            </a:r>
            <a:r>
              <a:rPr lang="el-GR" sz="1800" dirty="0"/>
              <a:t>λ</a:t>
            </a:r>
            <a:r>
              <a:rPr lang="fr-FR" sz="1800" dirty="0"/>
              <a:t> = </a:t>
            </a:r>
            <a:r>
              <a:rPr lang="fr-FR" sz="1800" dirty="0" smtClean="0"/>
              <a:t>94 Å or 304 Å) </a:t>
            </a:r>
            <a:r>
              <a:rPr lang="fr-FR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fr-FR" sz="1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redundancies</a:t>
            </a:r>
            <a:r>
              <a:rPr lang="fr-FR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endParaRPr lang="fr-FR" sz="1800" dirty="0"/>
          </a:p>
          <a:p>
            <a:pPr eaLnBrk="1" hangingPunct="1">
              <a:buFontTx/>
              <a:buChar char="-"/>
            </a:pPr>
            <a:r>
              <a:rPr lang="fr-FR" sz="1800" dirty="0" smtClean="0"/>
              <a:t> </a:t>
            </a:r>
            <a:r>
              <a:rPr lang="fr-FR" sz="1800" dirty="0" err="1" smtClean="0"/>
              <a:t>Adding</a:t>
            </a:r>
            <a:r>
              <a:rPr lang="fr-FR" sz="1800" dirty="0" smtClean="0"/>
              <a:t> </a:t>
            </a:r>
            <a:r>
              <a:rPr lang="fr-FR" sz="1800" dirty="0"/>
              <a:t>UV and visible </a:t>
            </a:r>
            <a:r>
              <a:rPr lang="fr-FR" sz="1800" dirty="0" err="1"/>
              <a:t>wavelengths</a:t>
            </a:r>
            <a:r>
              <a:rPr lang="fr-FR" sz="1800" dirty="0"/>
              <a:t> to EUV </a:t>
            </a:r>
            <a:r>
              <a:rPr lang="fr-FR" sz="1800" dirty="0" err="1"/>
              <a:t>wavelengths</a:t>
            </a:r>
            <a:r>
              <a:rPr lang="fr-FR" sz="1800" dirty="0"/>
              <a:t> </a:t>
            </a:r>
            <a:r>
              <a:rPr lang="fr-FR" sz="1800" dirty="0" err="1"/>
              <a:t>increases</a:t>
            </a:r>
            <a:r>
              <a:rPr lang="fr-FR" sz="1800" dirty="0"/>
              <a:t> MI </a:t>
            </a:r>
            <a:endParaRPr lang="fr-FR" sz="1800" dirty="0" smtClean="0"/>
          </a:p>
          <a:p>
            <a:pPr eaLnBrk="1" hangingPunct="1"/>
            <a:r>
              <a:rPr lang="fr-FR" sz="1800" dirty="0" smtClean="0"/>
              <a:t>(</a:t>
            </a:r>
            <a:r>
              <a:rPr lang="fr-FR" sz="1800" dirty="0"/>
              <a:t>up to +</a:t>
            </a:r>
            <a:r>
              <a:rPr lang="fr-FR" sz="1800" dirty="0" smtClean="0"/>
              <a:t>0.10 </a:t>
            </a:r>
            <a:r>
              <a:rPr lang="fr-FR" sz="1800" dirty="0" err="1" smtClean="0"/>
              <a:t>nat</a:t>
            </a:r>
            <a:r>
              <a:rPr lang="fr-FR" sz="1800" dirty="0" smtClean="0"/>
              <a:t> </a:t>
            </a:r>
            <a:r>
              <a:rPr lang="fr-FR" sz="1800" dirty="0"/>
              <a:t>for 211 Å </a:t>
            </a:r>
            <a:r>
              <a:rPr lang="fr-FR" sz="1800" dirty="0" err="1" smtClean="0"/>
              <a:t>when</a:t>
            </a:r>
            <a:r>
              <a:rPr lang="fr-FR" sz="1800" dirty="0" smtClean="0"/>
              <a:t> </a:t>
            </a:r>
            <a:r>
              <a:rPr lang="fr-FR" sz="1800" dirty="0" err="1" smtClean="0"/>
              <a:t>adding</a:t>
            </a:r>
            <a:r>
              <a:rPr lang="fr-FR" sz="1800" dirty="0" smtClean="0"/>
              <a:t> </a:t>
            </a:r>
            <a:r>
              <a:rPr lang="el-GR" sz="1800" dirty="0" smtClean="0"/>
              <a:t>λ</a:t>
            </a:r>
            <a:r>
              <a:rPr lang="fr-FR" sz="1800" dirty="0" smtClean="0"/>
              <a:t> = 1600 Å)</a:t>
            </a: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88900" y="4354508"/>
            <a:ext cx="890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Figure: Mutual Information between each time-series of full SDO-AIA images (reduced by PCA, keeping 25 PCs) and </a:t>
            </a:r>
            <a:r>
              <a:rPr lang="en-US" sz="1400" i="1" dirty="0" err="1" smtClean="0"/>
              <a:t>Kp</a:t>
            </a:r>
            <a:r>
              <a:rPr lang="en-US" sz="1400" i="1" dirty="0" smtClean="0"/>
              <a:t>. Variance due to the estimator is plotted in dark blue.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7508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dirty="0" err="1" smtClean="0">
                <a:latin typeface="Arial" charset="0"/>
              </a:rPr>
              <a:t>Appendix</a:t>
            </a:r>
            <a:endParaRPr lang="fr-FR" i="1" dirty="0">
              <a:latin typeface="Arial" charset="0"/>
            </a:endParaRP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49" y="1547813"/>
            <a:ext cx="6821114" cy="4535487"/>
          </a:xfrm>
        </p:spPr>
      </p:pic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16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424613"/>
            <a:ext cx="5000625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predictability of the geomagnetic activity with information theoretical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 – G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Bernoux,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Brunet,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Janvier,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Buchlin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7" y="6403825"/>
            <a:ext cx="435125" cy="43512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39" y="6468274"/>
            <a:ext cx="434220" cy="3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5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dirty="0" err="1" smtClean="0">
                <a:latin typeface="Arial" charset="0"/>
              </a:rPr>
              <a:t>Appendix</a:t>
            </a:r>
            <a:endParaRPr lang="fr-FR" sz="2000" i="1" dirty="0">
              <a:latin typeface="Arial" charset="0"/>
            </a:endParaRP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7" y="1138461"/>
            <a:ext cx="4659904" cy="4944840"/>
          </a:xfrm>
        </p:spPr>
      </p:pic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17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424613"/>
            <a:ext cx="5000625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predictability of the geomagnetic activity with information theoretical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 – G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Bernoux,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Brunet,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Janvier,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Buchlin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7" y="6403825"/>
            <a:ext cx="435125" cy="43512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39" y="6468274"/>
            <a:ext cx="434220" cy="3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73885" y="1370923"/>
            <a:ext cx="2784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Figure: Mutual Information values between each time-series of </a:t>
            </a:r>
            <a:r>
              <a:rPr lang="en-US" sz="1400" i="1" dirty="0" smtClean="0"/>
              <a:t>columns </a:t>
            </a:r>
            <a:r>
              <a:rPr lang="en-US" sz="1400" i="1" dirty="0"/>
              <a:t>and </a:t>
            </a:r>
            <a:r>
              <a:rPr lang="en-US" sz="1400" i="1" dirty="0" err="1"/>
              <a:t>Kp</a:t>
            </a:r>
            <a:r>
              <a:rPr lang="en-US" sz="1400" i="1" dirty="0"/>
              <a:t>, per year and per wavelength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818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dirty="0" err="1" smtClean="0">
                <a:latin typeface="Arial" charset="0"/>
              </a:rPr>
              <a:t>Appendix</a:t>
            </a:r>
            <a:endParaRPr lang="fr-FR" sz="2000" i="1" dirty="0">
              <a:latin typeface="Arial" charset="0"/>
            </a:endParaRP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18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424613"/>
            <a:ext cx="5000625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predictability of the geomagnetic activity with information theoretical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 – G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Bernoux,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Brunet,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Janvier,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Buchlin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7" y="6403825"/>
            <a:ext cx="435125" cy="43512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39" y="6468274"/>
            <a:ext cx="434220" cy="3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06" y="1371543"/>
            <a:ext cx="4274139" cy="4535487"/>
          </a:xfrm>
        </p:spPr>
      </p:pic>
      <p:pic>
        <p:nvPicPr>
          <p:cNvPr id="11" name="Espace réservé du contenu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4"/>
          <a:stretch/>
        </p:blipFill>
        <p:spPr bwMode="auto">
          <a:xfrm>
            <a:off x="385967" y="1371543"/>
            <a:ext cx="3756375" cy="453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367325" y="594216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Lag = 0 days</a:t>
            </a:r>
            <a:endParaRPr lang="en-US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009273" y="5945177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Lag = 5 days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46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dirty="0" err="1" smtClean="0">
                <a:latin typeface="Arial" charset="0"/>
              </a:rPr>
              <a:t>Appendix</a:t>
            </a:r>
            <a:endParaRPr lang="fr-FR" sz="2000" i="1" dirty="0">
              <a:latin typeface="Arial" charset="0"/>
            </a:endParaRP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19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424613"/>
            <a:ext cx="5000625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predictability of the geomagnetic activity with information theoretical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 – G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Bernoux,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Brunet,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Janvier,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Buchlin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7" y="6403825"/>
            <a:ext cx="435125" cy="43512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39" y="6468274"/>
            <a:ext cx="434220" cy="3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2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" charset="0"/>
              </a:rPr>
              <a:t>Objectives / </a:t>
            </a:r>
            <a:r>
              <a:rPr lang="fr-FR" dirty="0" err="1" smtClean="0">
                <a:latin typeface="Arial" charset="0"/>
              </a:rPr>
              <a:t>Problems</a:t>
            </a:r>
            <a:endParaRPr lang="fr-FR" dirty="0">
              <a:latin typeface="Arial" charset="0"/>
            </a:endParaRPr>
          </a:p>
        </p:txBody>
      </p:sp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538163" y="965772"/>
            <a:ext cx="8243887" cy="5322012"/>
          </a:xfrm>
        </p:spPr>
        <p:txBody>
          <a:bodyPr/>
          <a:lstStyle/>
          <a:p>
            <a:pPr eaLnBrk="1" hangingPunct="1"/>
            <a:r>
              <a:rPr lang="fr-FR" sz="2000" b="0" u="sng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Context</a:t>
            </a:r>
            <a:r>
              <a:rPr lang="fr-FR" sz="2000" b="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: multiple-</a:t>
            </a:r>
            <a:r>
              <a:rPr lang="fr-FR" sz="2000" b="0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hours</a:t>
            </a:r>
            <a:r>
              <a:rPr lang="fr-FR" sz="2000" b="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FR" sz="2000" b="0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ahead</a:t>
            </a:r>
            <a:r>
              <a:rPr lang="fr-FR" sz="2000" b="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FR" sz="2000" b="0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forecast</a:t>
            </a:r>
            <a:r>
              <a:rPr lang="fr-FR" sz="2000" b="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of </a:t>
            </a:r>
            <a:r>
              <a:rPr lang="fr-FR" sz="2000" b="0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geomagnetic</a:t>
            </a:r>
            <a:r>
              <a:rPr lang="fr-FR" sz="2000" b="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indices (</a:t>
            </a:r>
            <a:r>
              <a:rPr lang="fr-FR" sz="2000" b="0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Kp</a:t>
            </a:r>
            <a:r>
              <a:rPr lang="fr-FR" sz="2000" b="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, Dst, etc.) </a:t>
            </a:r>
            <a:r>
              <a:rPr lang="fr-FR" sz="2000" b="0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with</a:t>
            </a:r>
            <a:r>
              <a:rPr lang="fr-FR" sz="2000" b="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FR" sz="2000" b="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Neural Networks  </a:t>
            </a:r>
            <a:endParaRPr lang="fr-FR" sz="2000" b="0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endParaRPr lang="en-US" sz="2000" b="0" u="sng" dirty="0" smtClean="0">
              <a:solidFill>
                <a:srgbClr val="C00000"/>
              </a:solidFill>
              <a:latin typeface="Arial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sz="2000" b="0" u="sng" dirty="0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Idea:</a:t>
            </a:r>
            <a:r>
              <a:rPr lang="en-US" sz="2000" b="0" dirty="0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 Use 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solar imaging </a:t>
            </a:r>
            <a:r>
              <a:rPr lang="en-US" sz="2000" b="0" dirty="0" smtClean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to improve Deep-Learning-based forecasts (increase time window)</a:t>
            </a:r>
          </a:p>
          <a:p>
            <a:pPr eaLnBrk="1" hangingPunct="1"/>
            <a:endParaRPr lang="en-US" sz="2000" b="0" dirty="0" smtClean="0">
              <a:solidFill>
                <a:srgbClr val="C00000"/>
              </a:solidFill>
              <a:latin typeface="Arial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sz="2000" b="0" dirty="0" smtClean="0">
                <a:latin typeface="Arial" charset="0"/>
                <a:sym typeface="Wingdings" panose="05000000000000000000" pitchFamily="2" charset="2"/>
              </a:rPr>
              <a:t>But…</a:t>
            </a:r>
            <a:endParaRPr lang="en-US" sz="2000" b="0" dirty="0">
              <a:latin typeface="Arial" charset="0"/>
              <a:sym typeface="Wingdings" panose="05000000000000000000" pitchFamily="2" charset="2"/>
            </a:endParaRPr>
          </a:p>
          <a:p>
            <a:pPr eaLnBrk="1" hangingPunct="1">
              <a:buFont typeface="Wingdings"/>
              <a:buChar char="à"/>
            </a:pPr>
            <a:r>
              <a:rPr lang="en-US" sz="1800" b="0" dirty="0" smtClean="0">
                <a:latin typeface="Arial" charset="0"/>
                <a:sym typeface="Wingdings" panose="05000000000000000000" pitchFamily="2" charset="2"/>
              </a:rPr>
              <a:t>High-dimensional data</a:t>
            </a:r>
          </a:p>
          <a:p>
            <a:pPr eaLnBrk="1" hangingPunct="1">
              <a:buFont typeface="Wingdings"/>
              <a:buChar char="à"/>
            </a:pPr>
            <a:r>
              <a:rPr lang="en-US" sz="1800" b="0" dirty="0" smtClean="0">
                <a:latin typeface="Arial" charset="0"/>
                <a:sym typeface="Wingdings" panose="05000000000000000000" pitchFamily="2" charset="2"/>
              </a:rPr>
              <a:t>We know (</a:t>
            </a:r>
            <a:r>
              <a:rPr lang="en-US" sz="1800" b="0" i="1" u="sng" dirty="0" smtClean="0">
                <a:latin typeface="Arial" charset="0"/>
                <a:sym typeface="Wingdings" panose="05000000000000000000" pitchFamily="2" charset="2"/>
              </a:rPr>
              <a:t>physically</a:t>
            </a:r>
            <a:r>
              <a:rPr lang="en-US" sz="1800" b="0" dirty="0" smtClean="0">
                <a:latin typeface="Arial" charset="0"/>
                <a:sym typeface="Wingdings" panose="05000000000000000000" pitchFamily="2" charset="2"/>
              </a:rPr>
              <a:t>) that solar activity is connected to the dynamics of the </a:t>
            </a:r>
            <a:r>
              <a:rPr lang="en-US" sz="1800" b="0" dirty="0" err="1" smtClean="0">
                <a:latin typeface="Arial" charset="0"/>
                <a:sym typeface="Wingdings" panose="05000000000000000000" pitchFamily="2" charset="2"/>
              </a:rPr>
              <a:t>geomagnetosphere</a:t>
            </a:r>
            <a:r>
              <a:rPr lang="en-US" sz="1800" b="0" dirty="0" smtClean="0">
                <a:latin typeface="Arial" charset="0"/>
                <a:sym typeface="Wingdings" panose="05000000000000000000" pitchFamily="2" charset="2"/>
              </a:rPr>
              <a:t>…</a:t>
            </a:r>
          </a:p>
          <a:p>
            <a:pPr marL="0" indent="0" eaLnBrk="1" hangingPunct="1"/>
            <a:endParaRPr lang="en-US" sz="2000" b="0" u="sng" dirty="0" smtClean="0">
              <a:solidFill>
                <a:schemeClr val="accent2"/>
              </a:solidFill>
              <a:latin typeface="Arial" charset="0"/>
              <a:sym typeface="Wingdings" panose="05000000000000000000" pitchFamily="2" charset="2"/>
            </a:endParaRPr>
          </a:p>
          <a:p>
            <a:pPr marL="342900" indent="-342900" eaLnBrk="1" hangingPunct="1">
              <a:buFontTx/>
              <a:buChar char="-"/>
            </a:pPr>
            <a:r>
              <a:rPr lang="en-US" sz="2000" b="0" dirty="0" smtClean="0">
                <a:solidFill>
                  <a:schemeClr val="accent2"/>
                </a:solidFill>
                <a:latin typeface="Arial" charset="0"/>
                <a:sym typeface="Wingdings" panose="05000000000000000000" pitchFamily="2" charset="2"/>
              </a:rPr>
              <a:t>…but can we show (with a metric) that geomagnetic </a:t>
            </a:r>
            <a:r>
              <a:rPr lang="en-US" sz="2000" b="0" i="1" dirty="0" smtClean="0">
                <a:solidFill>
                  <a:schemeClr val="accent2"/>
                </a:solidFill>
                <a:latin typeface="Arial" charset="0"/>
                <a:sym typeface="Wingdings" panose="05000000000000000000" pitchFamily="2" charset="2"/>
              </a:rPr>
              <a:t>indices</a:t>
            </a:r>
            <a:r>
              <a:rPr lang="en-US" sz="2000" b="0" dirty="0" smtClean="0">
                <a:solidFill>
                  <a:schemeClr val="accent2"/>
                </a:solidFill>
                <a:latin typeface="Arial" charset="0"/>
                <a:sym typeface="Wingdings" panose="05000000000000000000" pitchFamily="2" charset="2"/>
              </a:rPr>
              <a:t> are “correlated” to solar </a:t>
            </a:r>
            <a:r>
              <a:rPr lang="en-US" sz="2000" b="0" i="1" dirty="0" smtClean="0">
                <a:solidFill>
                  <a:schemeClr val="accent2"/>
                </a:solidFill>
                <a:latin typeface="Arial" charset="0"/>
                <a:sym typeface="Wingdings" panose="05000000000000000000" pitchFamily="2" charset="2"/>
              </a:rPr>
              <a:t>imaging</a:t>
            </a:r>
            <a:r>
              <a:rPr lang="en-US" sz="2000" b="0" dirty="0" smtClean="0">
                <a:solidFill>
                  <a:schemeClr val="accent2"/>
                </a:solidFill>
                <a:latin typeface="Arial" charset="0"/>
                <a:sym typeface="Wingdings" panose="05000000000000000000" pitchFamily="2" charset="2"/>
              </a:rPr>
              <a:t> ?</a:t>
            </a:r>
            <a:endParaRPr lang="en-US" sz="2000" dirty="0">
              <a:latin typeface="Arial" charset="0"/>
              <a:sym typeface="Wingdings" panose="05000000000000000000" pitchFamily="2" charset="2"/>
            </a:endParaRPr>
          </a:p>
          <a:p>
            <a:pPr marL="342900" indent="-342900" eaLnBrk="1" hangingPunct="1">
              <a:buFontTx/>
              <a:buChar char="-"/>
            </a:pPr>
            <a:r>
              <a:rPr lang="en-US" sz="2000" b="0" dirty="0" smtClean="0">
                <a:solidFill>
                  <a:schemeClr val="accent2"/>
                </a:solidFill>
                <a:latin typeface="Arial" charset="0"/>
                <a:sym typeface="Wingdings" panose="05000000000000000000" pitchFamily="2" charset="2"/>
              </a:rPr>
              <a:t>If so, could this metric be used for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  <a:sym typeface="Wingdings" panose="05000000000000000000" pitchFamily="2" charset="2"/>
              </a:rPr>
              <a:t>feature selection</a:t>
            </a:r>
            <a:r>
              <a:rPr lang="en-US" sz="2000" b="0" dirty="0" smtClean="0">
                <a:solidFill>
                  <a:schemeClr val="accent2"/>
                </a:solidFill>
                <a:latin typeface="Arial" charset="0"/>
                <a:sym typeface="Wingdings" panose="05000000000000000000" pitchFamily="2" charset="2"/>
              </a:rPr>
              <a:t>?</a:t>
            </a:r>
          </a:p>
          <a:p>
            <a:pPr marL="725488" lvl="2" indent="-342900" eaLnBrk="1" hangingPunct="1">
              <a:buFontTx/>
              <a:buChar char="-"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sym typeface="Wingdings" panose="05000000000000000000" pitchFamily="2" charset="2"/>
              </a:rPr>
              <a:t>Select only a smaller set of 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sym typeface="Wingdings" panose="05000000000000000000" pitchFamily="2" charset="2"/>
              </a:rPr>
              <a:t>pixels?</a:t>
            </a:r>
          </a:p>
          <a:p>
            <a:pPr marL="725488" lvl="2" indent="-342900" eaLnBrk="1" hangingPunct="1">
              <a:buFontTx/>
              <a:buChar char="-"/>
            </a:pP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sym typeface="Wingdings" panose="05000000000000000000" pitchFamily="2" charset="2"/>
              </a:rPr>
              <a:t>Ranking the wavelengths?</a:t>
            </a: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2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424613"/>
            <a:ext cx="5000625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predictability of the geomagnetic activity with information theoretical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 – G.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Bernoux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Brunet, M.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Janvier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Buchlin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7" y="6403825"/>
            <a:ext cx="435125" cy="43512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39" y="6468274"/>
            <a:ext cx="434220" cy="3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2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Arial" charset="0"/>
              </a:rPr>
              <a:t>Datasets</a:t>
            </a:r>
            <a:endParaRPr lang="fr-FR" dirty="0">
              <a:latin typeface="Arial" charset="0"/>
            </a:endParaRPr>
          </a:p>
        </p:txBody>
      </p:sp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538163" y="1042907"/>
            <a:ext cx="5843163" cy="5178989"/>
          </a:xfrm>
        </p:spPr>
        <p:txBody>
          <a:bodyPr numCol="1"/>
          <a:lstStyle/>
          <a:p>
            <a:pPr eaLnBrk="1" hangingPunct="1"/>
            <a:r>
              <a:rPr lang="fr-FR" sz="1800" dirty="0" err="1">
                <a:latin typeface="Arial" charset="0"/>
              </a:rPr>
              <a:t>Geomagnetic</a:t>
            </a:r>
            <a:r>
              <a:rPr lang="fr-FR" sz="1800" dirty="0">
                <a:latin typeface="Arial" charset="0"/>
              </a:rPr>
              <a:t> indices </a:t>
            </a:r>
            <a:r>
              <a:rPr lang="fr-FR" sz="1800" b="0" dirty="0">
                <a:latin typeface="Arial" charset="0"/>
              </a:rPr>
              <a:t>and </a:t>
            </a:r>
            <a:r>
              <a:rPr lang="fr-FR" sz="1800" dirty="0" err="1">
                <a:latin typeface="Arial" charset="0"/>
              </a:rPr>
              <a:t>solar</a:t>
            </a:r>
            <a:r>
              <a:rPr lang="fr-FR" sz="1800" dirty="0">
                <a:latin typeface="Arial" charset="0"/>
              </a:rPr>
              <a:t> </a:t>
            </a:r>
            <a:r>
              <a:rPr lang="fr-FR" sz="1800" dirty="0" err="1" smtClean="0">
                <a:latin typeface="Arial" charset="0"/>
              </a:rPr>
              <a:t>wind</a:t>
            </a:r>
            <a:r>
              <a:rPr lang="fr-FR" sz="1800" dirty="0" smtClean="0">
                <a:latin typeface="Arial" charset="0"/>
              </a:rPr>
              <a:t> </a:t>
            </a:r>
            <a:r>
              <a:rPr lang="fr-FR" sz="1800" dirty="0" err="1" smtClean="0">
                <a:latin typeface="Arial" charset="0"/>
              </a:rPr>
              <a:t>parameters</a:t>
            </a:r>
            <a:r>
              <a:rPr lang="fr-FR" sz="1800" b="0" dirty="0" smtClean="0">
                <a:latin typeface="Arial" charset="0"/>
              </a:rPr>
              <a:t> </a:t>
            </a:r>
            <a:r>
              <a:rPr lang="fr-FR" sz="1800" b="0" dirty="0">
                <a:latin typeface="Arial" charset="0"/>
              </a:rPr>
              <a:t>:</a:t>
            </a:r>
            <a:endParaRPr lang="fr-FR" sz="1800" dirty="0"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fr-FR" sz="1800" b="0" dirty="0" err="1" smtClean="0">
                <a:latin typeface="Arial" charset="0"/>
              </a:rPr>
              <a:t>Low-resolution</a:t>
            </a:r>
            <a:r>
              <a:rPr lang="fr-FR" sz="1800" b="0" dirty="0" smtClean="0">
                <a:latin typeface="Arial" charset="0"/>
              </a:rPr>
              <a:t> </a:t>
            </a:r>
            <a:r>
              <a:rPr lang="fr-FR" sz="1800" b="0" dirty="0">
                <a:latin typeface="Arial" charset="0"/>
              </a:rPr>
              <a:t>(1h) OMNI </a:t>
            </a:r>
            <a:r>
              <a:rPr lang="fr-FR" sz="1800" b="0" dirty="0" smtClean="0">
                <a:latin typeface="Arial" charset="0"/>
              </a:rPr>
              <a:t>data (</a:t>
            </a:r>
            <a:r>
              <a:rPr lang="fr-FR" sz="1800" b="0" dirty="0" err="1" smtClean="0">
                <a:latin typeface="Arial" charset="0"/>
              </a:rPr>
              <a:t>Kp</a:t>
            </a:r>
            <a:r>
              <a:rPr lang="fr-FR" sz="1800" b="0" dirty="0" smtClean="0">
                <a:latin typeface="Arial" charset="0"/>
              </a:rPr>
              <a:t>, …)</a:t>
            </a:r>
          </a:p>
          <a:p>
            <a:pPr eaLnBrk="1" hangingPunct="1"/>
            <a:endParaRPr lang="fr-FR" dirty="0" smtClean="0">
              <a:latin typeface="Arial" charset="0"/>
            </a:endParaRPr>
          </a:p>
          <a:p>
            <a:pPr eaLnBrk="1" hangingPunct="1"/>
            <a:r>
              <a:rPr lang="fr-FR" dirty="0" smtClean="0">
                <a:latin typeface="Arial" charset="0"/>
              </a:rPr>
              <a:t>Solar </a:t>
            </a:r>
            <a:r>
              <a:rPr lang="fr-FR" dirty="0" err="1" smtClean="0">
                <a:latin typeface="Arial" charset="0"/>
              </a:rPr>
              <a:t>imaging</a:t>
            </a:r>
            <a:r>
              <a:rPr lang="fr-FR" dirty="0" smtClean="0">
                <a:latin typeface="Arial" charset="0"/>
              </a:rPr>
              <a:t>:</a:t>
            </a:r>
          </a:p>
          <a:p>
            <a:pPr eaLnBrk="1" hangingPunct="1"/>
            <a:r>
              <a:rPr lang="fr-FR" sz="2000" b="0" dirty="0" smtClean="0">
                <a:latin typeface="Arial" charset="0"/>
              </a:rPr>
              <a:t>« ML-READY » SDO-AIA data</a:t>
            </a:r>
            <a:r>
              <a:rPr lang="fr-FR" sz="2000" b="0" dirty="0">
                <a:latin typeface="Arial" charset="0"/>
              </a:rPr>
              <a:t> </a:t>
            </a:r>
            <a:r>
              <a:rPr lang="fr-FR" sz="2000" b="0" dirty="0" err="1" smtClean="0">
                <a:latin typeface="Arial" charset="0"/>
              </a:rPr>
              <a:t>from</a:t>
            </a:r>
            <a:r>
              <a:rPr lang="fr-FR" sz="2000" b="0" dirty="0" smtClean="0">
                <a:latin typeface="Arial" charset="0"/>
              </a:rPr>
              <a:t> (Galvez et al., 2019)[2]</a:t>
            </a:r>
          </a:p>
          <a:p>
            <a:pPr eaLnBrk="1" hangingPunct="1">
              <a:buFontTx/>
              <a:buChar char="-"/>
            </a:pPr>
            <a:r>
              <a:rPr lang="fr-FR" sz="2000" b="0" dirty="0" smtClean="0">
                <a:latin typeface="Arial" charset="0"/>
              </a:rPr>
              <a:t>10 </a:t>
            </a:r>
            <a:r>
              <a:rPr lang="fr-FR" sz="2000" b="0" dirty="0" err="1" smtClean="0">
                <a:latin typeface="Arial" charset="0"/>
              </a:rPr>
              <a:t>wavelengths</a:t>
            </a:r>
            <a:r>
              <a:rPr lang="fr-FR" sz="2000" b="0" dirty="0" smtClean="0">
                <a:latin typeface="Arial" charset="0"/>
              </a:rPr>
              <a:t> (7 EUV + 2 UV + 450 nm)</a:t>
            </a:r>
          </a:p>
          <a:p>
            <a:pPr eaLnBrk="1" hangingPunct="1">
              <a:buFontTx/>
              <a:buChar char="-"/>
            </a:pPr>
            <a:r>
              <a:rPr lang="fr-FR" sz="2000" b="0" dirty="0" smtClean="0">
                <a:latin typeface="Arial" charset="0"/>
              </a:rPr>
              <a:t>Time range : 2010 – 2018</a:t>
            </a:r>
          </a:p>
          <a:p>
            <a:pPr eaLnBrk="1" hangingPunct="1">
              <a:buFontTx/>
              <a:buChar char="-"/>
            </a:pPr>
            <a:r>
              <a:rPr lang="fr-FR" sz="2000" b="0" dirty="0" smtClean="0">
                <a:latin typeface="Arial" charset="0"/>
              </a:rPr>
              <a:t>6.5 </a:t>
            </a:r>
            <a:r>
              <a:rPr lang="fr-FR" sz="2000" b="0" dirty="0" err="1" smtClean="0">
                <a:latin typeface="Arial" charset="0"/>
              </a:rPr>
              <a:t>TBs</a:t>
            </a:r>
            <a:r>
              <a:rPr lang="fr-FR" sz="2000" b="0" dirty="0" smtClean="0">
                <a:latin typeface="Arial" charset="0"/>
              </a:rPr>
              <a:t> (</a:t>
            </a:r>
            <a:r>
              <a:rPr lang="fr-FR" sz="2000" b="0" dirty="0" smtClean="0">
                <a:latin typeface="Arial" charset="0"/>
                <a:sym typeface="Wingdings" panose="05000000000000000000" pitchFamily="2" charset="2"/>
              </a:rPr>
              <a:t> 270 </a:t>
            </a:r>
            <a:r>
              <a:rPr lang="fr-FR" sz="2000" b="0" dirty="0" err="1" smtClean="0">
                <a:latin typeface="Arial" charset="0"/>
                <a:sym typeface="Wingdings" panose="05000000000000000000" pitchFamily="2" charset="2"/>
              </a:rPr>
              <a:t>GBs</a:t>
            </a:r>
            <a:r>
              <a:rPr lang="fr-FR" sz="2000" b="0" dirty="0" smtClean="0">
                <a:latin typeface="Arial" charset="0"/>
                <a:sym typeface="Wingdings" panose="05000000000000000000" pitchFamily="2" charset="2"/>
              </a:rPr>
              <a:t> in 128x128 </a:t>
            </a:r>
            <a:r>
              <a:rPr lang="fr-FR" sz="2000" b="0" dirty="0" err="1" smtClean="0">
                <a:latin typeface="Arial" charset="0"/>
                <a:sym typeface="Wingdings" panose="05000000000000000000" pitchFamily="2" charset="2"/>
              </a:rPr>
              <a:t>resolution</a:t>
            </a:r>
            <a:r>
              <a:rPr lang="fr-FR" sz="2000" b="0" dirty="0" smtClean="0">
                <a:latin typeface="Arial" charset="0"/>
                <a:sym typeface="Wingdings" panose="05000000000000000000" pitchFamily="2" charset="2"/>
              </a:rPr>
              <a:t>)</a:t>
            </a:r>
          </a:p>
          <a:p>
            <a:pPr eaLnBrk="1" hangingPunct="1"/>
            <a:endParaRPr lang="fr-FR" sz="900" b="0" dirty="0">
              <a:latin typeface="Arial" charset="0"/>
            </a:endParaRPr>
          </a:p>
          <a:p>
            <a:pPr eaLnBrk="1" hangingPunct="1"/>
            <a:endParaRPr lang="fr-FR" sz="900" b="0" dirty="0" smtClean="0">
              <a:latin typeface="Arial" charset="0"/>
            </a:endParaRPr>
          </a:p>
          <a:p>
            <a:pPr eaLnBrk="1" hangingPunct="1"/>
            <a:endParaRPr lang="fr-FR" sz="900" b="0" dirty="0" smtClean="0">
              <a:latin typeface="Arial" charset="0"/>
            </a:endParaRPr>
          </a:p>
          <a:p>
            <a:pPr eaLnBrk="1" hangingPunct="1"/>
            <a:endParaRPr lang="fr-FR" sz="900" b="0" dirty="0" smtClean="0">
              <a:latin typeface="Arial" charset="0"/>
            </a:endParaRPr>
          </a:p>
          <a:p>
            <a:pPr eaLnBrk="1" hangingPunct="1"/>
            <a:endParaRPr lang="fr-FR" sz="900" b="0" dirty="0">
              <a:latin typeface="Arial" charset="0"/>
            </a:endParaRPr>
          </a:p>
          <a:p>
            <a:pPr eaLnBrk="1" hangingPunct="1"/>
            <a:endParaRPr lang="fr-FR" sz="900" b="0" dirty="0" smtClean="0">
              <a:latin typeface="Arial" charset="0"/>
            </a:endParaRPr>
          </a:p>
          <a:p>
            <a:pPr eaLnBrk="1" hangingPunct="1"/>
            <a:endParaRPr lang="fr-FR" sz="900" b="0" dirty="0">
              <a:latin typeface="Arial" charset="0"/>
            </a:endParaRPr>
          </a:p>
          <a:p>
            <a:pPr eaLnBrk="1" hangingPunct="1"/>
            <a:endParaRPr lang="fr-FR" sz="900" b="0" dirty="0" smtClean="0">
              <a:latin typeface="Arial" charset="0"/>
            </a:endParaRPr>
          </a:p>
          <a:p>
            <a:pPr eaLnBrk="1" hangingPunct="1"/>
            <a:r>
              <a:rPr lang="fr-FR" sz="900" b="0" dirty="0" smtClean="0">
                <a:latin typeface="Arial" charset="0"/>
              </a:rPr>
              <a:t>[2] Galvez, Richard, </a:t>
            </a:r>
            <a:r>
              <a:rPr lang="fr-FR" sz="900" b="0" dirty="0">
                <a:latin typeface="Arial" charset="0"/>
              </a:rPr>
              <a:t>David F. </a:t>
            </a:r>
            <a:r>
              <a:rPr lang="fr-FR" sz="900" b="0" dirty="0" err="1" smtClean="0">
                <a:latin typeface="Arial" charset="0"/>
              </a:rPr>
              <a:t>Fouhey</a:t>
            </a:r>
            <a:r>
              <a:rPr lang="fr-FR" sz="900" b="0" dirty="0" smtClean="0">
                <a:latin typeface="Arial" charset="0"/>
              </a:rPr>
              <a:t>, </a:t>
            </a:r>
            <a:r>
              <a:rPr lang="fr-FR" sz="900" b="0" dirty="0">
                <a:latin typeface="Arial" charset="0"/>
              </a:rPr>
              <a:t>Meng </a:t>
            </a:r>
            <a:r>
              <a:rPr lang="fr-FR" sz="900" b="0" dirty="0" smtClean="0">
                <a:latin typeface="Arial" charset="0"/>
              </a:rPr>
              <a:t>Jin, </a:t>
            </a:r>
            <a:r>
              <a:rPr lang="fr-FR" sz="900" b="0" dirty="0">
                <a:latin typeface="Arial" charset="0"/>
              </a:rPr>
              <a:t>Alexandre </a:t>
            </a:r>
            <a:r>
              <a:rPr lang="fr-FR" sz="900" b="0" dirty="0" err="1" smtClean="0">
                <a:latin typeface="Arial" charset="0"/>
              </a:rPr>
              <a:t>Szenicer</a:t>
            </a:r>
            <a:r>
              <a:rPr lang="fr-FR" sz="900" b="0" dirty="0" smtClean="0">
                <a:latin typeface="Arial" charset="0"/>
              </a:rPr>
              <a:t>, </a:t>
            </a:r>
            <a:r>
              <a:rPr lang="fr-FR" sz="900" b="0" dirty="0">
                <a:latin typeface="Arial" charset="0"/>
              </a:rPr>
              <a:t>Andrés </a:t>
            </a:r>
            <a:r>
              <a:rPr lang="fr-FR" sz="900" b="0" dirty="0" err="1" smtClean="0">
                <a:latin typeface="Arial" charset="0"/>
              </a:rPr>
              <a:t>Muñoz-Jaramillo</a:t>
            </a:r>
            <a:r>
              <a:rPr lang="fr-FR" sz="900" b="0" dirty="0" smtClean="0">
                <a:latin typeface="Arial" charset="0"/>
              </a:rPr>
              <a:t>, </a:t>
            </a:r>
            <a:r>
              <a:rPr lang="fr-FR" sz="900" b="0" dirty="0">
                <a:latin typeface="Arial" charset="0"/>
              </a:rPr>
              <a:t>Mark C. M. </a:t>
            </a:r>
            <a:r>
              <a:rPr lang="fr-FR" sz="900" b="0" dirty="0" smtClean="0">
                <a:latin typeface="Arial" charset="0"/>
              </a:rPr>
              <a:t>Cheung, </a:t>
            </a:r>
            <a:r>
              <a:rPr lang="fr-FR" sz="900" b="0" dirty="0">
                <a:latin typeface="Arial" charset="0"/>
              </a:rPr>
              <a:t>Paul J. </a:t>
            </a:r>
            <a:r>
              <a:rPr lang="fr-FR" sz="900" b="0" dirty="0" smtClean="0">
                <a:latin typeface="Arial" charset="0"/>
              </a:rPr>
              <a:t>Wright, </a:t>
            </a:r>
            <a:r>
              <a:rPr lang="fr-FR" sz="900" b="0" dirty="0">
                <a:latin typeface="Arial" charset="0"/>
              </a:rPr>
              <a:t>et al. “A </a:t>
            </a:r>
            <a:r>
              <a:rPr lang="fr-FR" sz="900" b="0" dirty="0" err="1">
                <a:latin typeface="Arial" charset="0"/>
              </a:rPr>
              <a:t>Machine-Learning</a:t>
            </a:r>
            <a:r>
              <a:rPr lang="fr-FR" sz="900" b="0" dirty="0">
                <a:latin typeface="Arial" charset="0"/>
              </a:rPr>
              <a:t> Data Set </a:t>
            </a:r>
            <a:r>
              <a:rPr lang="fr-FR" sz="900" b="0" dirty="0" err="1">
                <a:latin typeface="Arial" charset="0"/>
              </a:rPr>
              <a:t>Prepared</a:t>
            </a:r>
            <a:r>
              <a:rPr lang="fr-FR" sz="900" b="0" dirty="0">
                <a:latin typeface="Arial" charset="0"/>
              </a:rPr>
              <a:t> </a:t>
            </a:r>
            <a:r>
              <a:rPr lang="fr-FR" sz="900" b="0" dirty="0" err="1">
                <a:latin typeface="Arial" charset="0"/>
              </a:rPr>
              <a:t>from</a:t>
            </a:r>
            <a:r>
              <a:rPr lang="fr-FR" sz="900" b="0" dirty="0">
                <a:latin typeface="Arial" charset="0"/>
              </a:rPr>
              <a:t> the NASA Solar Dynamics </a:t>
            </a:r>
            <a:r>
              <a:rPr lang="fr-FR" sz="900" b="0" dirty="0" err="1">
                <a:latin typeface="Arial" charset="0"/>
              </a:rPr>
              <a:t>Observatory</a:t>
            </a:r>
            <a:r>
              <a:rPr lang="fr-FR" sz="900" b="0" dirty="0">
                <a:latin typeface="Arial" charset="0"/>
              </a:rPr>
              <a:t> Mission.” The </a:t>
            </a:r>
            <a:r>
              <a:rPr lang="fr-FR" sz="900" b="0" dirty="0" err="1">
                <a:latin typeface="Arial" charset="0"/>
              </a:rPr>
              <a:t>Astrophysical</a:t>
            </a:r>
            <a:r>
              <a:rPr lang="fr-FR" sz="900" b="0" dirty="0">
                <a:latin typeface="Arial" charset="0"/>
              </a:rPr>
              <a:t> Journal </a:t>
            </a:r>
            <a:r>
              <a:rPr lang="fr-FR" sz="900" b="0" dirty="0" err="1">
                <a:latin typeface="Arial" charset="0"/>
              </a:rPr>
              <a:t>Supplement</a:t>
            </a:r>
            <a:r>
              <a:rPr lang="fr-FR" sz="900" b="0" dirty="0">
                <a:latin typeface="Arial" charset="0"/>
              </a:rPr>
              <a:t> </a:t>
            </a:r>
            <a:r>
              <a:rPr lang="fr-FR" sz="900" b="0" dirty="0" err="1">
                <a:latin typeface="Arial" charset="0"/>
              </a:rPr>
              <a:t>Series</a:t>
            </a:r>
            <a:r>
              <a:rPr lang="fr-FR" sz="900" b="0" dirty="0">
                <a:latin typeface="Arial" charset="0"/>
              </a:rPr>
              <a:t> </a:t>
            </a:r>
            <a:r>
              <a:rPr lang="fr-FR" sz="900" b="0" dirty="0" smtClean="0">
                <a:latin typeface="Arial" charset="0"/>
              </a:rPr>
              <a:t>242, </a:t>
            </a:r>
            <a:r>
              <a:rPr lang="fr-FR" sz="900" b="0" dirty="0">
                <a:latin typeface="Arial" charset="0"/>
              </a:rPr>
              <a:t>no. 1 (May 2019): 7</a:t>
            </a:r>
            <a:r>
              <a:rPr lang="fr-FR" sz="900" b="0" dirty="0" smtClean="0">
                <a:latin typeface="Arial" charset="0"/>
              </a:rPr>
              <a:t>.</a:t>
            </a: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3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424613"/>
            <a:ext cx="5000625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predictability of the geomagnetic activity with information theoretical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 – G.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Bernoux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Brunet, M.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Janvier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Buchlin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7" y="6403825"/>
            <a:ext cx="435125" cy="43512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39" y="6468274"/>
            <a:ext cx="434220" cy="3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26" y="3588217"/>
            <a:ext cx="2495020" cy="26046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12" y="1028406"/>
            <a:ext cx="2500722" cy="25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Arial" charset="0"/>
              </a:rPr>
              <a:t>Methods</a:t>
            </a:r>
            <a:r>
              <a:rPr lang="fr-FR" dirty="0" smtClean="0">
                <a:latin typeface="Arial" charset="0"/>
              </a:rPr>
              <a:t/>
            </a:r>
            <a:br>
              <a:rPr lang="fr-FR" dirty="0" smtClean="0">
                <a:latin typeface="Arial" charset="0"/>
              </a:rPr>
            </a:br>
            <a:r>
              <a:rPr lang="fr-FR" sz="2000" i="1" dirty="0" smtClean="0">
                <a:latin typeface="Arial" charset="0"/>
              </a:rPr>
              <a:t>Information </a:t>
            </a:r>
            <a:r>
              <a:rPr lang="fr-FR" sz="2000" i="1" dirty="0" err="1" smtClean="0">
                <a:latin typeface="Arial" charset="0"/>
              </a:rPr>
              <a:t>theorotical</a:t>
            </a:r>
            <a:r>
              <a:rPr lang="fr-FR" sz="2000" i="1" dirty="0" smtClean="0">
                <a:latin typeface="Arial" charset="0"/>
              </a:rPr>
              <a:t> </a:t>
            </a:r>
            <a:r>
              <a:rPr lang="fr-FR" sz="2000" i="1" dirty="0" err="1" smtClean="0">
                <a:latin typeface="Arial" charset="0"/>
              </a:rPr>
              <a:t>tools</a:t>
            </a:r>
            <a:endParaRPr lang="fr-FR" i="1" dirty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4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8134" y="1162222"/>
                <a:ext cx="8824511" cy="4535487"/>
              </a:xfrm>
            </p:spPr>
            <p:txBody>
              <a:bodyPr/>
              <a:lstStyle/>
              <a:p>
                <a:pPr eaLnBrk="1" hangingPunct="1"/>
                <a:r>
                  <a:rPr lang="en-US" sz="2000" b="0" dirty="0" smtClean="0">
                    <a:latin typeface="Arial" charset="0"/>
                  </a:rPr>
                  <a:t>Chosen metric: </a:t>
                </a:r>
                <a:r>
                  <a:rPr lang="en-US" sz="2000" dirty="0" smtClean="0">
                    <a:latin typeface="Arial" charset="0"/>
                  </a:rPr>
                  <a:t>Mutual Information </a:t>
                </a:r>
                <a:r>
                  <a:rPr lang="fr-FR" sz="1800" b="0" dirty="0" smtClean="0">
                    <a:latin typeface="Arial" charset="0"/>
                  </a:rPr>
                  <a:t>[3]</a:t>
                </a:r>
                <a:endParaRPr lang="en-US" sz="1800" b="0" dirty="0" smtClean="0">
                  <a:latin typeface="Arial" charset="0"/>
                </a:endParaRPr>
              </a:p>
              <a:p>
                <a:pPr eaLnBrk="1" hangingPunct="1"/>
                <a:endParaRPr lang="en-US" sz="2000" b="0" dirty="0" smtClean="0">
                  <a:latin typeface="Arial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𝑴𝑰</m:t>
                      </m:r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𝒀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𝒀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𝒀</m:t>
                          </m:r>
                        </m:e>
                      </m:d>
                    </m:oMath>
                  </m:oMathPara>
                </a14:m>
                <a:endParaRPr lang="en-US" sz="2000" i="1" dirty="0" smtClean="0">
                  <a:latin typeface="Cambria Math"/>
                </a:endParaRPr>
              </a:p>
              <a:p>
                <a:pPr eaLnBrk="1" hangingPunct="1"/>
                <a:endParaRPr lang="en-US" sz="2000" i="1" dirty="0" smtClean="0">
                  <a:latin typeface="Cambria Math"/>
                </a:endParaRPr>
              </a:p>
              <a:p>
                <a:pPr eaLnBrk="1" hangingPunct="1"/>
                <a:r>
                  <a:rPr lang="en-US" sz="2000" b="0" dirty="0" smtClean="0"/>
                  <a:t>Where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𝑯</m:t>
                    </m:r>
                    <m:d>
                      <m:dPr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 smtClean="0"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func>
                          <m:func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000" b="1" i="0" smtClean="0">
                                <a:latin typeface="Cambria Math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0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000" b="1" i="1" smtClean="0">
                        <a:latin typeface="Cambria Math"/>
                      </a:rPr>
                      <m:t>𝒅</m:t>
                    </m:r>
                    <m:r>
                      <a:rPr lang="fr-FR" sz="20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000" b="0" dirty="0" smtClean="0">
                    <a:latin typeface="Arial" charset="0"/>
                  </a:rPr>
                  <a:t>  is the Shannon Entropy of a source </a:t>
                </a:r>
                <a:r>
                  <a:rPr lang="en-US" sz="2000" i="1" dirty="0">
                    <a:latin typeface="Arial" charset="0"/>
                  </a:rPr>
                  <a:t>X</a:t>
                </a:r>
                <a:r>
                  <a:rPr lang="en-US" sz="2000" b="0" i="1" dirty="0" smtClean="0">
                    <a:latin typeface="Arial" charset="0"/>
                  </a:rPr>
                  <a:t> </a:t>
                </a:r>
              </a:p>
              <a:p>
                <a:pPr eaLnBrk="1" hangingPunct="1"/>
                <a:r>
                  <a:rPr lang="en-US" sz="2000" b="0" dirty="0" smtClean="0">
                    <a:latin typeface="Arial" charset="0"/>
                  </a:rPr>
                  <a:t>(= amount of information contained in the source)</a:t>
                </a:r>
                <a:endParaRPr lang="en-US" sz="2000" b="0" i="1" dirty="0" smtClean="0">
                  <a:latin typeface="Arial" charset="0"/>
                </a:endParaRPr>
              </a:p>
              <a:p>
                <a:pPr eaLnBrk="1" hangingPunct="1"/>
                <a:endParaRPr lang="en-US" sz="2000" b="0" dirty="0">
                  <a:latin typeface="Arial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𝑴𝑰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𝑿</m:t>
                        </m:r>
                        <m:r>
                          <a:rPr lang="en-US" sz="20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𝒀</m:t>
                        </m:r>
                      </m:e>
                    </m:d>
                    <m:r>
                      <a:rPr lang="en-US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000" dirty="0" smtClean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reduction of uncertainty that the knowledge of X gives on Y</a:t>
                </a:r>
              </a:p>
              <a:p>
                <a:pPr eaLnBrk="1" hangingPunct="1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𝑀𝐼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sz="2000" b="0" dirty="0" smtClean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 </a:t>
                </a:r>
              </a:p>
              <a:p>
                <a:pPr eaLnBrk="1" hangingPunct="1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𝑀𝐼</m:t>
                    </m:r>
                    <m:d>
                      <m:dPr>
                        <m:ctrlPr>
                          <a:rPr lang="en-US" sz="2000" b="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⇔</m:t>
                    </m:r>
                  </m:oMath>
                </a14:m>
                <a:r>
                  <a:rPr lang="en-US" sz="2000" b="0" dirty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 X</a:t>
                </a:r>
                <a:r>
                  <a:rPr lang="en-US" sz="2000" b="0" dirty="0" smtClean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 and Y are independent</a:t>
                </a:r>
              </a:p>
              <a:p>
                <a:pPr eaLnBrk="1" hangingPunct="1">
                  <a:buFont typeface="Arial" charset="0"/>
                  <a:buChar char="•"/>
                </a:pPr>
                <a:r>
                  <a:rPr lang="en-US" sz="2000" b="0" dirty="0" smtClean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“Generalized correlation” :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𝐺𝑒𝑛𝐶𝑜𝑟𝑟</m:t>
                    </m:r>
                    <m:d>
                      <m:dPr>
                        <m:ctrlPr>
                          <a:rPr lang="fr-FR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fr-FR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fr-FR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fr-FR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−2∗</m:t>
                            </m:r>
                            <m:r>
                              <a:rPr lang="fr-FR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𝑀𝐼</m:t>
                            </m:r>
                            <m:r>
                              <a:rPr lang="fr-FR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fr-FR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fr-FR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fr-FR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𝑌</m:t>
                            </m:r>
                            <m:r>
                              <a:rPr lang="fr-FR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rad>
                    <m:r>
                      <a:rPr lang="fr-FR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fr-FR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∈[0,1]</m:t>
                    </m:r>
                  </m:oMath>
                </a14:m>
                <a:r>
                  <a:rPr lang="en-US" sz="2000" b="0" dirty="0" smtClean="0">
                    <a:solidFill>
                      <a:schemeClr val="bg2">
                        <a:lumMod val="50000"/>
                      </a:schemeClr>
                    </a:solidFill>
                    <a:latin typeface="Arial" charset="0"/>
                  </a:rPr>
                  <a:t> </a:t>
                </a:r>
                <a:r>
                  <a:rPr lang="en-US" sz="2000" b="0" dirty="0" smtClean="0">
                    <a:latin typeface="Arial" charset="0"/>
                  </a:rPr>
                  <a:t>[4]</a:t>
                </a:r>
              </a:p>
              <a:p>
                <a:pPr eaLnBrk="1" hangingPunct="1">
                  <a:buFont typeface="Arial" charset="0"/>
                  <a:buChar char="•"/>
                </a:pPr>
                <a:r>
                  <a:rPr lang="en-US" sz="2000" b="0" dirty="0" smtClean="0">
                    <a:latin typeface="Arial" charset="0"/>
                  </a:rPr>
                  <a:t>Already used in Space Weather (see e.g. [5])</a:t>
                </a:r>
              </a:p>
              <a:p>
                <a:pPr marL="0" indent="0" eaLnBrk="1" hangingPunct="1"/>
                <a:endParaRPr lang="en-US" sz="900" b="0" dirty="0" smtClean="0">
                  <a:latin typeface="Arial" charset="0"/>
                </a:endParaRPr>
              </a:p>
              <a:p>
                <a:pPr marL="0" indent="0" eaLnBrk="1" hangingPunct="1"/>
                <a:r>
                  <a:rPr lang="en-US" sz="900" b="0" dirty="0" smtClean="0">
                    <a:latin typeface="Arial" charset="0"/>
                  </a:rPr>
                  <a:t>[3] </a:t>
                </a:r>
                <a:r>
                  <a:rPr lang="en-US" sz="900" b="0" dirty="0">
                    <a:latin typeface="Arial" charset="0"/>
                  </a:rPr>
                  <a:t>Thomas M. Cover, Joy A. Thomas. Elements Of Information Theory 2nd Ed, 2006. </a:t>
                </a:r>
                <a:endParaRPr lang="en-US" sz="900" b="0" dirty="0" smtClean="0">
                  <a:latin typeface="Arial" charset="0"/>
                </a:endParaRPr>
              </a:p>
              <a:p>
                <a:pPr marL="0" indent="0" eaLnBrk="1" hangingPunct="1"/>
                <a:r>
                  <a:rPr lang="en-US" sz="900" b="0" dirty="0" smtClean="0">
                    <a:latin typeface="Arial" charset="0"/>
                  </a:rPr>
                  <a:t>[4] </a:t>
                </a:r>
                <a:r>
                  <a:rPr lang="en-US" sz="900" b="0" dirty="0" err="1">
                    <a:latin typeface="Arial" charset="0"/>
                  </a:rPr>
                  <a:t>Tsonis</a:t>
                </a:r>
                <a:r>
                  <a:rPr lang="en-US" sz="900" b="0" dirty="0">
                    <a:latin typeface="Arial" charset="0"/>
                  </a:rPr>
                  <a:t>, A. A. “Probing the Linearity and Nonlinearity in the Transitions of the Atmospheric Circulation.” Nonlinear Processes in Geophysics 8, no. 6 (2001): 341–45</a:t>
                </a:r>
                <a:r>
                  <a:rPr lang="en-US" sz="900" b="0" dirty="0" smtClean="0">
                    <a:latin typeface="Arial" charset="0"/>
                  </a:rPr>
                  <a:t>.</a:t>
                </a:r>
              </a:p>
              <a:p>
                <a:pPr marL="0" indent="0" eaLnBrk="1" hangingPunct="1"/>
                <a:r>
                  <a:rPr lang="en-US" sz="900" b="0" dirty="0" smtClean="0">
                    <a:latin typeface="Arial" charset="0"/>
                  </a:rPr>
                  <a:t>[5] </a:t>
                </a:r>
                <a:r>
                  <a:rPr lang="en-US" sz="900" b="0" dirty="0">
                    <a:latin typeface="Arial" charset="0"/>
                  </a:rPr>
                  <a:t>Johnson, Jay R., and Simon Wing. “Chapter 3 - An Information-Theoretical Approach to Space Weather.” In Machine Learning Techniques for Space Weather, edited by Enrico </a:t>
                </a:r>
                <a:r>
                  <a:rPr lang="en-US" sz="900" b="0" dirty="0" err="1">
                    <a:latin typeface="Arial" charset="0"/>
                  </a:rPr>
                  <a:t>Camporeale</a:t>
                </a:r>
                <a:r>
                  <a:rPr lang="en-US" sz="900" b="0" dirty="0">
                    <a:latin typeface="Arial" charset="0"/>
                  </a:rPr>
                  <a:t>, Simon Wing, and Jay R. Johnson, 45–69. Elsevier, 2018. https://doi.org/10.1016/B978-0-12-811788-0.00003-2.</a:t>
                </a:r>
                <a:endParaRPr lang="en-US" sz="900" b="0" dirty="0" smtClean="0">
                  <a:latin typeface="Arial" charset="0"/>
                </a:endParaRPr>
              </a:p>
              <a:p>
                <a:pPr eaLnBrk="1" hangingPunct="1">
                  <a:buFont typeface="Arial" charset="0"/>
                  <a:buChar char="•"/>
                </a:pPr>
                <a:endParaRPr lang="en-US" sz="2000" b="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3314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134" y="1162222"/>
                <a:ext cx="8824511" cy="4535487"/>
              </a:xfrm>
              <a:blipFill rotWithShape="1">
                <a:blip r:embed="rId3"/>
                <a:stretch>
                  <a:fillRect l="-691" t="-538" r="-483" b="-17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4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424613"/>
            <a:ext cx="5000625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predictability of the geomagnetic activity with information theoretical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 – G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Bernoux,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Brunet,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Janvier,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Buchlin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7" y="6403825"/>
            <a:ext cx="435125" cy="43512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39" y="6468274"/>
            <a:ext cx="434220" cy="3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2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Arial" charset="0"/>
              </a:rPr>
              <a:t>Results</a:t>
            </a:r>
            <a:r>
              <a:rPr lang="fr-FR" dirty="0">
                <a:latin typeface="Arial" charset="0"/>
              </a:rPr>
              <a:t/>
            </a:r>
            <a:br>
              <a:rPr lang="fr-FR" dirty="0">
                <a:latin typeface="Arial" charset="0"/>
              </a:rPr>
            </a:br>
            <a:r>
              <a:rPr lang="fr-FR" sz="2000" i="1" dirty="0" err="1" smtClean="0">
                <a:latin typeface="Arial" charset="0"/>
              </a:rPr>
              <a:t>with</a:t>
            </a:r>
            <a:r>
              <a:rPr lang="fr-FR" sz="2000" i="1" dirty="0" smtClean="0">
                <a:latin typeface="Arial" charset="0"/>
              </a:rPr>
              <a:t> OMNI data</a:t>
            </a:r>
            <a:endParaRPr lang="fr-FR" i="1" dirty="0">
              <a:latin typeface="Arial" charset="0"/>
            </a:endParaRP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5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424613"/>
            <a:ext cx="5000625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predictability of the geomagnetic activity with information theoretical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 – G.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Bernoux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Brunet, M.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Janvier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Buchlin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7" y="6403825"/>
            <a:ext cx="435125" cy="43512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39" y="6468274"/>
            <a:ext cx="434220" cy="3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9186" y="998877"/>
            <a:ext cx="870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Before using it with SDO-AIA, see what we get with solar wind parameters </a:t>
            </a:r>
            <a:endParaRPr lang="en-US" sz="2000" dirty="0"/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472612" y="1900720"/>
            <a:ext cx="2424700" cy="4068566"/>
          </a:xfrm>
          <a:prstGeom prst="round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Solar </a:t>
            </a:r>
            <a:r>
              <a:rPr lang="fr-FR" b="1" dirty="0" err="1" smtClean="0"/>
              <a:t>wind</a:t>
            </a:r>
            <a:r>
              <a:rPr lang="fr-FR" b="1" dirty="0" smtClean="0"/>
              <a:t> </a:t>
            </a:r>
            <a:r>
              <a:rPr lang="fr-FR" b="1" dirty="0" err="1" smtClean="0"/>
              <a:t>parameters</a:t>
            </a:r>
            <a:endParaRPr lang="fr-FR" b="1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(By, </a:t>
            </a:r>
            <a:r>
              <a:rPr lang="fr-FR" dirty="0" err="1" smtClean="0"/>
              <a:t>Bz</a:t>
            </a:r>
            <a:r>
              <a:rPr lang="fr-FR" dirty="0" smtClean="0"/>
              <a:t>, </a:t>
            </a:r>
            <a:r>
              <a:rPr lang="fr-FR" dirty="0" err="1" smtClean="0"/>
              <a:t>Vsw</a:t>
            </a:r>
            <a:r>
              <a:rPr lang="fr-FR" dirty="0" smtClean="0"/>
              <a:t>, n, P, and </a:t>
            </a:r>
            <a:r>
              <a:rPr lang="fr-FR" dirty="0" err="1" smtClean="0"/>
              <a:t>combinations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7198369" y="3190126"/>
            <a:ext cx="1402706" cy="1489753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Kp</a:t>
            </a:r>
            <a:r>
              <a:rPr lang="fr-FR" dirty="0" smtClean="0"/>
              <a:t> index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 bwMode="auto">
          <a:xfrm rot="896632">
            <a:off x="2903459" y="2208406"/>
            <a:ext cx="4370917" cy="820619"/>
          </a:xfrm>
          <a:prstGeom prst="rightArrow">
            <a:avLst>
              <a:gd name="adj1" fmla="val 76776"/>
              <a:gd name="adj2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(</a:t>
            </a:r>
            <a:r>
              <a:rPr lang="fr-FR" dirty="0" err="1" smtClean="0"/>
              <a:t>multivariate</a:t>
            </a:r>
            <a:r>
              <a:rPr lang="fr-FR" dirty="0" smtClean="0"/>
              <a:t>) </a:t>
            </a:r>
            <a:r>
              <a:rPr lang="fr-FR" dirty="0" err="1" smtClean="0"/>
              <a:t>linear</a:t>
            </a:r>
            <a:r>
              <a:rPr lang="fr-FR" dirty="0"/>
              <a:t> </a:t>
            </a:r>
            <a:r>
              <a:rPr lang="fr-FR" dirty="0" err="1" smtClean="0"/>
              <a:t>correlation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 bwMode="auto">
          <a:xfrm>
            <a:off x="2903458" y="3524692"/>
            <a:ext cx="4220219" cy="820619"/>
          </a:xfrm>
          <a:prstGeom prst="rightArrow">
            <a:avLst>
              <a:gd name="adj1" fmla="val 76776"/>
              <a:gd name="adj2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M</a:t>
            </a:r>
            <a:r>
              <a:rPr lang="fr-FR" dirty="0" err="1" smtClean="0"/>
              <a:t>utual</a:t>
            </a:r>
            <a:r>
              <a:rPr lang="fr-FR" dirty="0" smtClean="0"/>
              <a:t> Information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 bwMode="auto">
          <a:xfrm rot="20753492">
            <a:off x="2992892" y="4940633"/>
            <a:ext cx="4330365" cy="949818"/>
          </a:xfrm>
          <a:prstGeom prst="rightArrow">
            <a:avLst>
              <a:gd name="adj1" fmla="val 76776"/>
              <a:gd name="adj2" fmla="val 50000"/>
            </a:avLst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Feed</a:t>
            </a:r>
            <a:r>
              <a:rPr lang="fr-FR" dirty="0" smtClean="0"/>
              <a:t> LSTM to </a:t>
            </a:r>
            <a:r>
              <a:rPr lang="fr-FR" dirty="0" err="1" smtClean="0"/>
              <a:t>nowcast</a:t>
            </a:r>
            <a:endParaRPr lang="fr-FR" dirty="0" smtClean="0"/>
          </a:p>
          <a:p>
            <a:pPr algn="ctr"/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Nowcast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accuracy</a:t>
            </a:r>
            <a:endParaRPr lang="fr-FR" dirty="0"/>
          </a:p>
        </p:txBody>
      </p:sp>
      <p:sp>
        <p:nvSpPr>
          <p:cNvPr id="11" name="Double flèche verticale 10"/>
          <p:cNvSpPr/>
          <p:nvPr/>
        </p:nvSpPr>
        <p:spPr bwMode="auto">
          <a:xfrm>
            <a:off x="2942440" y="2464603"/>
            <a:ext cx="478854" cy="3011523"/>
          </a:xfrm>
          <a:prstGeom prst="upDownArrow">
            <a:avLst>
              <a:gd name="adj1" fmla="val 71456"/>
              <a:gd name="adj2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r>
              <a:rPr lang="fr-FR" dirty="0" smtClean="0"/>
              <a:t>Compare</a:t>
            </a:r>
            <a:endParaRPr lang="fr-FR" dirty="0"/>
          </a:p>
        </p:txBody>
      </p:sp>
      <p:sp>
        <p:nvSpPr>
          <p:cNvPr id="17" name="Double flèche verticale 16"/>
          <p:cNvSpPr/>
          <p:nvPr/>
        </p:nvSpPr>
        <p:spPr bwMode="auto">
          <a:xfrm>
            <a:off x="3577725" y="3970364"/>
            <a:ext cx="478854" cy="1652426"/>
          </a:xfrm>
          <a:prstGeom prst="upDownArrow">
            <a:avLst>
              <a:gd name="adj1" fmla="val 58582"/>
              <a:gd name="adj2" fmla="val 54291"/>
            </a:avLst>
          </a:prstGeom>
          <a:solidFill>
            <a:srgbClr val="FB9D05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r>
              <a:rPr lang="fr-FR" sz="1400" dirty="0" smtClean="0"/>
              <a:t>compare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59421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2" grpId="0" animBg="1"/>
      <p:bldP spid="13" grpId="0" animBg="1"/>
      <p:bldP spid="11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Arial" charset="0"/>
              </a:rPr>
              <a:t>Results</a:t>
            </a:r>
            <a:r>
              <a:rPr lang="fr-FR" dirty="0" smtClean="0">
                <a:latin typeface="Arial" charset="0"/>
              </a:rPr>
              <a:t/>
            </a:r>
            <a:br>
              <a:rPr lang="fr-FR" dirty="0" smtClean="0">
                <a:latin typeface="Arial" charset="0"/>
              </a:rPr>
            </a:br>
            <a:r>
              <a:rPr lang="fr-FR" sz="2000" i="1" dirty="0" err="1">
                <a:latin typeface="Arial" charset="0"/>
              </a:rPr>
              <a:t>with</a:t>
            </a:r>
            <a:r>
              <a:rPr lang="fr-FR" sz="2000" i="1" dirty="0">
                <a:latin typeface="Arial" charset="0"/>
              </a:rPr>
              <a:t> OMNI data</a:t>
            </a:r>
            <a:endParaRPr lang="fr-FR" dirty="0">
              <a:latin typeface="Arial" charset="0"/>
            </a:endParaRP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893762"/>
            <a:ext cx="6262171" cy="3571070"/>
          </a:xfrm>
        </p:spPr>
      </p:pic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6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424613"/>
            <a:ext cx="5000625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predictability of the geomagnetic activity with information theoretical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 – G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Bernoux,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Brunet,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Janvier,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Buchlin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7" y="6403825"/>
            <a:ext cx="435125" cy="43512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39" y="6468274"/>
            <a:ext cx="434220" cy="3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647381" y="1032318"/>
            <a:ext cx="21110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Figure: Comparison between the linear and the generalized (MI-based) correlations between solar wind parameters and </a:t>
            </a:r>
            <a:r>
              <a:rPr lang="en-US" sz="1400" i="1" dirty="0" err="1" smtClean="0"/>
              <a:t>Kp</a:t>
            </a:r>
            <a:r>
              <a:rPr lang="en-US" sz="1400" i="1" dirty="0" smtClean="0"/>
              <a:t> and the forecasting accuracy of </a:t>
            </a:r>
            <a:r>
              <a:rPr lang="en-US" sz="1400" i="1" dirty="0" err="1" smtClean="0"/>
              <a:t>Kp</a:t>
            </a:r>
            <a:r>
              <a:rPr lang="en-US" sz="1400" i="1" dirty="0" smtClean="0"/>
              <a:t> using the same solar wind parameters as inputs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04800" y="4464833"/>
            <a:ext cx="84536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MI is able to detect (high-order) correlations between solar wind parameters and </a:t>
            </a:r>
            <a:r>
              <a:rPr lang="en-US" sz="16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Kp</a:t>
            </a:r>
            <a:endParaRPr lang="en-US" sz="1600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è"/>
            </a:pPr>
            <a:r>
              <a:rPr lang="en-US" sz="1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MI could indeed be used for feature selection (ranking the inputs) when using solar wind parameters as inputs for our </a:t>
            </a:r>
            <a:r>
              <a:rPr lang="en-US" sz="1600" smtClean="0">
                <a:solidFill>
                  <a:srgbClr val="C00000"/>
                </a:solidFill>
                <a:sym typeface="Wingdings" panose="05000000000000000000" pitchFamily="2" charset="2"/>
              </a:rPr>
              <a:t>neural network</a:t>
            </a:r>
            <a:endParaRPr lang="en-US" sz="1600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è"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What about with solar imaging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?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304799" y="893763"/>
            <a:ext cx="6262171" cy="3571070"/>
            <a:chOff x="304799" y="893763"/>
            <a:chExt cx="6262171" cy="3571070"/>
          </a:xfrm>
        </p:grpSpPr>
        <p:pic>
          <p:nvPicPr>
            <p:cNvPr id="11" name="Espace réservé du contenu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799" y="893763"/>
              <a:ext cx="6262171" cy="357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5301543" y="2907587"/>
              <a:ext cx="7697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FB9D05"/>
                  </a:solidFill>
                </a:rPr>
                <a:t>R = 0.91</a:t>
              </a:r>
              <a:endParaRPr lang="fr-FR" sz="1200" b="1" dirty="0">
                <a:solidFill>
                  <a:srgbClr val="FB9D0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21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53" y="1720039"/>
            <a:ext cx="4749877" cy="393887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53" y="1720039"/>
            <a:ext cx="4658496" cy="3938875"/>
          </a:xfrm>
          <a:prstGeom prst="rect">
            <a:avLst/>
          </a:prstGeom>
        </p:spPr>
      </p:pic>
      <p:sp>
        <p:nvSpPr>
          <p:cNvPr id="133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Arial" charset="0"/>
              </a:rPr>
              <a:t>Results</a:t>
            </a:r>
            <a:r>
              <a:rPr lang="fr-FR" dirty="0" smtClean="0">
                <a:latin typeface="Arial" charset="0"/>
              </a:rPr>
              <a:t/>
            </a:r>
            <a:br>
              <a:rPr lang="fr-FR" dirty="0" smtClean="0">
                <a:latin typeface="Arial" charset="0"/>
              </a:rPr>
            </a:br>
            <a:r>
              <a:rPr lang="fr-FR" sz="2000" i="1" dirty="0" err="1">
                <a:latin typeface="Arial" charset="0"/>
              </a:rPr>
              <a:t>with</a:t>
            </a:r>
            <a:r>
              <a:rPr lang="fr-FR" sz="2000" i="1" dirty="0">
                <a:latin typeface="Arial" charset="0"/>
              </a:rPr>
              <a:t> </a:t>
            </a:r>
            <a:r>
              <a:rPr lang="fr-FR" sz="2000" i="1" dirty="0" smtClean="0">
                <a:latin typeface="Arial" charset="0"/>
              </a:rPr>
              <a:t>SDO-AIA data</a:t>
            </a:r>
            <a:endParaRPr lang="fr-FR" dirty="0">
              <a:latin typeface="Arial" charset="0"/>
            </a:endParaRPr>
          </a:p>
        </p:txBody>
      </p:sp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220337" y="1046603"/>
            <a:ext cx="8561713" cy="5036698"/>
          </a:xfrm>
        </p:spPr>
        <p:txBody>
          <a:bodyPr/>
          <a:lstStyle/>
          <a:p>
            <a:pPr eaLnBrk="1" hangingPunct="1"/>
            <a:r>
              <a:rPr lang="fr-FR" sz="2000" b="0" u="sng" dirty="0" err="1" smtClean="0">
                <a:latin typeface="Arial" charset="0"/>
              </a:rPr>
              <a:t>Example</a:t>
            </a:r>
            <a:r>
              <a:rPr lang="fr-FR" sz="2000" b="0" dirty="0" smtClean="0">
                <a:latin typeface="Arial" charset="0"/>
              </a:rPr>
              <a:t>: </a:t>
            </a:r>
            <a:r>
              <a:rPr lang="el-GR" sz="2000" b="0" dirty="0" smtClean="0">
                <a:latin typeface="Arial" charset="0"/>
              </a:rPr>
              <a:t>λ</a:t>
            </a:r>
            <a:r>
              <a:rPr lang="fr-FR" sz="2000" b="0" dirty="0" smtClean="0">
                <a:latin typeface="Arial" charset="0"/>
              </a:rPr>
              <a:t> = 94 Å ; </a:t>
            </a:r>
            <a:r>
              <a:rPr lang="fr-FR" sz="2000" b="0" dirty="0" err="1" smtClean="0">
                <a:latin typeface="Arial" charset="0"/>
              </a:rPr>
              <a:t>Year</a:t>
            </a:r>
            <a:r>
              <a:rPr lang="fr-FR" sz="2000" b="0" dirty="0" smtClean="0">
                <a:latin typeface="Arial" charset="0"/>
              </a:rPr>
              <a:t> = 2011</a:t>
            </a:r>
            <a:endParaRPr lang="fr-FR" sz="2000" b="0" dirty="0">
              <a:latin typeface="Arial" charset="0"/>
            </a:endParaRP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7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424613"/>
            <a:ext cx="5000625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predictability of the geomagnetic activity with information theoretical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 – G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Bernoux,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Brunet,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Janvier,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Buchlin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7" y="6403825"/>
            <a:ext cx="435125" cy="43512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39" y="6468274"/>
            <a:ext cx="434220" cy="3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7" y="1546397"/>
            <a:ext cx="3939382" cy="41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1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latin typeface="Arial" charset="0"/>
              </a:rPr>
              <a:t>Results</a:t>
            </a:r>
            <a:r>
              <a:rPr lang="fr-FR" dirty="0" smtClean="0">
                <a:latin typeface="Arial" charset="0"/>
              </a:rPr>
              <a:t/>
            </a:r>
            <a:br>
              <a:rPr lang="fr-FR" dirty="0" smtClean="0">
                <a:latin typeface="Arial" charset="0"/>
              </a:rPr>
            </a:br>
            <a:r>
              <a:rPr lang="fr-FR" sz="2000" i="1" dirty="0" err="1">
                <a:latin typeface="Arial" charset="0"/>
              </a:rPr>
              <a:t>with</a:t>
            </a:r>
            <a:r>
              <a:rPr lang="fr-FR" sz="2000" i="1" dirty="0">
                <a:latin typeface="Arial" charset="0"/>
              </a:rPr>
              <a:t> SDO-AIA data</a:t>
            </a:r>
            <a:endParaRPr lang="fr-FR" sz="2000" dirty="0">
              <a:latin typeface="Arial" charset="0"/>
            </a:endParaRP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32" y="929626"/>
            <a:ext cx="5219495" cy="5538648"/>
          </a:xfrm>
        </p:spPr>
      </p:pic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8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424613"/>
            <a:ext cx="5000625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predictability of the geomagnetic activity with information theoretical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 – G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Bernoux,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Brunet,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Janvier,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Buchlin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7" y="6403825"/>
            <a:ext cx="435125" cy="43512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39" y="6468274"/>
            <a:ext cx="434220" cy="3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686424" y="1057619"/>
            <a:ext cx="3149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Figure: Mutual Information values between each time-series of lines and </a:t>
            </a:r>
            <a:r>
              <a:rPr lang="en-US" sz="1400" i="1" dirty="0" err="1" smtClean="0"/>
              <a:t>Kp</a:t>
            </a:r>
            <a:r>
              <a:rPr lang="en-US" sz="1400" i="1" dirty="0" smtClean="0"/>
              <a:t>, per year and per wavelength</a:t>
            </a:r>
            <a:endParaRPr lang="en-US" sz="14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5686424" y="2059270"/>
            <a:ext cx="331152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There are dependencies between SDO-AIA and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</a:rPr>
              <a:t>Kp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Differences between areas on each image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Differences between wavelengths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Differences between years (solar cycle)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X"/>
            </a:pPr>
            <a:r>
              <a:rPr lang="en-US" sz="1600" dirty="0" smtClean="0">
                <a:solidFill>
                  <a:srgbClr val="C00000"/>
                </a:solidFill>
              </a:rPr>
              <a:t>Accuracy of the estimated MI values 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X"/>
            </a:pPr>
            <a:r>
              <a:rPr lang="en-US" sz="1600" dirty="0" smtClean="0">
                <a:solidFill>
                  <a:srgbClr val="C00000"/>
                </a:solidFill>
              </a:rPr>
              <a:t>Results obtained without time-lag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X"/>
            </a:pPr>
            <a:r>
              <a:rPr lang="en-US" sz="1600" b="1" dirty="0" smtClean="0">
                <a:solidFill>
                  <a:srgbClr val="C00000"/>
                </a:solidFill>
              </a:rPr>
              <a:t>Cannot really discard an area of the images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1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" charset="0"/>
              </a:rPr>
              <a:t>Conclusions</a:t>
            </a:r>
            <a:endParaRPr lang="fr-FR" dirty="0">
              <a:latin typeface="Arial" charset="0"/>
            </a:endParaRPr>
          </a:p>
        </p:txBody>
      </p:sp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538163" y="1054653"/>
            <a:ext cx="8243887" cy="527422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sz="2000" b="0" dirty="0" smtClean="0">
                <a:latin typeface="Arial" charset="0"/>
              </a:rPr>
              <a:t>Mutual Information is indeed a good predictability estimator…</a:t>
            </a:r>
          </a:p>
          <a:p>
            <a:pPr marL="0" indent="0" eaLnBrk="1" hangingPunct="1"/>
            <a:r>
              <a:rPr lang="en-US" sz="2000" b="0" dirty="0" smtClean="0">
                <a:latin typeface="Arial" charset="0"/>
              </a:rPr>
              <a:t>	…at least when dealing with low-dimensional time-series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sz="2000" b="0" dirty="0"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sz="2000" b="0" dirty="0" smtClean="0">
                <a:solidFill>
                  <a:srgbClr val="00B050"/>
                </a:solidFill>
                <a:latin typeface="Arial" charset="0"/>
              </a:rPr>
              <a:t>Mutual Information detects dependencies between SDO-AIA images and </a:t>
            </a:r>
            <a:r>
              <a:rPr lang="en-US" sz="2000" b="0" dirty="0" err="1" smtClean="0">
                <a:solidFill>
                  <a:srgbClr val="00B050"/>
                </a:solidFill>
                <a:latin typeface="Arial" charset="0"/>
              </a:rPr>
              <a:t>Kp</a:t>
            </a:r>
            <a:endParaRPr lang="en-US" sz="2000" b="0" dirty="0" smtClean="0">
              <a:solidFill>
                <a:srgbClr val="00B050"/>
              </a:solidFill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sz="2000" b="0" dirty="0" smtClean="0">
                <a:solidFill>
                  <a:srgbClr val="C00000"/>
                </a:solidFill>
                <a:latin typeface="Arial" charset="0"/>
              </a:rPr>
              <a:t>Mutual Information does not seem to be a great metric for feature selection when using solar imaging</a:t>
            </a:r>
            <a:r>
              <a:rPr lang="en-US" sz="2000" b="0" dirty="0" smtClean="0">
                <a:latin typeface="Arial" charset="0"/>
              </a:rPr>
              <a:t>…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sz="2000" b="0" dirty="0" smtClean="0">
                <a:latin typeface="Arial" charset="0"/>
              </a:rPr>
              <a:t>…but it confirms raw physical intuitions on which wavelengths to use</a:t>
            </a:r>
          </a:p>
          <a:p>
            <a:pPr marL="0" indent="0" eaLnBrk="1" hangingPunct="1"/>
            <a:endParaRPr lang="en-US" sz="2000" b="0" dirty="0">
              <a:latin typeface="Arial" charset="0"/>
            </a:endParaRPr>
          </a:p>
          <a:p>
            <a:pPr marL="0" indent="0" eaLnBrk="1" hangingPunct="1"/>
            <a:r>
              <a:rPr lang="en-US" sz="1800" b="0" dirty="0" smtClean="0">
                <a:latin typeface="Arial" charset="0"/>
              </a:rPr>
              <a:t>Next steps / Future work: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 b="0" dirty="0" err="1">
                <a:latin typeface="Arial" charset="0"/>
              </a:rPr>
              <a:t>Consolidate</a:t>
            </a:r>
            <a:r>
              <a:rPr lang="fr-FR" sz="1800" b="0" dirty="0">
                <a:latin typeface="Arial" charset="0"/>
              </a:rPr>
              <a:t> </a:t>
            </a:r>
            <a:r>
              <a:rPr lang="fr-FR" sz="1800" b="0" dirty="0" err="1">
                <a:latin typeface="Arial" charset="0"/>
              </a:rPr>
              <a:t>physical</a:t>
            </a:r>
            <a:r>
              <a:rPr lang="fr-FR" sz="1800" b="0" dirty="0">
                <a:latin typeface="Arial" charset="0"/>
              </a:rPr>
              <a:t> </a:t>
            </a:r>
            <a:r>
              <a:rPr lang="fr-FR" sz="1800" b="0" dirty="0" err="1">
                <a:latin typeface="Arial" charset="0"/>
              </a:rPr>
              <a:t>explanations</a:t>
            </a:r>
            <a:r>
              <a:rPr lang="fr-FR" sz="1800" b="0" dirty="0">
                <a:latin typeface="Arial" charset="0"/>
              </a:rPr>
              <a:t> of the </a:t>
            </a:r>
            <a:r>
              <a:rPr lang="fr-FR" sz="1800" b="0" dirty="0" err="1">
                <a:latin typeface="Arial" charset="0"/>
              </a:rPr>
              <a:t>results</a:t>
            </a:r>
            <a:r>
              <a:rPr lang="fr-FR" sz="1800" b="0" dirty="0">
                <a:latin typeface="Arial" charset="0"/>
              </a:rPr>
              <a:t> </a:t>
            </a:r>
            <a:endParaRPr lang="fr-FR" sz="1800" b="0" dirty="0" smtClean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800" b="0" dirty="0" smtClean="0">
                <a:latin typeface="Arial" charset="0"/>
              </a:rPr>
              <a:t>Use </a:t>
            </a:r>
            <a:r>
              <a:rPr lang="fr-FR" sz="1800" b="0" dirty="0">
                <a:latin typeface="Arial" charset="0"/>
              </a:rPr>
              <a:t>SDO-HMI data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 b="0" dirty="0" err="1">
                <a:latin typeface="Arial" charset="0"/>
              </a:rPr>
              <a:t>Create</a:t>
            </a:r>
            <a:r>
              <a:rPr lang="fr-FR" sz="1800" b="0" dirty="0">
                <a:latin typeface="Arial" charset="0"/>
              </a:rPr>
              <a:t> and tune an </a:t>
            </a:r>
            <a:r>
              <a:rPr lang="fr-FR" sz="1800" b="0" dirty="0" err="1">
                <a:latin typeface="Arial" charset="0"/>
              </a:rPr>
              <a:t>adequate</a:t>
            </a:r>
            <a:r>
              <a:rPr lang="fr-FR" sz="1800" b="0" dirty="0">
                <a:latin typeface="Arial" charset="0"/>
              </a:rPr>
              <a:t> NN </a:t>
            </a:r>
            <a:r>
              <a:rPr lang="fr-FR" sz="1800" b="0" dirty="0" err="1">
                <a:latin typeface="Arial" charset="0"/>
              </a:rPr>
              <a:t>that</a:t>
            </a:r>
            <a:r>
              <a:rPr lang="fr-FR" sz="1800" b="0" dirty="0">
                <a:latin typeface="Arial" charset="0"/>
              </a:rPr>
              <a:t> uses </a:t>
            </a:r>
            <a:r>
              <a:rPr lang="fr-FR" sz="1800" b="0" dirty="0" err="1">
                <a:latin typeface="Arial" charset="0"/>
              </a:rPr>
              <a:t>solar</a:t>
            </a:r>
            <a:r>
              <a:rPr lang="fr-FR" sz="1800" b="0" dirty="0">
                <a:latin typeface="Arial" charset="0"/>
              </a:rPr>
              <a:t> </a:t>
            </a:r>
            <a:r>
              <a:rPr lang="fr-FR" sz="1800" b="0" dirty="0" err="1">
                <a:latin typeface="Arial" charset="0"/>
              </a:rPr>
              <a:t>imaging</a:t>
            </a:r>
            <a:r>
              <a:rPr lang="fr-FR" sz="1800" b="0" dirty="0">
                <a:latin typeface="Arial" charset="0"/>
              </a:rPr>
              <a:t> as input and cross-</a:t>
            </a:r>
            <a:r>
              <a:rPr lang="fr-FR" sz="1800" b="0" dirty="0" err="1">
                <a:latin typeface="Arial" charset="0"/>
              </a:rPr>
              <a:t>validate</a:t>
            </a:r>
            <a:r>
              <a:rPr lang="fr-FR" sz="1800" b="0" dirty="0">
                <a:latin typeface="Arial" charset="0"/>
              </a:rPr>
              <a:t> </a:t>
            </a:r>
            <a:r>
              <a:rPr lang="fr-FR" sz="1800" b="0" dirty="0" err="1">
                <a:latin typeface="Arial" charset="0"/>
              </a:rPr>
              <a:t>with</a:t>
            </a:r>
            <a:r>
              <a:rPr lang="fr-FR" sz="1800" b="0" dirty="0">
                <a:latin typeface="Arial" charset="0"/>
              </a:rPr>
              <a:t> </a:t>
            </a:r>
            <a:r>
              <a:rPr lang="fr-FR" sz="1800" b="0" dirty="0" err="1">
                <a:latin typeface="Arial" charset="0"/>
              </a:rPr>
              <a:t>our</a:t>
            </a:r>
            <a:r>
              <a:rPr lang="fr-FR" sz="1800" b="0" dirty="0">
                <a:latin typeface="Arial" charset="0"/>
              </a:rPr>
              <a:t> </a:t>
            </a:r>
            <a:r>
              <a:rPr lang="fr-FR" sz="1800" b="0" dirty="0" err="1">
                <a:latin typeface="Arial" charset="0"/>
              </a:rPr>
              <a:t>current</a:t>
            </a:r>
            <a:r>
              <a:rPr lang="fr-FR" sz="1800" b="0" dirty="0">
                <a:latin typeface="Arial" charset="0"/>
              </a:rPr>
              <a:t> </a:t>
            </a:r>
            <a:r>
              <a:rPr lang="fr-FR" sz="1800" b="0" dirty="0" err="1">
                <a:latin typeface="Arial" charset="0"/>
              </a:rPr>
              <a:t>results</a:t>
            </a:r>
            <a:endParaRPr lang="fr-FR" sz="1800" b="0" dirty="0">
              <a:latin typeface="Arial" charset="0"/>
            </a:endParaRPr>
          </a:p>
          <a:p>
            <a:pPr marL="0" indent="0" eaLnBrk="1" hangingPunct="1"/>
            <a:endParaRPr lang="en-US" sz="2000" b="0" dirty="0"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sz="2000" b="0" dirty="0" smtClean="0"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sz="1600" b="0" dirty="0" smtClean="0"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sz="2000" b="0" dirty="0">
              <a:latin typeface="Arial" charset="0"/>
            </a:endParaRP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9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424613"/>
            <a:ext cx="5000625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predictability of the geomagnetic activity with information theoretical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tools – G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Bernoux,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Brunet,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Janvier,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Buchlin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7" y="6403825"/>
            <a:ext cx="435125" cy="43512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139" y="6468274"/>
            <a:ext cx="434220" cy="3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2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par défaut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  <a:extLst/>
      </a:spPr>
      <a:bodyPr/>
      <a:lstStyle>
        <a:defPPr>
          <a:defRPr/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par défaut.thmx</Template>
  <TotalTime>4446</TotalTime>
  <Words>1645</Words>
  <Application>Microsoft Office PowerPoint</Application>
  <PresentationFormat>Personnalisé</PresentationFormat>
  <Paragraphs>215</Paragraphs>
  <Slides>19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par défaut</vt:lpstr>
      <vt:lpstr>Assessing the predictability of the geomagnetic activity with information theoretical tools</vt:lpstr>
      <vt:lpstr>Objectives / Problems</vt:lpstr>
      <vt:lpstr>Datasets</vt:lpstr>
      <vt:lpstr>Methods Information theorotical tools</vt:lpstr>
      <vt:lpstr>Results with OMNI data</vt:lpstr>
      <vt:lpstr>Results with OMNI data</vt:lpstr>
      <vt:lpstr>Results with SDO-AIA data</vt:lpstr>
      <vt:lpstr>Results with SDO-AIA data</vt:lpstr>
      <vt:lpstr>Conclusions</vt:lpstr>
      <vt:lpstr>Présentation PowerPoint</vt:lpstr>
      <vt:lpstr>Présentation PowerPoint</vt:lpstr>
      <vt:lpstr>Présentation PowerPoint</vt:lpstr>
      <vt:lpstr>Appendix</vt:lpstr>
      <vt:lpstr>Results with OMNI data</vt:lpstr>
      <vt:lpstr>Results with SDO-AIA data</vt:lpstr>
      <vt:lpstr>Appendix</vt:lpstr>
      <vt:lpstr>Appendix</vt:lpstr>
      <vt:lpstr>Appendix</vt:lpstr>
      <vt:lpstr>Appendix</vt:lpstr>
    </vt:vector>
  </TitlesOfParts>
  <Company>ONERA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GB</dc:creator>
  <cp:lastModifiedBy>dsi</cp:lastModifiedBy>
  <cp:revision>287</cp:revision>
  <dcterms:created xsi:type="dcterms:W3CDTF">2015-11-05T09:58:19Z</dcterms:created>
  <dcterms:modified xsi:type="dcterms:W3CDTF">2019-11-20T22:21:35Z</dcterms:modified>
</cp:coreProperties>
</file>