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3"/>
  </p:normalViewPr>
  <p:slideViewPr>
    <p:cSldViewPr snapToGrid="0" snapToObjects="1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1AA8F-098B-8E42-9658-388AAD71E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68F4A7-E37D-A448-B28E-1EF31DA1C0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6FD9C-4007-8B47-98FB-44B6B1767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9929-9B09-FE47-9331-9BDFC47D9BF8}" type="datetimeFigureOut">
              <a:rPr lang="it-IT" smtClean="0"/>
              <a:t>21/11/19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13CE0-13E9-E342-91F5-9A19A21C1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B9C26-9660-944A-99B6-D8032B80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CA2F-3738-504C-BBFA-FD26C9FFBA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97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65D0D-732D-0743-AB6A-43DA8012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59503-6FBE-4D48-A670-336C2C7E0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982DD-C157-9346-B44F-86ADC754A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9929-9B09-FE47-9331-9BDFC47D9BF8}" type="datetimeFigureOut">
              <a:rPr lang="it-IT" smtClean="0"/>
              <a:t>21/11/19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63127-64AA-1C40-9DDA-1FCCE7B6C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3CA78-F817-4648-98B0-EC620F86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CA2F-3738-504C-BBFA-FD26C9FFBA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133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85904E-5C4E-4C4C-AB19-EBD0F02F5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BDFDD-BE3B-FB45-AF5D-EC2841E58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69F3B-A304-0143-AFA0-AA1423A76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9929-9B09-FE47-9331-9BDFC47D9BF8}" type="datetimeFigureOut">
              <a:rPr lang="it-IT" smtClean="0"/>
              <a:t>21/11/19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1EDDD-37AD-AB46-8744-645DC2392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2CF02-2A61-5C44-BF95-CBC0243D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CA2F-3738-504C-BBFA-FD26C9FFBA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37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17756-46E1-6F48-8772-7B0211935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F13BD-DB40-6B48-A352-8FD6F2D8F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1DCFF-E37D-1A40-819A-9F5A65413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9929-9B09-FE47-9331-9BDFC47D9BF8}" type="datetimeFigureOut">
              <a:rPr lang="it-IT" smtClean="0"/>
              <a:t>21/11/19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A6BE0-1510-F345-A342-6C76D716E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8F885-F247-4C44-B5A6-3C2CFBA30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CA2F-3738-504C-BBFA-FD26C9FFBA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074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848F-F04A-A546-8A4C-1CAFC6416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CC03F-0487-6A49-B1D0-09048ECAF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9257A-400A-804D-84F1-39E43EB6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9929-9B09-FE47-9331-9BDFC47D9BF8}" type="datetimeFigureOut">
              <a:rPr lang="it-IT" smtClean="0"/>
              <a:t>21/11/19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34D8C-0B14-D04E-9FEC-375993D5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71345-A5BB-674C-9AA0-0B3FD819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CA2F-3738-504C-BBFA-FD26C9FFBA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105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D1CA0-E677-A947-881C-F1E8868E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778DF-659C-9840-8F6D-7A24D54A7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049D7-E86A-244A-9582-5B8976039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E2C48-0952-8F4F-898E-F3503446B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9929-9B09-FE47-9331-9BDFC47D9BF8}" type="datetimeFigureOut">
              <a:rPr lang="it-IT" smtClean="0"/>
              <a:t>21/11/19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B6385-87F7-334F-9D96-998B6E2C9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13E01-B591-BA43-82DB-1B0F7740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CA2F-3738-504C-BBFA-FD26C9FFBA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92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A706-D440-A743-A321-9FE11BA30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7129A-1712-5A4F-AFFE-047C4F44B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BFEDA-96EE-034F-BC4F-05E9CD6F4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8895B-69E1-1347-AA59-5708E4D73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89EC6A-E072-694F-B22E-C00C586699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598D69-97ED-154C-9107-4098A06C1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9929-9B09-FE47-9331-9BDFC47D9BF8}" type="datetimeFigureOut">
              <a:rPr lang="it-IT" smtClean="0"/>
              <a:t>21/11/19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56E2A2-C923-D744-96F2-158D2D177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39FFF0-0EC0-B44C-9064-1E97E11B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CA2F-3738-504C-BBFA-FD26C9FFBA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08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07C64-4314-3D4A-B3D1-701995143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E0ED7F-8E3C-DB46-AC85-2B181C0B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9929-9B09-FE47-9331-9BDFC47D9BF8}" type="datetimeFigureOut">
              <a:rPr lang="it-IT" smtClean="0"/>
              <a:t>21/11/19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0B244-C20F-9F4D-B4C6-A192D0995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9D5D4-02E2-504B-B7A5-0A08795D3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CA2F-3738-504C-BBFA-FD26C9FFBA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699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71CCFF-6971-7F4A-B733-C752F90B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9929-9B09-FE47-9331-9BDFC47D9BF8}" type="datetimeFigureOut">
              <a:rPr lang="it-IT" smtClean="0"/>
              <a:t>21/11/19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EEE526-66BF-874C-A6B0-DA3B9D9DA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8C03C-D654-FB46-97F7-64538F5CA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CA2F-3738-504C-BBFA-FD26C9FFBA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19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592A-B984-3E44-A065-AF3152A5D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C5C09-CB9C-234F-BFEF-9AE96E44F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E1A8AA-6425-F140-AABC-240074937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BBC80-FAA7-C344-AC60-5B1DD37D9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9929-9B09-FE47-9331-9BDFC47D9BF8}" type="datetimeFigureOut">
              <a:rPr lang="it-IT" smtClean="0"/>
              <a:t>21/11/19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683BF-0A87-FE4B-A363-3579D25F8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EB694-76D8-A342-A5D4-F0FB0F51F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CA2F-3738-504C-BBFA-FD26C9FFBA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03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0AF34-D969-E746-9143-0BCD18ACE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F9F66A-FE53-F247-BCFE-C771DF3CB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F7E931-CCFE-8648-9B82-9E0EEDEF5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28B90-8419-B845-A898-42C75E9AE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9929-9B09-FE47-9331-9BDFC47D9BF8}" type="datetimeFigureOut">
              <a:rPr lang="it-IT" smtClean="0"/>
              <a:t>21/11/19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4FF05-91AD-3A43-995E-FA3C2702D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D8C45-4448-7F45-8C98-1BA2680F1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CA2F-3738-504C-BBFA-FD26C9FFBA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34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3481D7-1B34-D243-B8B5-CD124F6D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8F092-8642-3B45-B094-5598B3682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12163-F761-3D41-AE45-FCC505289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F9929-9B09-FE47-9331-9BDFC47D9BF8}" type="datetimeFigureOut">
              <a:rPr lang="it-IT" smtClean="0"/>
              <a:t>21/11/19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F3331-8D89-4449-A19D-26F62DD01A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F3D15-430E-0A44-8D27-108F8FBCB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CCA2F-3738-504C-BBFA-FD26C9FFBA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616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D537D-57BE-F542-8E65-8787CE1CE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06" y="878773"/>
            <a:ext cx="9741725" cy="1555670"/>
          </a:xfrm>
        </p:spPr>
        <p:txBody>
          <a:bodyPr>
            <a:normAutofit/>
          </a:bodyPr>
          <a:lstStyle/>
          <a:p>
            <a:r>
              <a:rPr lang="it-IT" sz="2800" dirty="0" err="1">
                <a:latin typeface="+mn-lt"/>
              </a:rPr>
              <a:t>supervised</a:t>
            </a:r>
            <a:r>
              <a:rPr lang="it-IT" sz="2800" dirty="0">
                <a:latin typeface="+mn-lt"/>
              </a:rPr>
              <a:t> machine </a:t>
            </a:r>
            <a:r>
              <a:rPr lang="it-IT" sz="2800" dirty="0" err="1">
                <a:latin typeface="+mn-lt"/>
              </a:rPr>
              <a:t>learning</a:t>
            </a:r>
            <a:r>
              <a:rPr lang="it-IT" sz="2800" dirty="0">
                <a:latin typeface="+mn-lt"/>
              </a:rPr>
              <a:t> for </a:t>
            </a:r>
            <a:r>
              <a:rPr lang="it-IT" sz="2800" dirty="0" err="1">
                <a:latin typeface="+mn-lt"/>
              </a:rPr>
              <a:t>flare</a:t>
            </a:r>
            <a:r>
              <a:rPr lang="it-IT" sz="2800" dirty="0">
                <a:latin typeface="+mn-lt"/>
              </a:rPr>
              <a:t> </a:t>
            </a:r>
            <a:r>
              <a:rPr lang="it-IT" sz="2800" dirty="0" err="1">
                <a:latin typeface="+mn-lt"/>
              </a:rPr>
              <a:t>prediction</a:t>
            </a:r>
            <a:r>
              <a:rPr lang="it-IT" sz="2800" dirty="0">
                <a:latin typeface="+mn-lt"/>
              </a:rPr>
              <a:t>: </a:t>
            </a:r>
            <a:br>
              <a:rPr lang="it-IT" sz="2800" dirty="0">
                <a:latin typeface="+mn-lt"/>
              </a:rPr>
            </a:br>
            <a:r>
              <a:rPr lang="it-IT" sz="2800" dirty="0">
                <a:latin typeface="+mn-lt"/>
              </a:rPr>
              <a:t>the impact of </a:t>
            </a:r>
            <a:r>
              <a:rPr lang="it-IT" sz="2800" dirty="0" err="1">
                <a:latin typeface="+mn-lt"/>
              </a:rPr>
              <a:t>features</a:t>
            </a:r>
            <a:r>
              <a:rPr lang="it-IT" sz="2800" dirty="0">
                <a:latin typeface="+mn-lt"/>
              </a:rPr>
              <a:t> and of the training set generation </a:t>
            </a:r>
            <a:r>
              <a:rPr lang="it-IT" sz="2800" dirty="0" err="1">
                <a:latin typeface="+mn-lt"/>
              </a:rPr>
              <a:t>process</a:t>
            </a:r>
            <a:r>
              <a:rPr lang="it-IT" sz="2800" dirty="0">
                <a:latin typeface="+mn-lt"/>
              </a:rPr>
              <a:t> on the </a:t>
            </a:r>
            <a:r>
              <a:rPr lang="it-IT" sz="2800" dirty="0" err="1">
                <a:latin typeface="+mn-lt"/>
              </a:rPr>
              <a:t>forecasting</a:t>
            </a:r>
            <a:r>
              <a:rPr lang="it-IT" sz="2800" dirty="0">
                <a:latin typeface="+mn-lt"/>
              </a:rPr>
              <a:t> performances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5EDA0D-D832-7949-A59E-92DCD02B8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35141"/>
            <a:ext cx="9144000" cy="2371250"/>
          </a:xfrm>
        </p:spPr>
        <p:txBody>
          <a:bodyPr/>
          <a:lstStyle/>
          <a:p>
            <a:r>
              <a:rPr lang="it-IT" dirty="0" err="1"/>
              <a:t>michele</a:t>
            </a:r>
            <a:r>
              <a:rPr lang="it-IT" dirty="0"/>
              <a:t> piana</a:t>
            </a:r>
          </a:p>
          <a:p>
            <a:r>
              <a:rPr lang="it-IT" dirty="0"/>
              <a:t>the MIDA </a:t>
            </a:r>
            <a:r>
              <a:rPr lang="it-IT" dirty="0" err="1"/>
              <a:t>group</a:t>
            </a:r>
            <a:endParaRPr lang="it-IT" dirty="0"/>
          </a:p>
          <a:p>
            <a:r>
              <a:rPr lang="it-IT" dirty="0"/>
              <a:t>dipartimento di matematica università di </a:t>
            </a:r>
            <a:r>
              <a:rPr lang="it-IT" dirty="0" err="1"/>
              <a:t>genova</a:t>
            </a:r>
            <a:endParaRPr lang="it-IT" dirty="0"/>
          </a:p>
          <a:p>
            <a:r>
              <a:rPr lang="it-IT" dirty="0"/>
              <a:t>CNR – SPIN </a:t>
            </a:r>
            <a:r>
              <a:rPr lang="it-IT" dirty="0" err="1"/>
              <a:t>genova</a:t>
            </a:r>
            <a:endParaRPr lang="it-IT" dirty="0"/>
          </a:p>
          <a:p>
            <a:r>
              <a:rPr lang="it-IT" dirty="0"/>
              <a:t>ESWW16, </a:t>
            </a:r>
            <a:r>
              <a:rPr lang="it-IT" dirty="0" err="1"/>
              <a:t>liege</a:t>
            </a:r>
            <a:r>
              <a:rPr lang="it-IT" dirty="0"/>
              <a:t>, </a:t>
            </a:r>
            <a:r>
              <a:rPr lang="it-IT" dirty="0" err="1"/>
              <a:t>november</a:t>
            </a:r>
            <a:r>
              <a:rPr lang="it-IT" dirty="0"/>
              <a:t> 21 2019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FA95B2-D680-7245-9CC1-6BBBBA977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0" y="5106391"/>
            <a:ext cx="6477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74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105DD-0602-3C44-93B8-29829A742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>
                <a:latin typeface="+mn-lt"/>
              </a:rPr>
              <a:t>the </a:t>
            </a:r>
            <a:r>
              <a:rPr lang="it-IT" sz="2800" dirty="0" err="1">
                <a:latin typeface="+mn-lt"/>
              </a:rPr>
              <a:t>context</a:t>
            </a:r>
            <a:endParaRPr lang="it-IT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79FA3-B1F0-5F49-9422-149DEAE44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 err="1"/>
              <a:t>space</a:t>
            </a:r>
            <a:r>
              <a:rPr lang="it-IT" sz="2400" dirty="0"/>
              <a:t> </a:t>
            </a:r>
            <a:r>
              <a:rPr lang="it-IT" sz="2400" dirty="0" err="1"/>
              <a:t>weather</a:t>
            </a:r>
            <a:r>
              <a:rPr lang="it-IT" sz="2400" dirty="0"/>
              <a:t> </a:t>
            </a:r>
            <a:r>
              <a:rPr lang="it-IT" sz="2400" dirty="0" err="1"/>
              <a:t>forecasting</a:t>
            </a:r>
            <a:r>
              <a:rPr lang="it-IT" sz="2400" dirty="0"/>
              <a:t> </a:t>
            </a:r>
            <a:r>
              <a:rPr lang="it-IT" sz="2400" dirty="0" err="1"/>
              <a:t>using</a:t>
            </a:r>
            <a:r>
              <a:rPr lang="it-IT" sz="2400" dirty="0"/>
              <a:t> machine </a:t>
            </a:r>
            <a:r>
              <a:rPr lang="it-IT" sz="2400" dirty="0" err="1"/>
              <a:t>learning</a:t>
            </a:r>
            <a:r>
              <a:rPr lang="it-IT" sz="2400" dirty="0"/>
              <a:t>:</a:t>
            </a:r>
          </a:p>
          <a:p>
            <a:pPr lvl="1"/>
            <a:r>
              <a:rPr lang="it-IT" dirty="0"/>
              <a:t>focus on </a:t>
            </a:r>
            <a:r>
              <a:rPr lang="it-IT" dirty="0" err="1"/>
              <a:t>flares</a:t>
            </a:r>
            <a:endParaRPr lang="it-IT" dirty="0"/>
          </a:p>
          <a:p>
            <a:pPr lvl="1"/>
            <a:r>
              <a:rPr lang="it-IT" dirty="0" err="1"/>
              <a:t>feature-based</a:t>
            </a:r>
            <a:r>
              <a:rPr lang="it-IT" dirty="0"/>
              <a:t>, </a:t>
            </a:r>
            <a:r>
              <a:rPr lang="it-IT" dirty="0" err="1"/>
              <a:t>supervised</a:t>
            </a:r>
            <a:r>
              <a:rPr lang="it-IT" dirty="0"/>
              <a:t> machine </a:t>
            </a:r>
            <a:r>
              <a:rPr lang="it-IT" dirty="0" err="1"/>
              <a:t>learning</a:t>
            </a:r>
            <a:endParaRPr lang="it-IT" dirty="0"/>
          </a:p>
          <a:p>
            <a:pPr lvl="1"/>
            <a:r>
              <a:rPr lang="it-IT" dirty="0"/>
              <a:t>SDO/HMI </a:t>
            </a:r>
            <a:r>
              <a:rPr lang="it-IT" dirty="0" err="1"/>
              <a:t>magnetograms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input data; GOES data for </a:t>
            </a:r>
            <a:r>
              <a:rPr lang="it-IT" dirty="0" err="1"/>
              <a:t>labelling</a:t>
            </a:r>
            <a:endParaRPr lang="it-IT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 err="1"/>
              <a:t>main</a:t>
            </a:r>
            <a:r>
              <a:rPr lang="it-IT" sz="2400" dirty="0"/>
              <a:t> </a:t>
            </a:r>
            <a:r>
              <a:rPr lang="it-IT" sz="2400" dirty="0" err="1"/>
              <a:t>messages</a:t>
            </a:r>
            <a:r>
              <a:rPr lang="it-IT" sz="2400" dirty="0"/>
              <a:t>:</a:t>
            </a:r>
          </a:p>
          <a:p>
            <a:pPr lvl="1"/>
            <a:r>
              <a:rPr lang="it-IT" dirty="0"/>
              <a:t>data </a:t>
            </a:r>
            <a:r>
              <a:rPr lang="it-IT" dirty="0" err="1"/>
              <a:t>preparation</a:t>
            </a:r>
            <a:r>
              <a:rPr lang="it-IT" dirty="0"/>
              <a:t> </a:t>
            </a:r>
            <a:r>
              <a:rPr lang="it-IT" dirty="0" err="1"/>
              <a:t>matters</a:t>
            </a:r>
            <a:endParaRPr lang="it-IT" dirty="0"/>
          </a:p>
          <a:p>
            <a:pPr lvl="1"/>
            <a:r>
              <a:rPr lang="it-IT" dirty="0"/>
              <a:t>information </a:t>
            </a:r>
            <a:r>
              <a:rPr lang="it-IT" dirty="0" err="1"/>
              <a:t>hidden</a:t>
            </a:r>
            <a:r>
              <a:rPr lang="it-IT" dirty="0"/>
              <a:t> in </a:t>
            </a:r>
            <a:r>
              <a:rPr lang="it-IT" dirty="0" err="1"/>
              <a:t>active</a:t>
            </a:r>
            <a:r>
              <a:rPr lang="it-IT" dirty="0"/>
              <a:t> </a:t>
            </a:r>
            <a:r>
              <a:rPr lang="it-IT" dirty="0" err="1"/>
              <a:t>regions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(</a:t>
            </a:r>
            <a:r>
              <a:rPr lang="it-IT" dirty="0" err="1"/>
              <a:t>highly</a:t>
            </a:r>
            <a:r>
              <a:rPr lang="it-IT" dirty="0"/>
              <a:t>) </a:t>
            </a:r>
            <a:r>
              <a:rPr lang="it-IT" dirty="0" err="1"/>
              <a:t>redundant</a:t>
            </a:r>
            <a:endParaRPr lang="it-IT" dirty="0"/>
          </a:p>
          <a:p>
            <a:pPr lvl="1"/>
            <a:r>
              <a:rPr lang="it-IT" dirty="0" err="1"/>
              <a:t>binary</a:t>
            </a:r>
            <a:r>
              <a:rPr lang="it-IT" dirty="0"/>
              <a:t>, </a:t>
            </a:r>
            <a:r>
              <a:rPr lang="it-IT" dirty="0" err="1"/>
              <a:t>deterministic</a:t>
            </a:r>
            <a:r>
              <a:rPr lang="it-IT" dirty="0"/>
              <a:t> </a:t>
            </a:r>
            <a:r>
              <a:rPr lang="it-IT" dirty="0" err="1"/>
              <a:t>prediction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still</a:t>
            </a:r>
            <a:r>
              <a:rPr lang="it-IT" dirty="0"/>
              <a:t> a </a:t>
            </a:r>
            <a:r>
              <a:rPr lang="it-IT" dirty="0" err="1"/>
              <a:t>dream</a:t>
            </a:r>
            <a:endParaRPr lang="it-IT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2524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24C3A-FEDE-B64C-9198-1721C9EE1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245"/>
            <a:ext cx="10515600" cy="921551"/>
          </a:xfrm>
        </p:spPr>
        <p:txBody>
          <a:bodyPr>
            <a:normAutofit/>
          </a:bodyPr>
          <a:lstStyle/>
          <a:p>
            <a:pPr algn="ctr"/>
            <a:r>
              <a:rPr lang="it-IT" sz="2800" dirty="0">
                <a:latin typeface="+mn-lt"/>
              </a:rPr>
              <a:t>data, </a:t>
            </a:r>
            <a:r>
              <a:rPr lang="it-IT" sz="2800" dirty="0" err="1">
                <a:latin typeface="+mn-lt"/>
              </a:rPr>
              <a:t>features</a:t>
            </a:r>
            <a:r>
              <a:rPr lang="it-IT" sz="2800" dirty="0">
                <a:latin typeface="+mn-lt"/>
              </a:rPr>
              <a:t> and </a:t>
            </a:r>
            <a:r>
              <a:rPr lang="it-IT" sz="2800" dirty="0" err="1">
                <a:latin typeface="+mn-lt"/>
              </a:rPr>
              <a:t>labels</a:t>
            </a:r>
            <a:endParaRPr lang="it-IT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E2E1B-2E04-5A47-8D92-2CC7225DD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8731"/>
            <a:ext cx="10515600" cy="5394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data:</a:t>
            </a:r>
          </a:p>
          <a:p>
            <a:pPr lvl="1"/>
            <a:r>
              <a:rPr lang="it-IT" dirty="0"/>
              <a:t>SHARP data </a:t>
            </a:r>
            <a:r>
              <a:rPr lang="it-IT" dirty="0" err="1"/>
              <a:t>products</a:t>
            </a:r>
            <a:r>
              <a:rPr lang="it-IT" dirty="0"/>
              <a:t> in the SDO/HMI database (2D images of continuum </a:t>
            </a:r>
            <a:r>
              <a:rPr lang="it-IT" dirty="0" err="1"/>
              <a:t>intensity</a:t>
            </a:r>
            <a:r>
              <a:rPr lang="it-IT" dirty="0"/>
              <a:t>, the full </a:t>
            </a:r>
            <a:r>
              <a:rPr lang="it-IT" dirty="0" err="1"/>
              <a:t>three</a:t>
            </a:r>
            <a:r>
              <a:rPr lang="it-IT" dirty="0"/>
              <a:t>-component </a:t>
            </a:r>
            <a:r>
              <a:rPr lang="it-IT" dirty="0" err="1"/>
              <a:t>magnetic</a:t>
            </a:r>
            <a:r>
              <a:rPr lang="it-IT" dirty="0"/>
              <a:t> </a:t>
            </a:r>
            <a:r>
              <a:rPr lang="it-IT" dirty="0" err="1"/>
              <a:t>field</a:t>
            </a:r>
            <a:r>
              <a:rPr lang="it-IT" dirty="0"/>
              <a:t> </a:t>
            </a:r>
            <a:r>
              <a:rPr lang="it-IT" dirty="0" err="1"/>
              <a:t>vector</a:t>
            </a:r>
            <a:r>
              <a:rPr lang="it-IT" dirty="0"/>
              <a:t>, and the line-of-</a:t>
            </a:r>
            <a:r>
              <a:rPr lang="it-IT" dirty="0" err="1"/>
              <a:t>sight</a:t>
            </a:r>
            <a:r>
              <a:rPr lang="it-IT" dirty="0"/>
              <a:t> component of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photospheric</a:t>
            </a:r>
            <a:r>
              <a:rPr lang="it-IT" dirty="0"/>
              <a:t> HARP)</a:t>
            </a:r>
          </a:p>
          <a:p>
            <a:pPr lvl="1"/>
            <a:r>
              <a:rPr lang="it-IT" dirty="0"/>
              <a:t>time </a:t>
            </a:r>
            <a:r>
              <a:rPr lang="it-IT" dirty="0" err="1"/>
              <a:t>range</a:t>
            </a:r>
            <a:r>
              <a:rPr lang="it-IT" dirty="0"/>
              <a:t>: from 2012 </a:t>
            </a:r>
            <a:r>
              <a:rPr lang="it-IT" dirty="0" err="1"/>
              <a:t>September</a:t>
            </a:r>
            <a:r>
              <a:rPr lang="it-IT" dirty="0"/>
              <a:t> 14 to 2016 April 30</a:t>
            </a:r>
          </a:p>
          <a:p>
            <a:pPr lvl="1"/>
            <a:r>
              <a:rPr lang="it-IT" dirty="0"/>
              <a:t>24 hour </a:t>
            </a:r>
            <a:r>
              <a:rPr lang="it-IT" dirty="0" err="1"/>
              <a:t>sampling</a:t>
            </a:r>
            <a:endParaRPr lang="it-IT" dirty="0"/>
          </a:p>
          <a:p>
            <a:pPr marL="0" indent="0">
              <a:buNone/>
            </a:pPr>
            <a:r>
              <a:rPr lang="it-IT" sz="2400" dirty="0" err="1"/>
              <a:t>features</a:t>
            </a:r>
            <a:r>
              <a:rPr lang="it-IT" sz="2400" dirty="0"/>
              <a:t>:</a:t>
            </a:r>
          </a:p>
          <a:p>
            <a:pPr lvl="1"/>
            <a:r>
              <a:rPr lang="it-IT" dirty="0" err="1"/>
              <a:t>property</a:t>
            </a:r>
            <a:r>
              <a:rPr lang="it-IT" dirty="0"/>
              <a:t> </a:t>
            </a:r>
            <a:r>
              <a:rPr lang="it-IT" dirty="0" err="1"/>
              <a:t>extraction</a:t>
            </a:r>
            <a:r>
              <a:rPr lang="it-IT" dirty="0"/>
              <a:t> </a:t>
            </a:r>
            <a:r>
              <a:rPr lang="it-IT" dirty="0" err="1"/>
              <a:t>algorithms</a:t>
            </a:r>
            <a:r>
              <a:rPr lang="it-IT" dirty="0"/>
              <a:t> (credit: FLARECAST) led to 167 </a:t>
            </a:r>
            <a:r>
              <a:rPr lang="it-IT" dirty="0" err="1"/>
              <a:t>feautures</a:t>
            </a:r>
            <a:endParaRPr lang="it-IT" dirty="0"/>
          </a:p>
          <a:p>
            <a:pPr marL="0" indent="0">
              <a:buNone/>
            </a:pPr>
            <a:r>
              <a:rPr lang="it-IT" sz="2400" dirty="0" err="1"/>
              <a:t>flare</a:t>
            </a:r>
            <a:r>
              <a:rPr lang="it-IT" sz="2400" dirty="0"/>
              <a:t> </a:t>
            </a:r>
            <a:r>
              <a:rPr lang="it-IT" sz="2400" dirty="0" err="1"/>
              <a:t>association</a:t>
            </a:r>
            <a:r>
              <a:rPr lang="it-IT" sz="2400" dirty="0"/>
              <a:t>:</a:t>
            </a:r>
          </a:p>
          <a:p>
            <a:pPr lvl="1"/>
            <a:r>
              <a:rPr lang="it-IT" dirty="0" err="1"/>
              <a:t>each</a:t>
            </a:r>
            <a:r>
              <a:rPr lang="it-IT" dirty="0"/>
              <a:t> SHARP AR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associated</a:t>
            </a:r>
            <a:r>
              <a:rPr lang="it-IT" dirty="0"/>
              <a:t> to </a:t>
            </a:r>
            <a:r>
              <a:rPr lang="it-IT" dirty="0" err="1"/>
              <a:t>either</a:t>
            </a:r>
            <a:r>
              <a:rPr lang="it-IT" dirty="0"/>
              <a:t> a GOES solar </a:t>
            </a:r>
            <a:r>
              <a:rPr lang="it-IT" dirty="0" err="1"/>
              <a:t>flare</a:t>
            </a:r>
            <a:r>
              <a:rPr lang="it-IT" dirty="0"/>
              <a:t> with </a:t>
            </a:r>
            <a:r>
              <a:rPr lang="it-IT" dirty="0" err="1"/>
              <a:t>class</a:t>
            </a:r>
            <a:r>
              <a:rPr lang="it-IT" dirty="0"/>
              <a:t> C1 and </a:t>
            </a:r>
            <a:r>
              <a:rPr lang="it-IT" dirty="0" err="1"/>
              <a:t>above</a:t>
            </a:r>
            <a:r>
              <a:rPr lang="it-IT" dirty="0"/>
              <a:t> (C1+) or a GOES solar </a:t>
            </a:r>
            <a:r>
              <a:rPr lang="it-IT" dirty="0" err="1"/>
              <a:t>flare</a:t>
            </a:r>
            <a:r>
              <a:rPr lang="it-IT" dirty="0"/>
              <a:t> with </a:t>
            </a:r>
            <a:r>
              <a:rPr lang="it-IT" dirty="0" err="1"/>
              <a:t>class</a:t>
            </a:r>
            <a:r>
              <a:rPr lang="it-IT" dirty="0"/>
              <a:t> M1 and </a:t>
            </a:r>
            <a:r>
              <a:rPr lang="it-IT" dirty="0" err="1"/>
              <a:t>above</a:t>
            </a:r>
            <a:r>
              <a:rPr lang="it-IT" dirty="0"/>
              <a:t> (M1+)</a:t>
            </a:r>
          </a:p>
          <a:p>
            <a:pPr lvl="1"/>
            <a:r>
              <a:rPr lang="it-IT" dirty="0" err="1"/>
              <a:t>flare</a:t>
            </a:r>
            <a:r>
              <a:rPr lang="it-IT" dirty="0"/>
              <a:t> </a:t>
            </a:r>
            <a:r>
              <a:rPr lang="it-IT" dirty="0" err="1"/>
              <a:t>association</a:t>
            </a:r>
            <a:r>
              <a:rPr lang="it-IT" dirty="0"/>
              <a:t> </a:t>
            </a:r>
            <a:r>
              <a:rPr lang="it-IT" dirty="0" err="1"/>
              <a:t>leads</a:t>
            </a:r>
            <a:r>
              <a:rPr lang="it-IT" dirty="0"/>
              <a:t> to </a:t>
            </a:r>
            <a:r>
              <a:rPr lang="it-IT" dirty="0" err="1"/>
              <a:t>four</a:t>
            </a:r>
            <a:r>
              <a:rPr lang="it-IT" dirty="0"/>
              <a:t> more </a:t>
            </a:r>
            <a:r>
              <a:rPr lang="it-IT" dirty="0" err="1"/>
              <a:t>features</a:t>
            </a:r>
            <a:r>
              <a:rPr lang="it-IT" dirty="0"/>
              <a:t> (</a:t>
            </a:r>
            <a:r>
              <a:rPr lang="it-IT" dirty="0" err="1"/>
              <a:t>peak</a:t>
            </a:r>
            <a:r>
              <a:rPr lang="it-IT" dirty="0"/>
              <a:t> </a:t>
            </a:r>
            <a:r>
              <a:rPr lang="it-IT" dirty="0" err="1"/>
              <a:t>magnitude</a:t>
            </a:r>
            <a:r>
              <a:rPr lang="it-IT" dirty="0"/>
              <a:t>, time </a:t>
            </a:r>
            <a:r>
              <a:rPr lang="it-IT" dirty="0" err="1"/>
              <a:t>difference</a:t>
            </a:r>
            <a:r>
              <a:rPr lang="it-IT" dirty="0"/>
              <a:t> with start time, time </a:t>
            </a:r>
            <a:r>
              <a:rPr lang="it-IT" dirty="0" err="1"/>
              <a:t>difference</a:t>
            </a:r>
            <a:r>
              <a:rPr lang="it-IT" dirty="0"/>
              <a:t> with </a:t>
            </a:r>
            <a:r>
              <a:rPr lang="it-IT" dirty="0" err="1"/>
              <a:t>peak</a:t>
            </a:r>
            <a:r>
              <a:rPr lang="it-IT" dirty="0"/>
              <a:t> time, time </a:t>
            </a:r>
            <a:r>
              <a:rPr lang="it-IT" dirty="0" err="1"/>
              <a:t>difference</a:t>
            </a:r>
            <a:r>
              <a:rPr lang="it-IT" dirty="0"/>
              <a:t> with end time) </a:t>
            </a:r>
          </a:p>
        </p:txBody>
      </p:sp>
    </p:spTree>
    <p:extLst>
      <p:ext uri="{BB962C8B-B14F-4D97-AF65-F5344CB8AC3E}">
        <p14:creationId xmlns:p14="http://schemas.microsoft.com/office/powerpoint/2010/main" val="386919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F4CCA-8107-754D-98EF-0377BE65C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123"/>
            <a:ext cx="10515600" cy="727405"/>
          </a:xfrm>
        </p:spPr>
        <p:txBody>
          <a:bodyPr>
            <a:normAutofit/>
          </a:bodyPr>
          <a:lstStyle/>
          <a:p>
            <a:pPr algn="ctr"/>
            <a:r>
              <a:rPr lang="it-IT" sz="2800" dirty="0">
                <a:latin typeface="+mn-lt"/>
              </a:rPr>
              <a:t>data </a:t>
            </a:r>
            <a:r>
              <a:rPr lang="it-IT" sz="2800" dirty="0" err="1">
                <a:latin typeface="+mn-lt"/>
              </a:rPr>
              <a:t>preparation</a:t>
            </a:r>
            <a:endParaRPr lang="it-IT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E17E6-D613-CD4F-AA0B-358C9FCE0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5603"/>
            <a:ext cx="10515600" cy="5522273"/>
          </a:xfrm>
        </p:spPr>
        <p:txBody>
          <a:bodyPr>
            <a:normAutofit/>
          </a:bodyPr>
          <a:lstStyle/>
          <a:p>
            <a:r>
              <a:rPr lang="it-IT" sz="2400" dirty="0" err="1"/>
              <a:t>four</a:t>
            </a:r>
            <a:r>
              <a:rPr lang="it-IT" sz="2400" dirty="0"/>
              <a:t> training sets are </a:t>
            </a:r>
            <a:r>
              <a:rPr lang="it-IT" sz="2400" dirty="0" err="1"/>
              <a:t>generated</a:t>
            </a:r>
            <a:r>
              <a:rPr lang="it-IT" sz="2400" dirty="0"/>
              <a:t>, </a:t>
            </a:r>
            <a:r>
              <a:rPr lang="it-IT" sz="2400" dirty="0" err="1"/>
              <a:t>corresponding</a:t>
            </a:r>
            <a:r>
              <a:rPr lang="it-IT" sz="2400" dirty="0"/>
              <a:t> to </a:t>
            </a:r>
            <a:r>
              <a:rPr lang="it-IT" sz="2400" dirty="0" err="1"/>
              <a:t>four</a:t>
            </a:r>
            <a:r>
              <a:rPr lang="it-IT" sz="2400" dirty="0"/>
              <a:t> </a:t>
            </a:r>
            <a:r>
              <a:rPr lang="it-IT" sz="2400" dirty="0" err="1"/>
              <a:t>issuing</a:t>
            </a:r>
            <a:r>
              <a:rPr lang="it-IT" sz="2400" dirty="0"/>
              <a:t> </a:t>
            </a:r>
            <a:r>
              <a:rPr lang="it-IT" sz="2400" dirty="0" err="1"/>
              <a:t>times</a:t>
            </a:r>
            <a:r>
              <a:rPr lang="it-IT" sz="2400" dirty="0"/>
              <a:t> (00:00 UT, 06:00 UT, 12:00 UT, 18:00 UT)</a:t>
            </a:r>
          </a:p>
          <a:p>
            <a:endParaRPr lang="it-IT" sz="2400" dirty="0"/>
          </a:p>
          <a:p>
            <a:r>
              <a:rPr lang="it-IT" sz="2400" dirty="0"/>
              <a:t>focus on </a:t>
            </a:r>
            <a:r>
              <a:rPr lang="it-IT" sz="2400" dirty="0" err="1"/>
              <a:t>ARs</a:t>
            </a:r>
            <a:r>
              <a:rPr lang="it-IT" sz="2400" dirty="0"/>
              <a:t> </a:t>
            </a:r>
            <a:r>
              <a:rPr lang="it-IT" sz="2400" dirty="0" err="1"/>
              <a:t>rather</a:t>
            </a:r>
            <a:r>
              <a:rPr lang="it-IT" sz="2400" dirty="0"/>
              <a:t> </a:t>
            </a:r>
            <a:r>
              <a:rPr lang="it-IT" sz="2400" dirty="0" err="1"/>
              <a:t>then</a:t>
            </a:r>
            <a:r>
              <a:rPr lang="it-IT" sz="2400" dirty="0"/>
              <a:t> </a:t>
            </a:r>
            <a:r>
              <a:rPr lang="it-IT" sz="2400" dirty="0" err="1"/>
              <a:t>feature</a:t>
            </a:r>
            <a:r>
              <a:rPr lang="it-IT" sz="2400" dirty="0"/>
              <a:t> </a:t>
            </a:r>
            <a:r>
              <a:rPr lang="it-IT" sz="2400" dirty="0" err="1"/>
              <a:t>vectors</a:t>
            </a:r>
            <a:r>
              <a:rPr lang="it-IT" sz="2400" dirty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/>
              <a:t>2/3 </a:t>
            </a:r>
            <a:r>
              <a:rPr lang="it-IT" dirty="0" err="1"/>
              <a:t>ARs</a:t>
            </a:r>
            <a:r>
              <a:rPr lang="it-IT" dirty="0"/>
              <a:t> </a:t>
            </a:r>
            <a:r>
              <a:rPr lang="it-IT" dirty="0" err="1"/>
              <a:t>randomly</a:t>
            </a:r>
            <a:r>
              <a:rPr lang="it-IT" dirty="0"/>
              <a:t> </a:t>
            </a:r>
            <a:r>
              <a:rPr lang="it-IT" dirty="0" err="1"/>
              <a:t>extracted</a:t>
            </a:r>
            <a:r>
              <a:rPr lang="it-IT" dirty="0"/>
              <a:t> from the set of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ARs</a:t>
            </a:r>
            <a:r>
              <a:rPr lang="it-IT" dirty="0"/>
              <a:t> </a:t>
            </a:r>
            <a:r>
              <a:rPr lang="it-IT" dirty="0" err="1"/>
              <a:t>belonging</a:t>
            </a:r>
            <a:r>
              <a:rPr lang="it-IT" dirty="0"/>
              <a:t> to a </a:t>
            </a:r>
            <a:r>
              <a:rPr lang="it-IT" dirty="0" err="1"/>
              <a:t>specific</a:t>
            </a:r>
            <a:r>
              <a:rPr lang="it-IT" dirty="0"/>
              <a:t> </a:t>
            </a:r>
            <a:r>
              <a:rPr lang="it-IT" dirty="0" err="1"/>
              <a:t>issuing</a:t>
            </a:r>
            <a:r>
              <a:rPr lang="it-IT" dirty="0"/>
              <a:t> time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/>
              <a:t>the 171-dimension </a:t>
            </a:r>
            <a:r>
              <a:rPr lang="it-IT" dirty="0" err="1"/>
              <a:t>feature</a:t>
            </a:r>
            <a:r>
              <a:rPr lang="it-IT" dirty="0"/>
              <a:t> </a:t>
            </a:r>
            <a:r>
              <a:rPr lang="it-IT" dirty="0" err="1"/>
              <a:t>vectors</a:t>
            </a:r>
            <a:r>
              <a:rPr lang="it-IT" dirty="0"/>
              <a:t> </a:t>
            </a:r>
            <a:r>
              <a:rPr lang="it-IT" dirty="0" err="1"/>
              <a:t>belonging</a:t>
            </a:r>
            <a:r>
              <a:rPr lang="it-IT" dirty="0"/>
              <a:t> to the </a:t>
            </a:r>
            <a:r>
              <a:rPr lang="it-IT" dirty="0" err="1"/>
              <a:t>extracted</a:t>
            </a:r>
            <a:r>
              <a:rPr lang="it-IT" dirty="0"/>
              <a:t> </a:t>
            </a:r>
            <a:r>
              <a:rPr lang="it-IT" dirty="0" err="1"/>
              <a:t>ARs</a:t>
            </a:r>
            <a:r>
              <a:rPr lang="it-IT" dirty="0"/>
              <a:t> are </a:t>
            </a:r>
            <a:r>
              <a:rPr lang="it-IT" dirty="0" err="1"/>
              <a:t>labelled</a:t>
            </a:r>
            <a:r>
              <a:rPr lang="it-IT" dirty="0"/>
              <a:t> </a:t>
            </a:r>
            <a:r>
              <a:rPr lang="it-IT" dirty="0" err="1"/>
              <a:t>whether</a:t>
            </a:r>
            <a:r>
              <a:rPr lang="it-IT" dirty="0"/>
              <a:t> a C1+ </a:t>
            </a:r>
            <a:r>
              <a:rPr lang="it-IT" dirty="0" err="1"/>
              <a:t>flare</a:t>
            </a:r>
            <a:r>
              <a:rPr lang="it-IT" dirty="0"/>
              <a:t> </a:t>
            </a:r>
            <a:r>
              <a:rPr lang="it-IT" dirty="0" err="1"/>
              <a:t>occurred</a:t>
            </a:r>
            <a:r>
              <a:rPr lang="it-IT" dirty="0"/>
              <a:t> in the </a:t>
            </a:r>
            <a:r>
              <a:rPr lang="it-IT" dirty="0" err="1"/>
              <a:t>next</a:t>
            </a:r>
            <a:r>
              <a:rPr lang="it-IT" dirty="0"/>
              <a:t> 24 hours</a:t>
            </a:r>
          </a:p>
          <a:p>
            <a:endParaRPr lang="it-IT" sz="2400" dirty="0"/>
          </a:p>
          <a:p>
            <a:r>
              <a:rPr lang="it-IT" sz="2400" dirty="0"/>
              <a:t>the test set </a:t>
            </a:r>
            <a:r>
              <a:rPr lang="it-IT" sz="2400" dirty="0" err="1"/>
              <a:t>is</a:t>
            </a:r>
            <a:r>
              <a:rPr lang="it-IT" sz="2400" dirty="0"/>
              <a:t> made of the </a:t>
            </a:r>
            <a:r>
              <a:rPr lang="it-IT" sz="2400" dirty="0" err="1"/>
              <a:t>feature</a:t>
            </a:r>
            <a:r>
              <a:rPr lang="it-IT" sz="2400" dirty="0"/>
              <a:t> </a:t>
            </a:r>
            <a:r>
              <a:rPr lang="it-IT" sz="2400" dirty="0" err="1"/>
              <a:t>vectors</a:t>
            </a:r>
            <a:r>
              <a:rPr lang="it-IT" sz="2400" dirty="0"/>
              <a:t> </a:t>
            </a:r>
            <a:r>
              <a:rPr lang="it-IT" sz="2400" dirty="0" err="1"/>
              <a:t>belonging</a:t>
            </a:r>
            <a:r>
              <a:rPr lang="it-IT" sz="2400" dirty="0"/>
              <a:t> to the </a:t>
            </a:r>
            <a:r>
              <a:rPr lang="it-IT" sz="2400" dirty="0" err="1"/>
              <a:t>remaining</a:t>
            </a:r>
            <a:r>
              <a:rPr lang="it-IT" sz="2400" dirty="0"/>
              <a:t> 1/3 </a:t>
            </a:r>
            <a:r>
              <a:rPr lang="it-IT" sz="2400" dirty="0" err="1"/>
              <a:t>ARs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training/test set generation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randomly</a:t>
            </a:r>
            <a:r>
              <a:rPr lang="it-IT" sz="2400" dirty="0"/>
              <a:t> </a:t>
            </a:r>
            <a:r>
              <a:rPr lang="it-IT" sz="2400" dirty="0" err="1"/>
              <a:t>repeated</a:t>
            </a:r>
            <a:r>
              <a:rPr lang="it-IT" sz="2400" dirty="0"/>
              <a:t> 100 </a:t>
            </a:r>
            <a:r>
              <a:rPr lang="it-IT" sz="2400" dirty="0" err="1"/>
              <a:t>times</a:t>
            </a:r>
            <a:r>
              <a:rPr lang="it-IT" sz="2400" dirty="0"/>
              <a:t> to </a:t>
            </a:r>
            <a:r>
              <a:rPr lang="it-IT" sz="2400" dirty="0" err="1"/>
              <a:t>enable</a:t>
            </a:r>
            <a:r>
              <a:rPr lang="it-IT" sz="2400" dirty="0"/>
              <a:t> </a:t>
            </a:r>
            <a:r>
              <a:rPr lang="it-IT" sz="2400" dirty="0" err="1"/>
              <a:t>statistical</a:t>
            </a:r>
            <a:r>
              <a:rPr lang="it-IT" sz="2400" dirty="0"/>
              <a:t> </a:t>
            </a:r>
            <a:r>
              <a:rPr lang="it-IT" sz="2400" dirty="0" err="1"/>
              <a:t>analysis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37872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179BD-80F6-1A4A-97F1-8249287B4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494"/>
            <a:ext cx="10515600" cy="905535"/>
          </a:xfrm>
        </p:spPr>
        <p:txBody>
          <a:bodyPr>
            <a:normAutofit/>
          </a:bodyPr>
          <a:lstStyle/>
          <a:p>
            <a:pPr algn="ctr"/>
            <a:r>
              <a:rPr lang="it-IT" sz="2800" dirty="0" err="1">
                <a:latin typeface="+mn-lt"/>
              </a:rPr>
              <a:t>prediction</a:t>
            </a:r>
            <a:r>
              <a:rPr lang="it-IT" sz="2800" dirty="0">
                <a:latin typeface="+mn-lt"/>
              </a:rPr>
              <a:t> and </a:t>
            </a:r>
            <a:r>
              <a:rPr lang="it-IT" sz="2800" dirty="0" err="1">
                <a:latin typeface="+mn-lt"/>
              </a:rPr>
              <a:t>feature</a:t>
            </a:r>
            <a:r>
              <a:rPr lang="it-IT" sz="2800" dirty="0">
                <a:latin typeface="+mn-lt"/>
              </a:rPr>
              <a:t> ranking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661B5-097B-9A4C-A227-6D801C4B2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4355"/>
            <a:ext cx="10515600" cy="5804270"/>
          </a:xfrm>
        </p:spPr>
        <p:txBody>
          <a:bodyPr>
            <a:noAutofit/>
          </a:bodyPr>
          <a:lstStyle/>
          <a:p>
            <a:r>
              <a:rPr lang="it-IT" sz="2400" dirty="0"/>
              <a:t>machine </a:t>
            </a:r>
            <a:r>
              <a:rPr lang="it-IT" sz="2400" dirty="0" err="1"/>
              <a:t>learning</a:t>
            </a:r>
            <a:r>
              <a:rPr lang="it-IT" sz="2400" dirty="0"/>
              <a:t> </a:t>
            </a:r>
            <a:r>
              <a:rPr lang="it-IT" sz="2400" dirty="0" err="1"/>
              <a:t>methods</a:t>
            </a:r>
            <a:r>
              <a:rPr lang="it-IT" sz="2400" dirty="0"/>
              <a:t> (credit: FLARECAST):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err="1"/>
              <a:t>hybrid</a:t>
            </a:r>
            <a:r>
              <a:rPr lang="it-IT" dirty="0"/>
              <a:t> LASSO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/>
              <a:t>random </a:t>
            </a:r>
            <a:r>
              <a:rPr lang="it-IT" dirty="0" err="1"/>
              <a:t>forest</a:t>
            </a:r>
            <a:endParaRPr lang="it-IT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supervised</a:t>
            </a:r>
            <a:r>
              <a:rPr lang="it-IT" dirty="0"/>
              <a:t> </a:t>
            </a:r>
            <a:r>
              <a:rPr lang="it-IT" dirty="0" err="1"/>
              <a:t>considered</a:t>
            </a:r>
            <a:r>
              <a:rPr lang="it-IT" dirty="0"/>
              <a:t> (SVC, </a:t>
            </a:r>
            <a:r>
              <a:rPr lang="it-IT" dirty="0" err="1"/>
              <a:t>logit</a:t>
            </a:r>
            <a:r>
              <a:rPr lang="it-IT" dirty="0"/>
              <a:t>)</a:t>
            </a:r>
          </a:p>
          <a:p>
            <a:endParaRPr lang="it-IT" sz="2400" dirty="0"/>
          </a:p>
          <a:p>
            <a:r>
              <a:rPr lang="it-IT" sz="2400" dirty="0" err="1"/>
              <a:t>optimization</a:t>
            </a:r>
            <a:r>
              <a:rPr lang="it-IT" sz="2400" dirty="0"/>
              <a:t>: </a:t>
            </a:r>
            <a:r>
              <a:rPr lang="it-IT" sz="2400" dirty="0" err="1"/>
              <a:t>unsupervised</a:t>
            </a:r>
            <a:r>
              <a:rPr lang="it-IT" sz="2400" dirty="0"/>
              <a:t> </a:t>
            </a:r>
            <a:r>
              <a:rPr lang="it-IT" sz="2400" dirty="0" err="1"/>
              <a:t>fuzzy</a:t>
            </a:r>
            <a:r>
              <a:rPr lang="it-IT" sz="2400" dirty="0"/>
              <a:t> </a:t>
            </a:r>
            <a:r>
              <a:rPr lang="it-IT" sz="2400" dirty="0" err="1"/>
              <a:t>clustering</a:t>
            </a:r>
            <a:r>
              <a:rPr lang="it-IT" sz="2400" dirty="0"/>
              <a:t> (benvenuto, piana, campi, massone; </a:t>
            </a:r>
            <a:r>
              <a:rPr lang="it-IT" sz="2400" dirty="0" err="1"/>
              <a:t>ApJ</a:t>
            </a:r>
            <a:r>
              <a:rPr lang="it-IT" sz="2400" dirty="0"/>
              <a:t>; 2018)</a:t>
            </a:r>
          </a:p>
          <a:p>
            <a:endParaRPr lang="it-IT" sz="2400" dirty="0"/>
          </a:p>
          <a:p>
            <a:r>
              <a:rPr lang="it-IT" sz="2400" dirty="0" err="1"/>
              <a:t>feature</a:t>
            </a:r>
            <a:r>
              <a:rPr lang="it-IT" sz="2400" dirty="0"/>
              <a:t> ranking: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err="1"/>
              <a:t>both</a:t>
            </a:r>
            <a:r>
              <a:rPr lang="it-IT" dirty="0"/>
              <a:t> ML </a:t>
            </a:r>
            <a:r>
              <a:rPr lang="it-IT" dirty="0" err="1"/>
              <a:t>methods</a:t>
            </a:r>
            <a:r>
              <a:rPr lang="it-IT" dirty="0"/>
              <a:t> compute relative </a:t>
            </a:r>
            <a:r>
              <a:rPr lang="it-IT" dirty="0" err="1"/>
              <a:t>importance</a:t>
            </a:r>
            <a:r>
              <a:rPr lang="it-IT" dirty="0"/>
              <a:t> </a:t>
            </a:r>
            <a:r>
              <a:rPr lang="it-IT" dirty="0" err="1"/>
              <a:t>associated</a:t>
            </a:r>
            <a:r>
              <a:rPr lang="it-IT" dirty="0"/>
              <a:t> to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feature</a:t>
            </a:r>
            <a:endParaRPr lang="it-IT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/>
              <a:t>recursive </a:t>
            </a:r>
            <a:r>
              <a:rPr lang="it-IT" dirty="0" err="1"/>
              <a:t>feature</a:t>
            </a:r>
            <a:r>
              <a:rPr lang="it-IT" dirty="0"/>
              <a:t> </a:t>
            </a:r>
            <a:r>
              <a:rPr lang="it-IT" dirty="0" err="1"/>
              <a:t>elimination</a:t>
            </a:r>
            <a:r>
              <a:rPr lang="it-IT" dirty="0"/>
              <a:t>:</a:t>
            </a:r>
          </a:p>
          <a:p>
            <a:pPr marL="1257300" lvl="2" indent="-342900">
              <a:buFont typeface="+mj-lt"/>
              <a:buAutoNum type="arabicPeriod"/>
            </a:pPr>
            <a:r>
              <a:rPr lang="it-IT" sz="2400" dirty="0" err="1"/>
              <a:t>train</a:t>
            </a:r>
            <a:r>
              <a:rPr lang="it-IT" sz="2400" dirty="0"/>
              <a:t> the </a:t>
            </a:r>
            <a:r>
              <a:rPr lang="it-IT" sz="2400" dirty="0" err="1"/>
              <a:t>classifier</a:t>
            </a:r>
            <a:endParaRPr lang="it-IT" sz="2400" dirty="0"/>
          </a:p>
          <a:p>
            <a:pPr marL="1257300" lvl="2" indent="-342900">
              <a:buFont typeface="+mj-lt"/>
              <a:buAutoNum type="arabicPeriod"/>
            </a:pPr>
            <a:r>
              <a:rPr lang="it-IT" sz="2400" dirty="0"/>
              <a:t>compute the </a:t>
            </a:r>
            <a:r>
              <a:rPr lang="it-IT" sz="2400" dirty="0" err="1"/>
              <a:t>importance</a:t>
            </a:r>
            <a:r>
              <a:rPr lang="it-IT" sz="2400" dirty="0"/>
              <a:t> for </a:t>
            </a:r>
            <a:r>
              <a:rPr lang="it-IT" sz="2400" dirty="0" err="1"/>
              <a:t>each</a:t>
            </a:r>
            <a:r>
              <a:rPr lang="it-IT" sz="2400" dirty="0"/>
              <a:t> </a:t>
            </a:r>
            <a:r>
              <a:rPr lang="it-IT" sz="2400" dirty="0" err="1"/>
              <a:t>feature</a:t>
            </a:r>
            <a:endParaRPr lang="it-IT" sz="2400" dirty="0"/>
          </a:p>
          <a:p>
            <a:pPr marL="1257300" lvl="2" indent="-342900">
              <a:buFont typeface="+mj-lt"/>
              <a:buAutoNum type="arabicPeriod"/>
            </a:pPr>
            <a:r>
              <a:rPr lang="it-IT" sz="2400" dirty="0" err="1"/>
              <a:t>remove</a:t>
            </a:r>
            <a:r>
              <a:rPr lang="it-IT" sz="2400" dirty="0"/>
              <a:t> the </a:t>
            </a:r>
            <a:r>
              <a:rPr lang="it-IT" sz="2400" dirty="0" err="1"/>
              <a:t>feature</a:t>
            </a:r>
            <a:r>
              <a:rPr lang="it-IT" sz="2400" dirty="0"/>
              <a:t> with </a:t>
            </a:r>
            <a:r>
              <a:rPr lang="it-IT" sz="2400" dirty="0" err="1"/>
              <a:t>smallest</a:t>
            </a:r>
            <a:r>
              <a:rPr lang="it-IT" sz="2400" dirty="0"/>
              <a:t> </a:t>
            </a:r>
            <a:r>
              <a:rPr lang="it-IT" sz="2400" dirty="0" err="1"/>
              <a:t>importance</a:t>
            </a:r>
            <a:r>
              <a:rPr lang="it-IT" sz="2400" dirty="0"/>
              <a:t> and </a:t>
            </a:r>
            <a:r>
              <a:rPr lang="it-IT" sz="2400" dirty="0" err="1"/>
              <a:t>begin</a:t>
            </a:r>
            <a:r>
              <a:rPr lang="it-IT" sz="2400" dirty="0"/>
              <a:t> </a:t>
            </a:r>
            <a:r>
              <a:rPr lang="it-IT" sz="2400" dirty="0" err="1"/>
              <a:t>again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18464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02DC-4AEF-5D45-B3FF-2FA580AA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700" y="139495"/>
            <a:ext cx="10515600" cy="810532"/>
          </a:xfrm>
        </p:spPr>
        <p:txBody>
          <a:bodyPr>
            <a:normAutofit/>
          </a:bodyPr>
          <a:lstStyle/>
          <a:p>
            <a:r>
              <a:rPr lang="it-IT" sz="2800" dirty="0" err="1">
                <a:latin typeface="+mn-lt"/>
              </a:rPr>
              <a:t>results</a:t>
            </a:r>
            <a:r>
              <a:rPr lang="it-IT" sz="2800" dirty="0">
                <a:latin typeface="+mn-lt"/>
              </a:rPr>
              <a:t>: </a:t>
            </a:r>
            <a:r>
              <a:rPr lang="it-IT" sz="2800" dirty="0" err="1">
                <a:latin typeface="+mn-lt"/>
              </a:rPr>
              <a:t>about</a:t>
            </a:r>
            <a:r>
              <a:rPr lang="it-IT" sz="2800" dirty="0">
                <a:latin typeface="+mn-lt"/>
              </a:rPr>
              <a:t> training and </a:t>
            </a:r>
            <a:r>
              <a:rPr lang="it-IT" sz="2800" dirty="0" err="1">
                <a:latin typeface="+mn-lt"/>
              </a:rPr>
              <a:t>scores</a:t>
            </a:r>
            <a:r>
              <a:rPr lang="it-IT" sz="2800" dirty="0">
                <a:latin typeface="+mn-lt"/>
              </a:rPr>
              <a:t> </a:t>
            </a:r>
            <a:r>
              <a:rPr lang="it-IT" sz="2000" dirty="0">
                <a:latin typeface="+mn-lt"/>
              </a:rPr>
              <a:t>(campi, benvenuto, massone, </a:t>
            </a:r>
            <a:r>
              <a:rPr lang="it-IT" sz="2000" dirty="0" err="1">
                <a:latin typeface="+mn-lt"/>
              </a:rPr>
              <a:t>bloomfield</a:t>
            </a:r>
            <a:r>
              <a:rPr lang="it-IT" sz="2000" dirty="0">
                <a:latin typeface="+mn-lt"/>
              </a:rPr>
              <a:t>, </a:t>
            </a:r>
            <a:r>
              <a:rPr lang="it-IT" sz="2000" dirty="0" err="1">
                <a:latin typeface="+mn-lt"/>
              </a:rPr>
              <a:t>geourgoulis</a:t>
            </a:r>
            <a:r>
              <a:rPr lang="it-IT" sz="2000" dirty="0">
                <a:latin typeface="+mn-lt"/>
              </a:rPr>
              <a:t>, piana; </a:t>
            </a:r>
            <a:r>
              <a:rPr lang="it-IT" sz="2000" dirty="0" err="1">
                <a:latin typeface="+mn-lt"/>
              </a:rPr>
              <a:t>ApJ</a:t>
            </a:r>
            <a:r>
              <a:rPr lang="it-IT" sz="2000" dirty="0">
                <a:latin typeface="+mn-lt"/>
              </a:rPr>
              <a:t>; 2019)</a:t>
            </a:r>
            <a:endParaRPr lang="it-IT" sz="2800" dirty="0">
              <a:latin typeface="+mn-lt"/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7F4494-ACD5-8B44-8B3F-CD2BCED0E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87" y="1049979"/>
            <a:ext cx="9508177" cy="3395778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93E175-C758-AA4F-AA53-E93467431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33" y="4831991"/>
            <a:ext cx="9508177" cy="14976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D8CAA50-F5B1-4542-A1A0-C4D115D49357}"/>
              </a:ext>
            </a:extLst>
          </p:cNvPr>
          <p:cNvSpPr txBox="1"/>
          <p:nvPr/>
        </p:nvSpPr>
        <p:spPr>
          <a:xfrm>
            <a:off x="10177153" y="1876296"/>
            <a:ext cx="16262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training</a:t>
            </a:r>
          </a:p>
          <a:p>
            <a:r>
              <a:rPr lang="it-IT" sz="2000" dirty="0" err="1"/>
              <a:t>according</a:t>
            </a:r>
            <a:r>
              <a:rPr lang="it-IT" sz="2000" dirty="0"/>
              <a:t> to</a:t>
            </a:r>
          </a:p>
          <a:p>
            <a:r>
              <a:rPr lang="it-IT" sz="2000" dirty="0" err="1"/>
              <a:t>active</a:t>
            </a:r>
            <a:r>
              <a:rPr lang="it-IT" sz="2000" dirty="0"/>
              <a:t> </a:t>
            </a:r>
            <a:r>
              <a:rPr lang="it-IT" sz="2000" dirty="0" err="1"/>
              <a:t>regions</a:t>
            </a:r>
            <a:endParaRPr lang="it-IT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94E375-1680-B64D-A0D4-1DCD8F7ECD3B}"/>
              </a:ext>
            </a:extLst>
          </p:cNvPr>
          <p:cNvSpPr txBox="1"/>
          <p:nvPr/>
        </p:nvSpPr>
        <p:spPr>
          <a:xfrm>
            <a:off x="10177153" y="4986366"/>
            <a:ext cx="1470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training</a:t>
            </a:r>
          </a:p>
          <a:p>
            <a:r>
              <a:rPr lang="it-IT" sz="2000" dirty="0" err="1"/>
              <a:t>according</a:t>
            </a:r>
            <a:r>
              <a:rPr lang="it-IT" sz="2000" dirty="0"/>
              <a:t> to</a:t>
            </a:r>
          </a:p>
          <a:p>
            <a:r>
              <a:rPr lang="it-IT" sz="2000" dirty="0" err="1"/>
              <a:t>features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79212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E963C-501D-E145-94C3-86FC20D2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18"/>
            <a:ext cx="10515600" cy="727405"/>
          </a:xfrm>
        </p:spPr>
        <p:txBody>
          <a:bodyPr>
            <a:normAutofit/>
          </a:bodyPr>
          <a:lstStyle/>
          <a:p>
            <a:pPr algn="ctr"/>
            <a:r>
              <a:rPr lang="it-IT" sz="2800" dirty="0" err="1">
                <a:latin typeface="+mn-lt"/>
              </a:rPr>
              <a:t>results</a:t>
            </a:r>
            <a:r>
              <a:rPr lang="it-IT" sz="2800" dirty="0">
                <a:latin typeface="+mn-lt"/>
              </a:rPr>
              <a:t>: top-</a:t>
            </a:r>
            <a:r>
              <a:rPr lang="it-IT" sz="2800" dirty="0" err="1">
                <a:latin typeface="+mn-lt"/>
              </a:rPr>
              <a:t>ten</a:t>
            </a:r>
            <a:r>
              <a:rPr lang="it-IT" sz="2800" dirty="0">
                <a:latin typeface="+mn-lt"/>
              </a:rPr>
              <a:t> </a:t>
            </a:r>
            <a:r>
              <a:rPr lang="it-IT" sz="2000" dirty="0">
                <a:latin typeface="+mn-lt"/>
              </a:rPr>
              <a:t>(campi, benvenuto, massone, </a:t>
            </a:r>
            <a:r>
              <a:rPr lang="it-IT" sz="2000" dirty="0" err="1">
                <a:latin typeface="+mn-lt"/>
              </a:rPr>
              <a:t>bloomfield</a:t>
            </a:r>
            <a:r>
              <a:rPr lang="it-IT" sz="2000" dirty="0">
                <a:latin typeface="+mn-lt"/>
              </a:rPr>
              <a:t>, </a:t>
            </a:r>
            <a:r>
              <a:rPr lang="it-IT" sz="2000" dirty="0" err="1">
                <a:latin typeface="+mn-lt"/>
              </a:rPr>
              <a:t>geourgoulis</a:t>
            </a:r>
            <a:r>
              <a:rPr lang="it-IT" sz="2000" dirty="0">
                <a:latin typeface="+mn-lt"/>
              </a:rPr>
              <a:t>, piana; </a:t>
            </a:r>
            <a:r>
              <a:rPr lang="it-IT" sz="2000" dirty="0" err="1">
                <a:latin typeface="+mn-lt"/>
              </a:rPr>
              <a:t>ApJ</a:t>
            </a:r>
            <a:r>
              <a:rPr lang="it-IT" sz="2000" dirty="0">
                <a:latin typeface="+mn-lt"/>
              </a:rPr>
              <a:t>; 2019)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DA06B1E-44AA-CC43-A9F7-5000FA84A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9" y="739984"/>
            <a:ext cx="9973293" cy="50016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F5C1BC-33C8-8848-87E8-2E02B9C20BC1}"/>
              </a:ext>
            </a:extLst>
          </p:cNvPr>
          <p:cNvSpPr txBox="1"/>
          <p:nvPr/>
        </p:nvSpPr>
        <p:spPr>
          <a:xfrm>
            <a:off x="-166256" y="5891341"/>
            <a:ext cx="12516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/>
              <a:t>number</a:t>
            </a:r>
            <a:r>
              <a:rPr lang="it-IT" sz="2000" dirty="0"/>
              <a:t> of </a:t>
            </a:r>
            <a:r>
              <a:rPr lang="it-IT" sz="2000" dirty="0" err="1"/>
              <a:t>times</a:t>
            </a:r>
            <a:r>
              <a:rPr lang="it-IT" sz="2000" dirty="0"/>
              <a:t> </a:t>
            </a:r>
            <a:r>
              <a:rPr lang="it-IT" sz="2000" dirty="0" err="1"/>
              <a:t>each</a:t>
            </a:r>
            <a:r>
              <a:rPr lang="it-IT" sz="2000" dirty="0"/>
              <a:t> </a:t>
            </a:r>
            <a:r>
              <a:rPr lang="it-IT" sz="2000" dirty="0" err="1"/>
              <a:t>feature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selected</a:t>
            </a:r>
            <a:r>
              <a:rPr lang="it-IT" sz="2000" dirty="0"/>
              <a:t> in the top-10 </a:t>
            </a:r>
            <a:r>
              <a:rPr lang="it-IT" sz="2000" dirty="0" err="1"/>
              <a:t>rankings</a:t>
            </a:r>
            <a:r>
              <a:rPr lang="it-IT" sz="2000" dirty="0"/>
              <a:t>, </a:t>
            </a:r>
          </a:p>
          <a:p>
            <a:pPr algn="ctr"/>
            <a:r>
              <a:rPr lang="it-IT" sz="2000" dirty="0"/>
              <a:t>on </a:t>
            </a:r>
            <a:r>
              <a:rPr lang="it-IT" sz="2000" dirty="0" err="1"/>
              <a:t>average</a:t>
            </a:r>
            <a:r>
              <a:rPr lang="it-IT" sz="2000" dirty="0"/>
              <a:t> over the 100 random </a:t>
            </a:r>
            <a:r>
              <a:rPr lang="it-IT" sz="2000" dirty="0" err="1"/>
              <a:t>realizations</a:t>
            </a:r>
            <a:r>
              <a:rPr lang="it-IT" sz="2000" dirty="0"/>
              <a:t> of the test set, for </a:t>
            </a:r>
            <a:r>
              <a:rPr lang="it-IT" sz="2000" dirty="0" err="1"/>
              <a:t>all</a:t>
            </a:r>
            <a:r>
              <a:rPr lang="it-IT" sz="2000" dirty="0"/>
              <a:t> </a:t>
            </a:r>
            <a:r>
              <a:rPr lang="it-IT" sz="2000" dirty="0" err="1"/>
              <a:t>issuing</a:t>
            </a:r>
            <a:r>
              <a:rPr lang="it-IT" sz="2000" dirty="0"/>
              <a:t> </a:t>
            </a:r>
            <a:r>
              <a:rPr lang="it-IT" sz="2000" dirty="0" err="1"/>
              <a:t>times</a:t>
            </a:r>
            <a:endParaRPr lang="it-IT" sz="20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2CC9E7-D411-1947-B56B-D0006579C962}"/>
              </a:ext>
            </a:extLst>
          </p:cNvPr>
          <p:cNvCxnSpPr>
            <a:cxnSpLocks/>
          </p:cNvCxnSpPr>
          <p:nvPr/>
        </p:nvCxnSpPr>
        <p:spPr>
          <a:xfrm>
            <a:off x="3182586" y="2802576"/>
            <a:ext cx="38594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A5CDE4-B6C3-1847-8CB1-F758194EC409}"/>
              </a:ext>
            </a:extLst>
          </p:cNvPr>
          <p:cNvCxnSpPr>
            <a:cxnSpLocks/>
          </p:cNvCxnSpPr>
          <p:nvPr/>
        </p:nvCxnSpPr>
        <p:spPr>
          <a:xfrm>
            <a:off x="3239985" y="2646218"/>
            <a:ext cx="38594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562F1C-B4C9-0741-8F33-CA41480AC017}"/>
              </a:ext>
            </a:extLst>
          </p:cNvPr>
          <p:cNvCxnSpPr>
            <a:cxnSpLocks/>
          </p:cNvCxnSpPr>
          <p:nvPr/>
        </p:nvCxnSpPr>
        <p:spPr>
          <a:xfrm>
            <a:off x="3207325" y="1365605"/>
            <a:ext cx="3525984" cy="6016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10056AB-8D60-9941-AD4F-D53EEEDFEC39}"/>
              </a:ext>
            </a:extLst>
          </p:cNvPr>
          <p:cNvCxnSpPr>
            <a:cxnSpLocks/>
          </p:cNvCxnSpPr>
          <p:nvPr/>
        </p:nvCxnSpPr>
        <p:spPr>
          <a:xfrm flipV="1">
            <a:off x="3536866" y="3966358"/>
            <a:ext cx="2804557" cy="6986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E9757C-F5E4-224F-B40C-89945DA1EAE7}"/>
              </a:ext>
            </a:extLst>
          </p:cNvPr>
          <p:cNvCxnSpPr>
            <a:cxnSpLocks/>
          </p:cNvCxnSpPr>
          <p:nvPr/>
        </p:nvCxnSpPr>
        <p:spPr>
          <a:xfrm>
            <a:off x="3560616" y="3952503"/>
            <a:ext cx="2994563" cy="11182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4EC3DB-3520-9A44-88F4-DA02AE98F37A}"/>
              </a:ext>
            </a:extLst>
          </p:cNvPr>
          <p:cNvCxnSpPr>
            <a:cxnSpLocks/>
          </p:cNvCxnSpPr>
          <p:nvPr/>
        </p:nvCxnSpPr>
        <p:spPr>
          <a:xfrm flipV="1">
            <a:off x="3239985" y="1365605"/>
            <a:ext cx="3695205" cy="90863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B4300BB-7FB5-264E-A30E-F9A7D9682824}"/>
              </a:ext>
            </a:extLst>
          </p:cNvPr>
          <p:cNvCxnSpPr>
            <a:cxnSpLocks/>
          </p:cNvCxnSpPr>
          <p:nvPr/>
        </p:nvCxnSpPr>
        <p:spPr>
          <a:xfrm flipV="1">
            <a:off x="3239985" y="1496292"/>
            <a:ext cx="3695205" cy="77710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AC7F639-1F9D-2F4D-9265-3D7389DEE68C}"/>
              </a:ext>
            </a:extLst>
          </p:cNvPr>
          <p:cNvCxnSpPr>
            <a:cxnSpLocks/>
          </p:cNvCxnSpPr>
          <p:nvPr/>
        </p:nvCxnSpPr>
        <p:spPr>
          <a:xfrm>
            <a:off x="3484910" y="3925783"/>
            <a:ext cx="3105894" cy="18630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10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99A6-011B-5A4C-BFF6-AA4AAA82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494"/>
            <a:ext cx="10515600" cy="900811"/>
          </a:xfrm>
        </p:spPr>
        <p:txBody>
          <a:bodyPr>
            <a:normAutofit/>
          </a:bodyPr>
          <a:lstStyle/>
          <a:p>
            <a:r>
              <a:rPr lang="it-IT" sz="2800" dirty="0" err="1">
                <a:latin typeface="+mn-lt"/>
              </a:rPr>
              <a:t>results</a:t>
            </a:r>
            <a:r>
              <a:rPr lang="it-IT" sz="2800" dirty="0">
                <a:latin typeface="+mn-lt"/>
              </a:rPr>
              <a:t>: </a:t>
            </a:r>
            <a:r>
              <a:rPr lang="it-IT" sz="2800" dirty="0" err="1">
                <a:latin typeface="+mn-lt"/>
              </a:rPr>
              <a:t>redundancy</a:t>
            </a:r>
            <a:r>
              <a:rPr lang="it-IT" sz="2800" dirty="0">
                <a:latin typeface="+mn-lt"/>
              </a:rPr>
              <a:t> of information</a:t>
            </a:r>
            <a:r>
              <a:rPr lang="it-IT" sz="2400" dirty="0">
                <a:latin typeface="+mn-lt"/>
              </a:rPr>
              <a:t> </a:t>
            </a:r>
            <a:r>
              <a:rPr lang="it-IT" sz="2000" dirty="0">
                <a:latin typeface="+mn-lt"/>
              </a:rPr>
              <a:t>(campi, benvenuto, massone, </a:t>
            </a:r>
            <a:r>
              <a:rPr lang="it-IT" sz="2000" dirty="0" err="1">
                <a:latin typeface="+mn-lt"/>
              </a:rPr>
              <a:t>bloomfield</a:t>
            </a:r>
            <a:r>
              <a:rPr lang="it-IT" sz="2000" dirty="0">
                <a:latin typeface="+mn-lt"/>
              </a:rPr>
              <a:t>, </a:t>
            </a:r>
            <a:r>
              <a:rPr lang="it-IT" sz="2000" dirty="0" err="1">
                <a:latin typeface="+mn-lt"/>
              </a:rPr>
              <a:t>geourgoulis</a:t>
            </a:r>
            <a:r>
              <a:rPr lang="it-IT" sz="2000" dirty="0">
                <a:latin typeface="+mn-lt"/>
              </a:rPr>
              <a:t>, piana; </a:t>
            </a:r>
            <a:r>
              <a:rPr lang="it-IT" sz="2000" dirty="0" err="1">
                <a:latin typeface="+mn-lt"/>
              </a:rPr>
              <a:t>ApJ</a:t>
            </a:r>
            <a:r>
              <a:rPr lang="it-IT" sz="2000" dirty="0">
                <a:latin typeface="+mn-lt"/>
              </a:rPr>
              <a:t>; 2019)</a:t>
            </a:r>
          </a:p>
        </p:txBody>
      </p:sp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CA708B1-ADE6-4B4B-BF3F-B4E75A1F1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72" y="1595932"/>
            <a:ext cx="5692914" cy="303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C6F7AE-570D-994F-A211-18734365E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95932"/>
            <a:ext cx="5750520" cy="303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B853ED-71D7-E640-8086-F92037BA467C}"/>
              </a:ext>
            </a:extLst>
          </p:cNvPr>
          <p:cNvSpPr txBox="1"/>
          <p:nvPr/>
        </p:nvSpPr>
        <p:spPr>
          <a:xfrm>
            <a:off x="1871659" y="5186359"/>
            <a:ext cx="8231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TSS </a:t>
            </a:r>
            <a:r>
              <a:rPr lang="it-IT" sz="2000" dirty="0" err="1"/>
              <a:t>scores</a:t>
            </a:r>
            <a:r>
              <a:rPr lang="it-IT" sz="2000" dirty="0"/>
              <a:t> </a:t>
            </a:r>
            <a:r>
              <a:rPr lang="it-IT" sz="2000" dirty="0" err="1"/>
              <a:t>obtained</a:t>
            </a:r>
            <a:r>
              <a:rPr lang="it-IT" sz="2000" dirty="0"/>
              <a:t> by </a:t>
            </a:r>
            <a:r>
              <a:rPr lang="it-IT" sz="2000" dirty="0" err="1"/>
              <a:t>using</a:t>
            </a:r>
            <a:r>
              <a:rPr lang="it-IT" sz="2000" dirty="0"/>
              <a:t> just the 10 top-</a:t>
            </a:r>
            <a:r>
              <a:rPr lang="it-IT" sz="2000" dirty="0" err="1"/>
              <a:t>ten</a:t>
            </a:r>
            <a:r>
              <a:rPr lang="it-IT" sz="2000" dirty="0"/>
              <a:t> </a:t>
            </a:r>
            <a:r>
              <a:rPr lang="it-IT" sz="2000" dirty="0" err="1"/>
              <a:t>features</a:t>
            </a:r>
            <a:r>
              <a:rPr lang="it-IT" sz="2000" dirty="0"/>
              <a:t> </a:t>
            </a:r>
            <a:r>
              <a:rPr lang="it-IT" sz="2000" dirty="0" err="1"/>
              <a:t>added</a:t>
            </a:r>
            <a:r>
              <a:rPr lang="it-IT" sz="2000" dirty="0"/>
              <a:t> </a:t>
            </a:r>
            <a:r>
              <a:rPr lang="it-IT" sz="2000" dirty="0" err="1"/>
              <a:t>one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a time</a:t>
            </a:r>
          </a:p>
        </p:txBody>
      </p:sp>
    </p:spTree>
    <p:extLst>
      <p:ext uri="{BB962C8B-B14F-4D97-AF65-F5344CB8AC3E}">
        <p14:creationId xmlns:p14="http://schemas.microsoft.com/office/powerpoint/2010/main" val="381291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105DD-0602-3C44-93B8-29829A742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 err="1">
                <a:latin typeface="+mn-lt"/>
              </a:rPr>
              <a:t>conclusions</a:t>
            </a:r>
            <a:endParaRPr lang="it-IT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79FA3-B1F0-5F49-9422-149DEAE44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 err="1"/>
              <a:t>main</a:t>
            </a:r>
            <a:r>
              <a:rPr lang="it-IT" sz="2400" dirty="0"/>
              <a:t> </a:t>
            </a:r>
            <a:r>
              <a:rPr lang="it-IT" sz="2400" dirty="0" err="1"/>
              <a:t>messages</a:t>
            </a:r>
            <a:r>
              <a:rPr lang="it-IT" sz="2400" dirty="0"/>
              <a:t>:</a:t>
            </a:r>
          </a:p>
          <a:p>
            <a:pPr lvl="1"/>
            <a:r>
              <a:rPr lang="it-IT" dirty="0"/>
              <a:t>data </a:t>
            </a:r>
            <a:r>
              <a:rPr lang="it-IT" dirty="0" err="1"/>
              <a:t>preparation</a:t>
            </a:r>
            <a:r>
              <a:rPr lang="it-IT" dirty="0"/>
              <a:t> </a:t>
            </a:r>
            <a:r>
              <a:rPr lang="it-IT" dirty="0" err="1"/>
              <a:t>matters</a:t>
            </a:r>
            <a:endParaRPr lang="it-IT" dirty="0"/>
          </a:p>
          <a:p>
            <a:pPr lvl="1"/>
            <a:r>
              <a:rPr lang="it-IT" dirty="0"/>
              <a:t>information </a:t>
            </a:r>
            <a:r>
              <a:rPr lang="it-IT" dirty="0" err="1"/>
              <a:t>hidden</a:t>
            </a:r>
            <a:r>
              <a:rPr lang="it-IT" dirty="0"/>
              <a:t> in </a:t>
            </a:r>
            <a:r>
              <a:rPr lang="it-IT" dirty="0" err="1"/>
              <a:t>active</a:t>
            </a:r>
            <a:r>
              <a:rPr lang="it-IT" dirty="0"/>
              <a:t> </a:t>
            </a:r>
            <a:r>
              <a:rPr lang="it-IT" dirty="0" err="1"/>
              <a:t>regions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(</a:t>
            </a:r>
            <a:r>
              <a:rPr lang="it-IT" dirty="0" err="1"/>
              <a:t>highly</a:t>
            </a:r>
            <a:r>
              <a:rPr lang="it-IT" dirty="0"/>
              <a:t>) </a:t>
            </a:r>
            <a:r>
              <a:rPr lang="it-IT" dirty="0" err="1"/>
              <a:t>redundant</a:t>
            </a:r>
            <a:endParaRPr lang="it-IT" dirty="0"/>
          </a:p>
          <a:p>
            <a:pPr lvl="1"/>
            <a:r>
              <a:rPr lang="it-IT" dirty="0" err="1"/>
              <a:t>binary</a:t>
            </a:r>
            <a:r>
              <a:rPr lang="it-IT" dirty="0"/>
              <a:t>, </a:t>
            </a:r>
            <a:r>
              <a:rPr lang="it-IT" dirty="0" err="1"/>
              <a:t>deterministic</a:t>
            </a:r>
            <a:r>
              <a:rPr lang="it-IT" dirty="0"/>
              <a:t> </a:t>
            </a:r>
            <a:r>
              <a:rPr lang="it-IT" dirty="0" err="1"/>
              <a:t>prediction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still</a:t>
            </a:r>
            <a:r>
              <a:rPr lang="it-IT" dirty="0"/>
              <a:t> a </a:t>
            </a:r>
            <a:r>
              <a:rPr lang="it-IT" dirty="0" err="1"/>
              <a:t>dream</a:t>
            </a:r>
            <a:endParaRPr lang="it-IT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in progress:</a:t>
            </a:r>
          </a:p>
          <a:p>
            <a:pPr lvl="1"/>
            <a:r>
              <a:rPr lang="it-IT" dirty="0" err="1"/>
              <a:t>systematic</a:t>
            </a:r>
            <a:r>
              <a:rPr lang="it-IT" dirty="0"/>
              <a:t> </a:t>
            </a:r>
            <a:r>
              <a:rPr lang="it-IT" dirty="0" err="1"/>
              <a:t>analysis</a:t>
            </a:r>
            <a:r>
              <a:rPr lang="it-IT" dirty="0"/>
              <a:t> of the top-</a:t>
            </a:r>
            <a:r>
              <a:rPr lang="it-IT" dirty="0" err="1"/>
              <a:t>ten</a:t>
            </a:r>
            <a:r>
              <a:rPr lang="it-IT" dirty="0"/>
              <a:t> </a:t>
            </a:r>
            <a:r>
              <a:rPr lang="it-IT" dirty="0" err="1"/>
              <a:t>features</a:t>
            </a:r>
            <a:r>
              <a:rPr lang="it-IT" dirty="0"/>
              <a:t> in the ranking (</a:t>
            </a:r>
            <a:r>
              <a:rPr lang="it-IT" dirty="0" err="1"/>
              <a:t>robustness</a:t>
            </a:r>
            <a:r>
              <a:rPr lang="it-IT" dirty="0"/>
              <a:t> with </a:t>
            </a:r>
            <a:r>
              <a:rPr lang="it-IT" dirty="0" err="1"/>
              <a:t>respect</a:t>
            </a:r>
            <a:r>
              <a:rPr lang="it-IT" dirty="0"/>
              <a:t> to </a:t>
            </a:r>
            <a:r>
              <a:rPr lang="it-IT" dirty="0" err="1"/>
              <a:t>method</a:t>
            </a:r>
            <a:r>
              <a:rPr lang="it-IT" dirty="0"/>
              <a:t>, </a:t>
            </a:r>
            <a:r>
              <a:rPr lang="it-IT" dirty="0" err="1"/>
              <a:t>issuing</a:t>
            </a:r>
            <a:r>
              <a:rPr lang="it-IT" dirty="0"/>
              <a:t> time, training set)</a:t>
            </a:r>
          </a:p>
          <a:p>
            <a:pPr lvl="1"/>
            <a:r>
              <a:rPr lang="it-IT" dirty="0" err="1"/>
              <a:t>comparison</a:t>
            </a:r>
            <a:r>
              <a:rPr lang="it-IT" dirty="0"/>
              <a:t> with </a:t>
            </a:r>
            <a:r>
              <a:rPr lang="it-IT" dirty="0" err="1"/>
              <a:t>deep</a:t>
            </a:r>
            <a:r>
              <a:rPr lang="it-IT" dirty="0"/>
              <a:t> </a:t>
            </a:r>
            <a:r>
              <a:rPr lang="it-IT" dirty="0" err="1"/>
              <a:t>learning</a:t>
            </a:r>
            <a:endParaRPr lang="it-IT" dirty="0"/>
          </a:p>
          <a:p>
            <a:pPr lvl="1"/>
            <a:r>
              <a:rPr lang="it-IT" dirty="0" err="1"/>
              <a:t>exploring</a:t>
            </a:r>
            <a:r>
              <a:rPr lang="it-IT" dirty="0"/>
              <a:t> the </a:t>
            </a:r>
            <a:r>
              <a:rPr lang="it-IT" dirty="0" err="1"/>
              <a:t>connections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machine </a:t>
            </a:r>
            <a:r>
              <a:rPr lang="it-IT" dirty="0" err="1"/>
              <a:t>learning</a:t>
            </a:r>
            <a:r>
              <a:rPr lang="it-IT" dirty="0"/>
              <a:t> and </a:t>
            </a:r>
            <a:r>
              <a:rPr lang="it-IT" dirty="0" err="1"/>
              <a:t>numerical</a:t>
            </a:r>
            <a:r>
              <a:rPr lang="it-IT" dirty="0"/>
              <a:t> </a:t>
            </a:r>
            <a:r>
              <a:rPr lang="it-IT" dirty="0" err="1"/>
              <a:t>models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85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3191</TotalTime>
  <Words>587</Words>
  <Application>Microsoft Macintosh PowerPoint</Application>
  <PresentationFormat>Widescreen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Office Theme</vt:lpstr>
      <vt:lpstr>supervised machine learning for flare prediction:  the impact of features and of the training set generation process on the forecasting performances</vt:lpstr>
      <vt:lpstr>the context</vt:lpstr>
      <vt:lpstr>data, features and labels</vt:lpstr>
      <vt:lpstr>data preparation</vt:lpstr>
      <vt:lpstr>prediction and feature ranking</vt:lpstr>
      <vt:lpstr>results: about training and scores (campi, benvenuto, massone, bloomfield, geourgoulis, piana; ApJ; 2019)</vt:lpstr>
      <vt:lpstr>results: top-ten (campi, benvenuto, massone, bloomfield, geourgoulis, piana; ApJ; 2019)</vt:lpstr>
      <vt:lpstr>results: redundancy of information (campi, benvenuto, massone, bloomfield, geourgoulis, piana; ApJ; 2019)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37</cp:revision>
  <dcterms:created xsi:type="dcterms:W3CDTF">2019-11-18T14:09:18Z</dcterms:created>
  <dcterms:modified xsi:type="dcterms:W3CDTF">2019-11-21T10:32:00Z</dcterms:modified>
</cp:coreProperties>
</file>