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9"/>
  </p:notesMasterIdLst>
  <p:sldIdLst>
    <p:sldId id="257" r:id="rId2"/>
    <p:sldId id="310" r:id="rId3"/>
    <p:sldId id="308" r:id="rId4"/>
    <p:sldId id="306" r:id="rId5"/>
    <p:sldId id="307" r:id="rId6"/>
    <p:sldId id="312" r:id="rId7"/>
    <p:sldId id="292" r:id="rId8"/>
    <p:sldId id="294" r:id="rId9"/>
    <p:sldId id="295" r:id="rId10"/>
    <p:sldId id="296" r:id="rId11"/>
    <p:sldId id="297" r:id="rId12"/>
    <p:sldId id="298" r:id="rId13"/>
    <p:sldId id="299" r:id="rId14"/>
    <p:sldId id="300" r:id="rId15"/>
    <p:sldId id="301" r:id="rId16"/>
    <p:sldId id="302" r:id="rId17"/>
    <p:sldId id="262" r:id="rId18"/>
  </p:sldIdLst>
  <p:sldSz cx="9144000" cy="5143500" type="screen16x9"/>
  <p:notesSz cx="32918400" cy="5120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500" kern="1200">
        <a:solidFill>
          <a:schemeClr val="tx1"/>
        </a:solidFill>
        <a:latin typeface="Helvetica" charset="0"/>
        <a:ea typeface="ＭＳ Ｐゴシック" charset="-128"/>
        <a:cs typeface="+mn-cs"/>
      </a:defRPr>
    </a:lvl1pPr>
    <a:lvl2pPr marL="78443" algn="l" rtl="0" fontAlgn="base">
      <a:spcBef>
        <a:spcPct val="0"/>
      </a:spcBef>
      <a:spcAft>
        <a:spcPct val="0"/>
      </a:spcAft>
      <a:defRPr sz="500" kern="1200">
        <a:solidFill>
          <a:schemeClr val="tx1"/>
        </a:solidFill>
        <a:latin typeface="Helvetica" charset="0"/>
        <a:ea typeface="ＭＳ Ｐゴシック" charset="-128"/>
        <a:cs typeface="+mn-cs"/>
      </a:defRPr>
    </a:lvl2pPr>
    <a:lvl3pPr marL="156887" algn="l" rtl="0" fontAlgn="base">
      <a:spcBef>
        <a:spcPct val="0"/>
      </a:spcBef>
      <a:spcAft>
        <a:spcPct val="0"/>
      </a:spcAft>
      <a:defRPr sz="500" kern="1200">
        <a:solidFill>
          <a:schemeClr val="tx1"/>
        </a:solidFill>
        <a:latin typeface="Helvetica" charset="0"/>
        <a:ea typeface="ＭＳ Ｐゴシック" charset="-128"/>
        <a:cs typeface="+mn-cs"/>
      </a:defRPr>
    </a:lvl3pPr>
    <a:lvl4pPr marL="235330" algn="l" rtl="0" fontAlgn="base">
      <a:spcBef>
        <a:spcPct val="0"/>
      </a:spcBef>
      <a:spcAft>
        <a:spcPct val="0"/>
      </a:spcAft>
      <a:defRPr sz="500" kern="1200">
        <a:solidFill>
          <a:schemeClr val="tx1"/>
        </a:solidFill>
        <a:latin typeface="Helvetica" charset="0"/>
        <a:ea typeface="ＭＳ Ｐゴシック" charset="-128"/>
        <a:cs typeface="+mn-cs"/>
      </a:defRPr>
    </a:lvl4pPr>
    <a:lvl5pPr marL="313773" algn="l" rtl="0" fontAlgn="base">
      <a:spcBef>
        <a:spcPct val="0"/>
      </a:spcBef>
      <a:spcAft>
        <a:spcPct val="0"/>
      </a:spcAft>
      <a:defRPr sz="500" kern="1200">
        <a:solidFill>
          <a:schemeClr val="tx1"/>
        </a:solidFill>
        <a:latin typeface="Helvetica" charset="0"/>
        <a:ea typeface="ＭＳ Ｐゴシック" charset="-128"/>
        <a:cs typeface="+mn-cs"/>
      </a:defRPr>
    </a:lvl5pPr>
    <a:lvl6pPr marL="392216" algn="l" defTabSz="156887" rtl="0" eaLnBrk="1" latinLnBrk="0" hangingPunct="1">
      <a:defRPr sz="500" kern="1200">
        <a:solidFill>
          <a:schemeClr val="tx1"/>
        </a:solidFill>
        <a:latin typeface="Helvetica" charset="0"/>
        <a:ea typeface="ＭＳ Ｐゴシック" charset="-128"/>
        <a:cs typeface="+mn-cs"/>
      </a:defRPr>
    </a:lvl6pPr>
    <a:lvl7pPr marL="470659" algn="l" defTabSz="156887" rtl="0" eaLnBrk="1" latinLnBrk="0" hangingPunct="1">
      <a:defRPr sz="500" kern="1200">
        <a:solidFill>
          <a:schemeClr val="tx1"/>
        </a:solidFill>
        <a:latin typeface="Helvetica" charset="0"/>
        <a:ea typeface="ＭＳ Ｐゴシック" charset="-128"/>
        <a:cs typeface="+mn-cs"/>
      </a:defRPr>
    </a:lvl7pPr>
    <a:lvl8pPr marL="549102" algn="l" defTabSz="156887" rtl="0" eaLnBrk="1" latinLnBrk="0" hangingPunct="1">
      <a:defRPr sz="500" kern="1200">
        <a:solidFill>
          <a:schemeClr val="tx1"/>
        </a:solidFill>
        <a:latin typeface="Helvetica" charset="0"/>
        <a:ea typeface="ＭＳ Ｐゴシック" charset="-128"/>
        <a:cs typeface="+mn-cs"/>
      </a:defRPr>
    </a:lvl8pPr>
    <a:lvl9pPr marL="627546" algn="l" defTabSz="156887" rtl="0" eaLnBrk="1" latinLnBrk="0" hangingPunct="1">
      <a:defRPr sz="500" kern="1200">
        <a:solidFill>
          <a:schemeClr val="tx1"/>
        </a:solidFill>
        <a:latin typeface="Helvetica" charset="0"/>
        <a:ea typeface="ＭＳ Ｐゴシック" charset="-128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659" userDrawn="1">
          <p15:clr>
            <a:srgbClr val="A4A3A4"/>
          </p15:clr>
        </p15:guide>
        <p15:guide id="2" orient="horz" pos="18056" userDrawn="1">
          <p15:clr>
            <a:srgbClr val="A4A3A4"/>
          </p15:clr>
        </p15:guide>
        <p15:guide id="3" orient="horz" pos="3428" userDrawn="1">
          <p15:clr>
            <a:srgbClr val="A4A3A4"/>
          </p15:clr>
        </p15:guide>
        <p15:guide id="4" orient="horz" pos="1958" userDrawn="1">
          <p15:clr>
            <a:srgbClr val="A4A3A4"/>
          </p15:clr>
        </p15:guide>
        <p15:guide id="5" pos="6219" userDrawn="1">
          <p15:clr>
            <a:srgbClr val="A4A3A4"/>
          </p15:clr>
        </p15:guide>
        <p15:guide id="6" pos="7032" userDrawn="1">
          <p15:clr>
            <a:srgbClr val="A4A3A4"/>
          </p15:clr>
        </p15:guide>
        <p15:guide id="7" pos="12799" userDrawn="1">
          <p15:clr>
            <a:srgbClr val="A4A3A4"/>
          </p15:clr>
        </p15:guide>
        <p15:guide id="8" pos="20510" userDrawn="1">
          <p15:clr>
            <a:srgbClr val="A4A3A4"/>
          </p15:clr>
        </p15:guide>
        <p15:guide id="9" pos="960" userDrawn="1">
          <p15:clr>
            <a:srgbClr val="A4A3A4"/>
          </p15:clr>
        </p15:guide>
        <p15:guide id="10" pos="13649" userDrawn="1">
          <p15:clr>
            <a:srgbClr val="A4A3A4"/>
          </p15:clr>
        </p15:guide>
        <p15:guide id="11" pos="19697" userDrawn="1">
          <p15:clr>
            <a:srgbClr val="A4A3A4"/>
          </p15:clr>
        </p15:guide>
        <p15:guide id="12" pos="25803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CC"/>
    <a:srgbClr val="FFCC66"/>
    <a:srgbClr val="FFFFE1"/>
    <a:srgbClr val="FFFF66"/>
    <a:srgbClr val="191919"/>
    <a:srgbClr val="FFF3F3"/>
    <a:srgbClr val="800040"/>
    <a:srgbClr val="004080"/>
    <a:srgbClr val="FF6FCF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813" autoAdjust="0"/>
    <p:restoredTop sz="80373" autoAdjust="0"/>
  </p:normalViewPr>
  <p:slideViewPr>
    <p:cSldViewPr snapToGrid="0">
      <p:cViewPr varScale="1">
        <p:scale>
          <a:sx n="116" d="100"/>
          <a:sy n="116" d="100"/>
        </p:scale>
        <p:origin x="-370" y="-50"/>
      </p:cViewPr>
      <p:guideLst>
        <p:guide orient="horz" pos="112"/>
        <p:guide orient="horz" pos="3068"/>
        <p:guide orient="horz" pos="583"/>
        <p:guide orient="horz" pos="333"/>
        <p:guide pos="1328"/>
        <p:guide pos="1502"/>
        <p:guide pos="2734"/>
        <p:guide pos="4382"/>
        <p:guide pos="205"/>
        <p:guide pos="2916"/>
        <p:guide pos="4207"/>
        <p:guide pos="5513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50" d="100"/>
        <a:sy n="5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14265275" cy="256063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Calibri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18646775" y="0"/>
            <a:ext cx="14263688" cy="256063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charset="0"/>
              </a:defRPr>
            </a:lvl1pPr>
          </a:lstStyle>
          <a:p>
            <a:fld id="{C4089E67-3BF2-0245-9D94-E3101E1542B8}" type="datetime1">
              <a:rPr lang="en-US" altLang="en-US"/>
              <a:pPr/>
              <a:t>11/19/2019</a:t>
            </a:fld>
            <a:endParaRPr lang="en-US" alt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-609600" y="3840163"/>
            <a:ext cx="34137600" cy="192024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3292475" y="24323675"/>
            <a:ext cx="26333450" cy="23042563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48637825"/>
            <a:ext cx="14265275" cy="255905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Calibri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18646775" y="48637825"/>
            <a:ext cx="14263688" cy="255905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charset="0"/>
              </a:defRPr>
            </a:lvl1pPr>
          </a:lstStyle>
          <a:p>
            <a:fld id="{8BC20AFE-FC13-2F45-81FF-FF2B45096B2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7076338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78443" rtl="0" eaLnBrk="0" fontAlgn="base" hangingPunct="0">
      <a:spcBef>
        <a:spcPct val="30000"/>
      </a:spcBef>
      <a:spcAft>
        <a:spcPct val="0"/>
      </a:spcAft>
      <a:defRPr sz="200" kern="1200">
        <a:solidFill>
          <a:schemeClr val="tx1"/>
        </a:solidFill>
        <a:latin typeface="+mn-lt"/>
        <a:ea typeface="ＭＳ Ｐゴシック" pitchFamily="-111" charset="-128"/>
        <a:cs typeface="ＭＳ Ｐゴシック" pitchFamily="-111" charset="-128"/>
      </a:defRPr>
    </a:lvl1pPr>
    <a:lvl2pPr marL="78443" algn="l" defTabSz="78443" rtl="0" eaLnBrk="0" fontAlgn="base" hangingPunct="0">
      <a:spcBef>
        <a:spcPct val="30000"/>
      </a:spcBef>
      <a:spcAft>
        <a:spcPct val="0"/>
      </a:spcAft>
      <a:defRPr sz="200" kern="1200">
        <a:solidFill>
          <a:schemeClr val="tx1"/>
        </a:solidFill>
        <a:latin typeface="+mn-lt"/>
        <a:ea typeface="ＭＳ Ｐゴシック" pitchFamily="-111" charset="-128"/>
        <a:cs typeface="+mn-cs"/>
      </a:defRPr>
    </a:lvl2pPr>
    <a:lvl3pPr marL="156887" algn="l" defTabSz="78443" rtl="0" eaLnBrk="0" fontAlgn="base" hangingPunct="0">
      <a:spcBef>
        <a:spcPct val="30000"/>
      </a:spcBef>
      <a:spcAft>
        <a:spcPct val="0"/>
      </a:spcAft>
      <a:defRPr sz="200" kern="1200">
        <a:solidFill>
          <a:schemeClr val="tx1"/>
        </a:solidFill>
        <a:latin typeface="+mn-lt"/>
        <a:ea typeface="ＭＳ Ｐゴシック" pitchFamily="-111" charset="-128"/>
        <a:cs typeface="+mn-cs"/>
      </a:defRPr>
    </a:lvl3pPr>
    <a:lvl4pPr marL="235330" algn="l" defTabSz="78443" rtl="0" eaLnBrk="0" fontAlgn="base" hangingPunct="0">
      <a:spcBef>
        <a:spcPct val="30000"/>
      </a:spcBef>
      <a:spcAft>
        <a:spcPct val="0"/>
      </a:spcAft>
      <a:defRPr sz="200" kern="1200">
        <a:solidFill>
          <a:schemeClr val="tx1"/>
        </a:solidFill>
        <a:latin typeface="+mn-lt"/>
        <a:ea typeface="ＭＳ Ｐゴシック" pitchFamily="-111" charset="-128"/>
        <a:cs typeface="+mn-cs"/>
      </a:defRPr>
    </a:lvl4pPr>
    <a:lvl5pPr marL="313773" algn="l" defTabSz="78443" rtl="0" eaLnBrk="0" fontAlgn="base" hangingPunct="0">
      <a:spcBef>
        <a:spcPct val="30000"/>
      </a:spcBef>
      <a:spcAft>
        <a:spcPct val="0"/>
      </a:spcAft>
      <a:defRPr sz="200" kern="1200">
        <a:solidFill>
          <a:schemeClr val="tx1"/>
        </a:solidFill>
        <a:latin typeface="+mn-lt"/>
        <a:ea typeface="ＭＳ Ｐゴシック" pitchFamily="-111" charset="-128"/>
        <a:cs typeface="+mn-cs"/>
      </a:defRPr>
    </a:lvl5pPr>
    <a:lvl6pPr marL="392216" algn="l" defTabSz="78443" rtl="0" eaLnBrk="1" latinLnBrk="0" hangingPunct="1">
      <a:defRPr sz="200" kern="1200">
        <a:solidFill>
          <a:schemeClr val="tx1"/>
        </a:solidFill>
        <a:latin typeface="+mn-lt"/>
        <a:ea typeface="+mn-ea"/>
        <a:cs typeface="+mn-cs"/>
      </a:defRPr>
    </a:lvl6pPr>
    <a:lvl7pPr marL="470659" algn="l" defTabSz="78443" rtl="0" eaLnBrk="1" latinLnBrk="0" hangingPunct="1">
      <a:defRPr sz="200" kern="1200">
        <a:solidFill>
          <a:schemeClr val="tx1"/>
        </a:solidFill>
        <a:latin typeface="+mn-lt"/>
        <a:ea typeface="+mn-ea"/>
        <a:cs typeface="+mn-cs"/>
      </a:defRPr>
    </a:lvl7pPr>
    <a:lvl8pPr marL="549102" algn="l" defTabSz="78443" rtl="0" eaLnBrk="1" latinLnBrk="0" hangingPunct="1">
      <a:defRPr sz="200" kern="1200">
        <a:solidFill>
          <a:schemeClr val="tx1"/>
        </a:solidFill>
        <a:latin typeface="+mn-lt"/>
        <a:ea typeface="+mn-ea"/>
        <a:cs typeface="+mn-cs"/>
      </a:defRPr>
    </a:lvl8pPr>
    <a:lvl9pPr marL="627546" algn="l" defTabSz="78443" rtl="0" eaLnBrk="1" latinLnBrk="0" hangingPunct="1">
      <a:defRPr sz="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FDEA162-0CFA-41F3-8356-579C4ACA1E79}" type="slidenum">
              <a:rPr lang="en-US" altLang="en-US"/>
              <a:pPr/>
              <a:t>7</a:t>
            </a:fld>
            <a:endParaRPr lang="en-US" altLang="en-US"/>
          </a:p>
        </p:txBody>
      </p:sp>
      <p:sp>
        <p:nvSpPr>
          <p:cNvPr id="870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-609600" y="3840163"/>
            <a:ext cx="34137600" cy="19202400"/>
          </a:xfrm>
          <a:ln/>
        </p:spPr>
      </p:sp>
      <p:sp>
        <p:nvSpPr>
          <p:cNvPr id="870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C55FEEA-9786-49C6-98E2-706F64E56A13}" type="slidenum">
              <a:rPr lang="en-US" altLang="en-US"/>
              <a:pPr/>
              <a:t>16</a:t>
            </a:fld>
            <a:endParaRPr lang="en-US" altLang="en-US"/>
          </a:p>
        </p:txBody>
      </p:sp>
      <p:sp>
        <p:nvSpPr>
          <p:cNvPr id="1024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-609600" y="3840163"/>
            <a:ext cx="34137600" cy="19202400"/>
          </a:xfrm>
          <a:ln/>
        </p:spPr>
      </p:sp>
      <p:sp>
        <p:nvSpPr>
          <p:cNvPr id="1024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09B5D77-6FAB-447D-AFB9-4D601878FAFB}" type="slidenum">
              <a:rPr lang="en-US" altLang="en-US"/>
              <a:pPr/>
              <a:t>8</a:t>
            </a:fld>
            <a:endParaRPr lang="en-US" altLang="en-US"/>
          </a:p>
        </p:txBody>
      </p:sp>
      <p:sp>
        <p:nvSpPr>
          <p:cNvPr id="1269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-609600" y="3840163"/>
            <a:ext cx="34137600" cy="19202400"/>
          </a:xfrm>
          <a:ln/>
        </p:spPr>
      </p:sp>
      <p:sp>
        <p:nvSpPr>
          <p:cNvPr id="1269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EEF6808-D811-4EF4-AE57-BBC6EF7BE1CD}" type="slidenum">
              <a:rPr lang="en-US" altLang="en-US"/>
              <a:pPr/>
              <a:t>9</a:t>
            </a:fld>
            <a:endParaRPr lang="en-US" altLang="en-US"/>
          </a:p>
        </p:txBody>
      </p:sp>
      <p:sp>
        <p:nvSpPr>
          <p:cNvPr id="931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-609600" y="3840163"/>
            <a:ext cx="34137600" cy="19202400"/>
          </a:xfrm>
          <a:ln/>
        </p:spPr>
      </p:sp>
      <p:sp>
        <p:nvSpPr>
          <p:cNvPr id="931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3329B38-CBD1-420C-99C4-36284FD0E1BA}" type="slidenum">
              <a:rPr lang="en-US" altLang="en-US"/>
              <a:pPr/>
              <a:t>10</a:t>
            </a:fld>
            <a:endParaRPr lang="en-US" altLang="en-US"/>
          </a:p>
        </p:txBody>
      </p:sp>
      <p:sp>
        <p:nvSpPr>
          <p:cNvPr id="1044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-609600" y="3840163"/>
            <a:ext cx="34137600" cy="19202400"/>
          </a:xfrm>
          <a:ln/>
        </p:spPr>
      </p:sp>
      <p:sp>
        <p:nvSpPr>
          <p:cNvPr id="1044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ABE10AD-EECE-407C-BC63-2DFD9CCCE5C6}" type="slidenum">
              <a:rPr lang="en-US" altLang="en-US"/>
              <a:pPr/>
              <a:t>11</a:t>
            </a:fld>
            <a:endParaRPr lang="en-US" altLang="en-US"/>
          </a:p>
        </p:txBody>
      </p:sp>
      <p:sp>
        <p:nvSpPr>
          <p:cNvPr id="1167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-609600" y="3840163"/>
            <a:ext cx="34137600" cy="19202400"/>
          </a:xfrm>
          <a:ln/>
        </p:spPr>
      </p:sp>
      <p:sp>
        <p:nvSpPr>
          <p:cNvPr id="1167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A60A279-163E-48A9-B92F-668BB62D4C02}" type="slidenum">
              <a:rPr lang="en-US" altLang="en-US"/>
              <a:pPr/>
              <a:t>12</a:t>
            </a:fld>
            <a:endParaRPr lang="en-US" altLang="en-US"/>
          </a:p>
        </p:txBody>
      </p:sp>
      <p:sp>
        <p:nvSpPr>
          <p:cNvPr id="1146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-609600" y="3840163"/>
            <a:ext cx="34137600" cy="19202400"/>
          </a:xfrm>
          <a:ln/>
        </p:spPr>
      </p:sp>
      <p:sp>
        <p:nvSpPr>
          <p:cNvPr id="1146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3531C51-0BC0-443A-9B7B-2AC82AA705B6}" type="slidenum">
              <a:rPr lang="en-US" altLang="en-US"/>
              <a:pPr/>
              <a:t>13</a:t>
            </a:fld>
            <a:endParaRPr lang="en-US" altLang="en-US"/>
          </a:p>
        </p:txBody>
      </p:sp>
      <p:sp>
        <p:nvSpPr>
          <p:cNvPr id="1239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-609600" y="3840163"/>
            <a:ext cx="34137600" cy="19202400"/>
          </a:xfrm>
          <a:ln/>
        </p:spPr>
      </p:sp>
      <p:sp>
        <p:nvSpPr>
          <p:cNvPr id="1239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6DBDD6E-2C35-4F38-8F7A-58A265875BBC}" type="slidenum">
              <a:rPr lang="en-US" altLang="en-US"/>
              <a:pPr/>
              <a:t>14</a:t>
            </a:fld>
            <a:endParaRPr lang="en-US" altLang="en-US"/>
          </a:p>
        </p:txBody>
      </p:sp>
      <p:sp>
        <p:nvSpPr>
          <p:cNvPr id="1218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-609600" y="3840163"/>
            <a:ext cx="34137600" cy="19202400"/>
          </a:xfrm>
          <a:ln/>
        </p:spPr>
      </p:sp>
      <p:sp>
        <p:nvSpPr>
          <p:cNvPr id="1218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1BFB23D-F853-44AB-A989-E22A68796C4D}" type="slidenum">
              <a:rPr lang="en-US" altLang="en-US"/>
              <a:pPr/>
              <a:t>15</a:t>
            </a:fld>
            <a:endParaRPr lang="en-US" altLang="en-US"/>
          </a:p>
        </p:txBody>
      </p:sp>
      <p:sp>
        <p:nvSpPr>
          <p:cNvPr id="942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-609600" y="3840163"/>
            <a:ext cx="34137600" cy="19202400"/>
          </a:xfrm>
          <a:ln/>
        </p:spPr>
      </p:sp>
      <p:sp>
        <p:nvSpPr>
          <p:cNvPr id="942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744" y="1597919"/>
            <a:ext cx="7772514" cy="110232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488" y="2914552"/>
            <a:ext cx="6401026" cy="1314648"/>
          </a:xfrm>
        </p:spPr>
        <p:txBody>
          <a:bodyPr/>
          <a:lstStyle>
            <a:lvl1pPr marL="0" indent="0" algn="ctr">
              <a:buNone/>
              <a:defRPr/>
            </a:lvl1pPr>
            <a:lvl2pPr marL="57194" indent="0" algn="ctr">
              <a:buNone/>
              <a:defRPr/>
            </a:lvl2pPr>
            <a:lvl3pPr marL="114387" indent="0" algn="ctr">
              <a:buNone/>
              <a:defRPr/>
            </a:lvl3pPr>
            <a:lvl4pPr marL="171581" indent="0" algn="ctr">
              <a:buNone/>
              <a:defRPr/>
            </a:lvl4pPr>
            <a:lvl5pPr marL="228776" indent="0" algn="ctr">
              <a:buNone/>
              <a:defRPr/>
            </a:lvl5pPr>
            <a:lvl6pPr marL="285968" indent="0" algn="ctr">
              <a:buNone/>
              <a:defRPr/>
            </a:lvl6pPr>
            <a:lvl7pPr marL="343162" indent="0" algn="ctr">
              <a:buNone/>
              <a:defRPr/>
            </a:lvl7pPr>
            <a:lvl8pPr marL="400356" indent="0" algn="ctr">
              <a:buNone/>
              <a:defRPr/>
            </a:lvl8pPr>
            <a:lvl9pPr marL="457549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FEFDB62-6C96-F846-90BF-A570BCD1641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012184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1"/>
            <a:ext cx="9143999" cy="51435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15250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54234" y="1098645"/>
            <a:ext cx="7772514" cy="3683328"/>
          </a:xfrm>
        </p:spPr>
        <p:txBody>
          <a:bodyPr/>
          <a:lstStyle>
            <a:lvl1pPr>
              <a:defRPr sz="140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  <a:lvl2pPr>
              <a:defRPr sz="140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2pPr>
            <a:lvl3pPr>
              <a:defRPr sz="140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3pPr>
            <a:lvl4pPr>
              <a:defRPr sz="140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4pPr>
            <a:lvl5pPr>
              <a:defRPr sz="140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4979266-D80D-F044-840D-CAD1F2421AF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690365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 and 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26945" y="1105468"/>
            <a:ext cx="3872649" cy="3676505"/>
          </a:xfrm>
        </p:spPr>
        <p:txBody>
          <a:bodyPr/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300"/>
            </a:lvl6pPr>
            <a:lvl7pPr>
              <a:defRPr sz="300"/>
            </a:lvl7pPr>
            <a:lvl8pPr>
              <a:defRPr sz="300"/>
            </a:lvl8pPr>
            <a:lvl9pPr>
              <a:defRPr sz="3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40456" y="1105469"/>
            <a:ext cx="3885197" cy="3669731"/>
          </a:xfrm>
        </p:spPr>
        <p:txBody>
          <a:bodyPr/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300"/>
            </a:lvl6pPr>
            <a:lvl7pPr>
              <a:defRPr sz="300"/>
            </a:lvl7pPr>
            <a:lvl8pPr>
              <a:defRPr sz="300"/>
            </a:lvl8pPr>
            <a:lvl9pPr>
              <a:defRPr sz="3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C267D87-056A-AB47-A583-BC933960CE9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282984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2 content (horizontal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1044787" y="1101930"/>
            <a:ext cx="7790074" cy="1803823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1044769" y="2987038"/>
            <a:ext cx="7786838" cy="1791117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1456910" y="211537"/>
            <a:ext cx="7373191" cy="72333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1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928571" y="4831306"/>
            <a:ext cx="1905000" cy="211541"/>
          </a:xfrm>
          <a:ln/>
        </p:spPr>
        <p:txBody>
          <a:bodyPr/>
          <a:lstStyle>
            <a:lvl1pPr>
              <a:defRPr/>
            </a:lvl1pPr>
          </a:lstStyle>
          <a:p>
            <a:fld id="{6C267D87-056A-AB47-A583-BC933960CE9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00763586"/>
      </p:ext>
    </p:extLst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3 content (horizontal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982016" y="1101930"/>
            <a:ext cx="3852845" cy="1803823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1044769" y="2987038"/>
            <a:ext cx="7786838" cy="1791117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1456910" y="211537"/>
            <a:ext cx="7373191" cy="72333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1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928571" y="4831306"/>
            <a:ext cx="1905000" cy="211541"/>
          </a:xfrm>
          <a:ln/>
        </p:spPr>
        <p:txBody>
          <a:bodyPr/>
          <a:lstStyle>
            <a:lvl1pPr>
              <a:defRPr/>
            </a:lvl1pPr>
          </a:lstStyle>
          <a:p>
            <a:fld id="{6C267D87-056A-AB47-A583-BC933960CE9B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6" name="Content Placeholder 2"/>
          <p:cNvSpPr>
            <a:spLocks noGrp="1"/>
          </p:cNvSpPr>
          <p:nvPr>
            <p:ph sz="quarter" idx="13"/>
          </p:nvPr>
        </p:nvSpPr>
        <p:spPr>
          <a:xfrm>
            <a:off x="1053783" y="1107896"/>
            <a:ext cx="3850134" cy="1803823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219952"/>
      </p:ext>
    </p:extLst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3 content bis (horizontal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1044563" y="2963268"/>
            <a:ext cx="3852845" cy="1803823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1048023" y="1080149"/>
            <a:ext cx="7786838" cy="1791117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1456910" y="211537"/>
            <a:ext cx="7373191" cy="72333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1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928571" y="4831306"/>
            <a:ext cx="1905000" cy="211541"/>
          </a:xfrm>
          <a:ln/>
        </p:spPr>
        <p:txBody>
          <a:bodyPr/>
          <a:lstStyle>
            <a:lvl1pPr>
              <a:defRPr/>
            </a:lvl1pPr>
          </a:lstStyle>
          <a:p>
            <a:fld id="{6C267D87-056A-AB47-A583-BC933960CE9B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6" name="Content Placeholder 2"/>
          <p:cNvSpPr>
            <a:spLocks noGrp="1"/>
          </p:cNvSpPr>
          <p:nvPr>
            <p:ph sz="quarter" idx="13"/>
          </p:nvPr>
        </p:nvSpPr>
        <p:spPr>
          <a:xfrm>
            <a:off x="4978218" y="2959453"/>
            <a:ext cx="3850134" cy="1803823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0636285"/>
      </p:ext>
    </p:extLst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3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1044787" y="1101930"/>
            <a:ext cx="3810000" cy="1803823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1044769" y="2987038"/>
            <a:ext cx="3810000" cy="1791117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Content Placeholder 3"/>
          <p:cNvSpPr>
            <a:spLocks noGrp="1"/>
          </p:cNvSpPr>
          <p:nvPr>
            <p:ph sz="half" idx="13"/>
          </p:nvPr>
        </p:nvSpPr>
        <p:spPr>
          <a:xfrm>
            <a:off x="4940456" y="1105469"/>
            <a:ext cx="3885197" cy="3669731"/>
          </a:xfrm>
        </p:spPr>
        <p:txBody>
          <a:bodyPr/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300"/>
            </a:lvl6pPr>
            <a:lvl7pPr>
              <a:defRPr sz="300"/>
            </a:lvl7pPr>
            <a:lvl8pPr>
              <a:defRPr sz="300"/>
            </a:lvl8pPr>
            <a:lvl9pPr>
              <a:defRPr sz="3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1456910" y="211537"/>
            <a:ext cx="7373191" cy="72333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1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928571" y="4831306"/>
            <a:ext cx="1905000" cy="211541"/>
          </a:xfrm>
          <a:ln/>
        </p:spPr>
        <p:txBody>
          <a:bodyPr/>
          <a:lstStyle>
            <a:lvl1pPr>
              <a:defRPr/>
            </a:lvl1pPr>
          </a:lstStyle>
          <a:p>
            <a:fld id="{6C267D87-056A-AB47-A583-BC933960CE9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80585001"/>
      </p:ext>
    </p:extLst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3 content b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5013765" y="1101930"/>
            <a:ext cx="3810000" cy="1803823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5013747" y="2987038"/>
            <a:ext cx="3810000" cy="179111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9" name="Content Placeholder 3"/>
          <p:cNvSpPr>
            <a:spLocks noGrp="1"/>
          </p:cNvSpPr>
          <p:nvPr>
            <p:ph sz="half" idx="13"/>
          </p:nvPr>
        </p:nvSpPr>
        <p:spPr>
          <a:xfrm>
            <a:off x="1039208" y="1105469"/>
            <a:ext cx="3885197" cy="3669731"/>
          </a:xfrm>
        </p:spPr>
        <p:txBody>
          <a:bodyPr/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300"/>
            </a:lvl6pPr>
            <a:lvl7pPr>
              <a:defRPr sz="300"/>
            </a:lvl7pPr>
            <a:lvl8pPr>
              <a:defRPr sz="300"/>
            </a:lvl8pPr>
            <a:lvl9pPr>
              <a:defRPr sz="3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1456910" y="211537"/>
            <a:ext cx="7373191" cy="72333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1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928571" y="4831306"/>
            <a:ext cx="1905000" cy="211541"/>
          </a:xfrm>
          <a:ln/>
        </p:spPr>
        <p:txBody>
          <a:bodyPr/>
          <a:lstStyle>
            <a:lvl1pPr>
              <a:defRPr/>
            </a:lvl1pPr>
          </a:lstStyle>
          <a:p>
            <a:fld id="{6C267D87-056A-AB47-A583-BC933960CE9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19578500"/>
      </p:ext>
    </p:extLst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895800F-864F-2842-B8AD-D80BDB4EB032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1456910" y="211537"/>
            <a:ext cx="7373191" cy="72333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14461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emf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456910" y="211537"/>
            <a:ext cx="7373191" cy="7233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79641" tIns="39821" rIns="79641" bIns="39821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054234" y="1098645"/>
            <a:ext cx="7772514" cy="36507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79641" tIns="39821" rIns="79641" bIns="3982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/>
              <a:t>Click to edit Master text styles</a:t>
            </a:r>
          </a:p>
          <a:p>
            <a:pPr lvl="1"/>
            <a:r>
              <a:rPr lang="en-US" altLang="en-US" dirty="0"/>
              <a:t>Second level</a:t>
            </a:r>
          </a:p>
          <a:p>
            <a:pPr lvl="2"/>
            <a:r>
              <a:rPr lang="en-US" altLang="en-US" dirty="0"/>
              <a:t>Third level</a:t>
            </a:r>
          </a:p>
          <a:p>
            <a:pPr lvl="3"/>
            <a:r>
              <a:rPr lang="en-US" altLang="en-US" dirty="0"/>
              <a:t>Fourth level</a:t>
            </a:r>
          </a:p>
          <a:p>
            <a:pPr lvl="4"/>
            <a:r>
              <a:rPr lang="en-US" altLang="en-US" dirty="0"/>
              <a:t>Fifth level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928571" y="4831306"/>
            <a:ext cx="1905000" cy="2115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79641" tIns="39821" rIns="79641" bIns="39821" numCol="1" anchor="t" anchorCtr="0" compatLnSpc="1">
            <a:prstTxWarp prst="textNoShape">
              <a:avLst/>
            </a:prstTxWarp>
          </a:bodyPr>
          <a:lstStyle>
            <a:lvl1pPr algn="r">
              <a:defRPr sz="800">
                <a:latin typeface="Times New Roman" charset="0"/>
              </a:defRPr>
            </a:lvl1pPr>
          </a:lstStyle>
          <a:p>
            <a:fld id="{4F2228CA-FA94-2645-B1EF-1018ABF9A7FE}" type="slidenum">
              <a:rPr lang="en-US" altLang="en-US"/>
              <a:pPr/>
              <a:t>‹#›</a:t>
            </a:fld>
            <a:endParaRPr lang="en-US" altLang="en-US"/>
          </a:p>
        </p:txBody>
      </p:sp>
      <p:pic>
        <p:nvPicPr>
          <p:cNvPr id="7" name="Picture 2"/>
          <p:cNvPicPr>
            <a:picLocks noChangeAspect="1" noChangeArrowheads="1"/>
          </p:cNvPicPr>
          <p:nvPr userDrawn="1"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" y="1192"/>
            <a:ext cx="889773" cy="51423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BB3CA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231F2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688CB1"/>
                  </a:outerShdw>
                </a:effectLst>
              </a14:hiddenEffects>
            </a:ext>
          </a:extLst>
        </p:spPr>
      </p:pic>
      <p:pic>
        <p:nvPicPr>
          <p:cNvPr id="8" name="Picture 3" descr="Ligne_orange"/>
          <p:cNvPicPr>
            <a:picLocks noChangeArrowheads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6059" y="-23813"/>
            <a:ext cx="20240" cy="5167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BB3CA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231F2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688CB1"/>
                  </a:outerShdw>
                </a:effectLst>
              </a14:hiddenEffects>
            </a:ext>
          </a:extLst>
        </p:spPr>
      </p:pic>
      <p:pic>
        <p:nvPicPr>
          <p:cNvPr id="9" name="Picture 4" descr="Logo"/>
          <p:cNvPicPr>
            <a:picLocks noChangeArrowheads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058" y="86917"/>
            <a:ext cx="1110853" cy="11739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BB3CA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231F2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688CB1"/>
                  </a:outerShdw>
                </a:effectLst>
              </a14:hiddenEffects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63" r:id="rId4"/>
    <p:sldLayoutId id="2147483669" r:id="rId5"/>
    <p:sldLayoutId id="2147483670" r:id="rId6"/>
    <p:sldLayoutId id="2147483668" r:id="rId7"/>
    <p:sldLayoutId id="2147483667" r:id="rId8"/>
    <p:sldLayoutId id="2147483655" r:id="rId9"/>
    <p:sldLayoutId id="2147483666" r:id="rId10"/>
  </p:sldLayoutIdLst>
  <p:txStyles>
    <p:titleStyle>
      <a:lvl1pPr algn="ctr" defTabSz="509778" rtl="0" eaLnBrk="0" fontAlgn="base" hangingPunct="0">
        <a:spcBef>
          <a:spcPct val="0"/>
        </a:spcBef>
        <a:spcAft>
          <a:spcPct val="0"/>
        </a:spcAft>
        <a:defRPr sz="2500" b="1">
          <a:solidFill>
            <a:schemeClr val="tx2"/>
          </a:solidFill>
          <a:latin typeface="Open Sans Light" panose="020B0306030504020204" pitchFamily="34" charset="0"/>
          <a:ea typeface="Open Sans Light" panose="020B0306030504020204" pitchFamily="34" charset="0"/>
          <a:cs typeface="Open Sans Light" panose="020B0306030504020204" pitchFamily="34" charset="0"/>
        </a:defRPr>
      </a:lvl1pPr>
      <a:lvl2pPr algn="ctr" defTabSz="509778" rtl="0" eaLnBrk="0" fontAlgn="base" hangingPunct="0">
        <a:spcBef>
          <a:spcPct val="0"/>
        </a:spcBef>
        <a:spcAft>
          <a:spcPct val="0"/>
        </a:spcAft>
        <a:defRPr sz="2500">
          <a:solidFill>
            <a:schemeClr val="tx2"/>
          </a:solidFill>
          <a:latin typeface="Times New Roman" pitchFamily="-65" charset="0"/>
          <a:ea typeface="ＭＳ Ｐゴシック" pitchFamily="-65" charset="-128"/>
          <a:cs typeface="ＭＳ Ｐゴシック" pitchFamily="-65" charset="-128"/>
        </a:defRPr>
      </a:lvl2pPr>
      <a:lvl3pPr algn="ctr" defTabSz="509778" rtl="0" eaLnBrk="0" fontAlgn="base" hangingPunct="0">
        <a:spcBef>
          <a:spcPct val="0"/>
        </a:spcBef>
        <a:spcAft>
          <a:spcPct val="0"/>
        </a:spcAft>
        <a:defRPr sz="2500">
          <a:solidFill>
            <a:schemeClr val="tx2"/>
          </a:solidFill>
          <a:latin typeface="Times New Roman" pitchFamily="-65" charset="0"/>
          <a:ea typeface="ＭＳ Ｐゴシック" pitchFamily="-65" charset="-128"/>
          <a:cs typeface="ＭＳ Ｐゴシック" pitchFamily="-65" charset="-128"/>
        </a:defRPr>
      </a:lvl3pPr>
      <a:lvl4pPr algn="ctr" defTabSz="509778" rtl="0" eaLnBrk="0" fontAlgn="base" hangingPunct="0">
        <a:spcBef>
          <a:spcPct val="0"/>
        </a:spcBef>
        <a:spcAft>
          <a:spcPct val="0"/>
        </a:spcAft>
        <a:defRPr sz="2500">
          <a:solidFill>
            <a:schemeClr val="tx2"/>
          </a:solidFill>
          <a:latin typeface="Times New Roman" pitchFamily="-65" charset="0"/>
          <a:ea typeface="ＭＳ Ｐゴシック" pitchFamily="-65" charset="-128"/>
          <a:cs typeface="ＭＳ Ｐゴシック" pitchFamily="-65" charset="-128"/>
        </a:defRPr>
      </a:lvl4pPr>
      <a:lvl5pPr algn="ctr" defTabSz="509778" rtl="0" eaLnBrk="0" fontAlgn="base" hangingPunct="0">
        <a:spcBef>
          <a:spcPct val="0"/>
        </a:spcBef>
        <a:spcAft>
          <a:spcPct val="0"/>
        </a:spcAft>
        <a:defRPr sz="2500">
          <a:solidFill>
            <a:schemeClr val="tx2"/>
          </a:solidFill>
          <a:latin typeface="Times New Roman" pitchFamily="-65" charset="0"/>
          <a:ea typeface="ＭＳ Ｐゴシック" pitchFamily="-65" charset="-128"/>
          <a:cs typeface="ＭＳ Ｐゴシック" pitchFamily="-65" charset="-128"/>
        </a:defRPr>
      </a:lvl5pPr>
      <a:lvl6pPr marL="57194" algn="ctr" defTabSz="509778" rtl="0" fontAlgn="base">
        <a:spcBef>
          <a:spcPct val="0"/>
        </a:spcBef>
        <a:spcAft>
          <a:spcPct val="0"/>
        </a:spcAft>
        <a:defRPr sz="2500">
          <a:solidFill>
            <a:schemeClr val="tx2"/>
          </a:solidFill>
          <a:latin typeface="Times New Roman" pitchFamily="-65" charset="0"/>
        </a:defRPr>
      </a:lvl6pPr>
      <a:lvl7pPr marL="114387" algn="ctr" defTabSz="509778" rtl="0" fontAlgn="base">
        <a:spcBef>
          <a:spcPct val="0"/>
        </a:spcBef>
        <a:spcAft>
          <a:spcPct val="0"/>
        </a:spcAft>
        <a:defRPr sz="2500">
          <a:solidFill>
            <a:schemeClr val="tx2"/>
          </a:solidFill>
          <a:latin typeface="Times New Roman" pitchFamily="-65" charset="0"/>
        </a:defRPr>
      </a:lvl7pPr>
      <a:lvl8pPr marL="171581" algn="ctr" defTabSz="509778" rtl="0" fontAlgn="base">
        <a:spcBef>
          <a:spcPct val="0"/>
        </a:spcBef>
        <a:spcAft>
          <a:spcPct val="0"/>
        </a:spcAft>
        <a:defRPr sz="2500">
          <a:solidFill>
            <a:schemeClr val="tx2"/>
          </a:solidFill>
          <a:latin typeface="Times New Roman" pitchFamily="-65" charset="0"/>
        </a:defRPr>
      </a:lvl8pPr>
      <a:lvl9pPr marL="228776" algn="ctr" defTabSz="509778" rtl="0" fontAlgn="base">
        <a:spcBef>
          <a:spcPct val="0"/>
        </a:spcBef>
        <a:spcAft>
          <a:spcPct val="0"/>
        </a:spcAft>
        <a:defRPr sz="2500">
          <a:solidFill>
            <a:schemeClr val="tx2"/>
          </a:solidFill>
          <a:latin typeface="Times New Roman" pitchFamily="-65" charset="0"/>
        </a:defRPr>
      </a:lvl9pPr>
    </p:titleStyle>
    <p:bodyStyle>
      <a:lvl1pPr marL="191241" indent="-191241" algn="l" defTabSz="509778" rtl="0" eaLnBrk="0" fontAlgn="base" hangingPunct="0">
        <a:spcBef>
          <a:spcPct val="20000"/>
        </a:spcBef>
        <a:spcAft>
          <a:spcPct val="0"/>
        </a:spcAft>
        <a:buChar char="•"/>
        <a:defRPr sz="1400">
          <a:solidFill>
            <a:schemeClr val="tx1"/>
          </a:solidFill>
          <a:latin typeface="Open Sans Light" panose="020B0306030504020204" pitchFamily="34" charset="0"/>
          <a:ea typeface="Open Sans Light" panose="020B0306030504020204" pitchFamily="34" charset="0"/>
          <a:cs typeface="Open Sans Light" panose="020B0306030504020204" pitchFamily="34" charset="0"/>
        </a:defRPr>
      </a:lvl1pPr>
      <a:lvl2pPr marL="414257" indent="-159269" algn="l" defTabSz="509778" rtl="0" eaLnBrk="0" fontAlgn="base" hangingPunct="0">
        <a:spcBef>
          <a:spcPct val="20000"/>
        </a:spcBef>
        <a:spcAft>
          <a:spcPct val="0"/>
        </a:spcAft>
        <a:buChar char="–"/>
        <a:defRPr sz="1400">
          <a:solidFill>
            <a:schemeClr val="tx1"/>
          </a:solidFill>
          <a:latin typeface="Open Sans Light" panose="020B0306030504020204" pitchFamily="34" charset="0"/>
          <a:ea typeface="Open Sans Light" panose="020B0306030504020204" pitchFamily="34" charset="0"/>
          <a:cs typeface="Open Sans Light" panose="020B0306030504020204" pitchFamily="34" charset="0"/>
        </a:defRPr>
      </a:lvl2pPr>
      <a:lvl3pPr marL="637273" indent="-127494" algn="l" defTabSz="509778" rtl="0" eaLnBrk="0" fontAlgn="base" hangingPunct="0">
        <a:spcBef>
          <a:spcPct val="20000"/>
        </a:spcBef>
        <a:spcAft>
          <a:spcPct val="0"/>
        </a:spcAft>
        <a:buChar char="•"/>
        <a:defRPr sz="1400">
          <a:solidFill>
            <a:schemeClr val="tx1"/>
          </a:solidFill>
          <a:latin typeface="Open Sans Light" panose="020B0306030504020204" pitchFamily="34" charset="0"/>
          <a:ea typeface="Open Sans Light" panose="020B0306030504020204" pitchFamily="34" charset="0"/>
          <a:cs typeface="Open Sans Light" panose="020B0306030504020204" pitchFamily="34" charset="0"/>
        </a:defRPr>
      </a:lvl3pPr>
      <a:lvl4pPr marL="892261" indent="-127494" algn="l" defTabSz="509778" rtl="0" eaLnBrk="0" fontAlgn="base" hangingPunct="0">
        <a:spcBef>
          <a:spcPct val="20000"/>
        </a:spcBef>
        <a:spcAft>
          <a:spcPct val="0"/>
        </a:spcAft>
        <a:buChar char="–"/>
        <a:defRPr sz="1400">
          <a:solidFill>
            <a:schemeClr val="tx1"/>
          </a:solidFill>
          <a:latin typeface="Open Sans Light" panose="020B0306030504020204" pitchFamily="34" charset="0"/>
          <a:ea typeface="Open Sans Light" panose="020B0306030504020204" pitchFamily="34" charset="0"/>
          <a:cs typeface="Open Sans Light" panose="020B0306030504020204" pitchFamily="34" charset="0"/>
        </a:defRPr>
      </a:lvl4pPr>
      <a:lvl5pPr marL="1147051" indent="-127296" algn="l" defTabSz="509778" rtl="0" eaLnBrk="0" fontAlgn="base" hangingPunct="0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Open Sans Light" panose="020B0306030504020204" pitchFamily="34" charset="0"/>
          <a:ea typeface="Open Sans Light" panose="020B0306030504020204" pitchFamily="34" charset="0"/>
          <a:cs typeface="Open Sans Light" panose="020B0306030504020204" pitchFamily="34" charset="0"/>
        </a:defRPr>
      </a:lvl5pPr>
      <a:lvl6pPr marL="1204244" indent="-127296" algn="l" defTabSz="509778" rtl="0" fontAlgn="base">
        <a:spcBef>
          <a:spcPct val="20000"/>
        </a:spcBef>
        <a:spcAft>
          <a:spcPct val="0"/>
        </a:spcAft>
        <a:buChar char="»"/>
        <a:defRPr sz="1100">
          <a:solidFill>
            <a:schemeClr val="tx1"/>
          </a:solidFill>
          <a:latin typeface="+mn-lt"/>
          <a:ea typeface="ＭＳ Ｐゴシック" pitchFamily="-65" charset="-128"/>
        </a:defRPr>
      </a:lvl6pPr>
      <a:lvl7pPr marL="1261438" indent="-127296" algn="l" defTabSz="509778" rtl="0" fontAlgn="base">
        <a:spcBef>
          <a:spcPct val="20000"/>
        </a:spcBef>
        <a:spcAft>
          <a:spcPct val="0"/>
        </a:spcAft>
        <a:buChar char="»"/>
        <a:defRPr sz="1100">
          <a:solidFill>
            <a:schemeClr val="tx1"/>
          </a:solidFill>
          <a:latin typeface="+mn-lt"/>
          <a:ea typeface="ＭＳ Ｐゴシック" pitchFamily="-65" charset="-128"/>
        </a:defRPr>
      </a:lvl7pPr>
      <a:lvl8pPr marL="1318631" indent="-127296" algn="l" defTabSz="509778" rtl="0" fontAlgn="base">
        <a:spcBef>
          <a:spcPct val="20000"/>
        </a:spcBef>
        <a:spcAft>
          <a:spcPct val="0"/>
        </a:spcAft>
        <a:buChar char="»"/>
        <a:defRPr sz="1100">
          <a:solidFill>
            <a:schemeClr val="tx1"/>
          </a:solidFill>
          <a:latin typeface="+mn-lt"/>
          <a:ea typeface="ＭＳ Ｐゴシック" pitchFamily="-65" charset="-128"/>
        </a:defRPr>
      </a:lvl8pPr>
      <a:lvl9pPr marL="1375826" indent="-127296" algn="l" defTabSz="509778" rtl="0" fontAlgn="base">
        <a:spcBef>
          <a:spcPct val="20000"/>
        </a:spcBef>
        <a:spcAft>
          <a:spcPct val="0"/>
        </a:spcAft>
        <a:buChar char="»"/>
        <a:defRPr sz="1100">
          <a:solidFill>
            <a:schemeClr val="tx1"/>
          </a:solidFill>
          <a:latin typeface="+mn-lt"/>
          <a:ea typeface="ＭＳ Ｐゴシック" pitchFamily="-65" charset="-128"/>
        </a:defRPr>
      </a:lvl9pPr>
    </p:bodyStyle>
    <p:otherStyle>
      <a:defPPr>
        <a:defRPr lang="en-US"/>
      </a:defPPr>
      <a:lvl1pPr marL="0" algn="l" defTabSz="57194" rtl="0" eaLnBrk="1" latinLnBrk="0" hangingPunct="1">
        <a:defRPr sz="300" kern="1200">
          <a:solidFill>
            <a:schemeClr val="tx1"/>
          </a:solidFill>
          <a:latin typeface="+mn-lt"/>
          <a:ea typeface="+mn-ea"/>
          <a:cs typeface="+mn-cs"/>
        </a:defRPr>
      </a:lvl1pPr>
      <a:lvl2pPr marL="57194" algn="l" defTabSz="57194" rtl="0" eaLnBrk="1" latinLnBrk="0" hangingPunct="1">
        <a:defRPr sz="3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87" algn="l" defTabSz="57194" rtl="0" eaLnBrk="1" latinLnBrk="0" hangingPunct="1">
        <a:defRPr sz="300" kern="1200">
          <a:solidFill>
            <a:schemeClr val="tx1"/>
          </a:solidFill>
          <a:latin typeface="+mn-lt"/>
          <a:ea typeface="+mn-ea"/>
          <a:cs typeface="+mn-cs"/>
        </a:defRPr>
      </a:lvl3pPr>
      <a:lvl4pPr marL="171581" algn="l" defTabSz="57194" rtl="0" eaLnBrk="1" latinLnBrk="0" hangingPunct="1">
        <a:defRPr sz="300" kern="1200">
          <a:solidFill>
            <a:schemeClr val="tx1"/>
          </a:solidFill>
          <a:latin typeface="+mn-lt"/>
          <a:ea typeface="+mn-ea"/>
          <a:cs typeface="+mn-cs"/>
        </a:defRPr>
      </a:lvl4pPr>
      <a:lvl5pPr marL="228776" algn="l" defTabSz="57194" rtl="0" eaLnBrk="1" latinLnBrk="0" hangingPunct="1">
        <a:defRPr sz="300" kern="1200">
          <a:solidFill>
            <a:schemeClr val="tx1"/>
          </a:solidFill>
          <a:latin typeface="+mn-lt"/>
          <a:ea typeface="+mn-ea"/>
          <a:cs typeface="+mn-cs"/>
        </a:defRPr>
      </a:lvl5pPr>
      <a:lvl6pPr marL="285968" algn="l" defTabSz="57194" rtl="0" eaLnBrk="1" latinLnBrk="0" hangingPunct="1">
        <a:defRPr sz="300" kern="1200">
          <a:solidFill>
            <a:schemeClr val="tx1"/>
          </a:solidFill>
          <a:latin typeface="+mn-lt"/>
          <a:ea typeface="+mn-ea"/>
          <a:cs typeface="+mn-cs"/>
        </a:defRPr>
      </a:lvl6pPr>
      <a:lvl7pPr marL="343162" algn="l" defTabSz="57194" rtl="0" eaLnBrk="1" latinLnBrk="0" hangingPunct="1">
        <a:defRPr sz="300" kern="1200">
          <a:solidFill>
            <a:schemeClr val="tx1"/>
          </a:solidFill>
          <a:latin typeface="+mn-lt"/>
          <a:ea typeface="+mn-ea"/>
          <a:cs typeface="+mn-cs"/>
        </a:defRPr>
      </a:lvl7pPr>
      <a:lvl8pPr marL="400356" algn="l" defTabSz="57194" rtl="0" eaLnBrk="1" latinLnBrk="0" hangingPunct="1">
        <a:defRPr sz="300" kern="1200">
          <a:solidFill>
            <a:schemeClr val="tx1"/>
          </a:solidFill>
          <a:latin typeface="+mn-lt"/>
          <a:ea typeface="+mn-ea"/>
          <a:cs typeface="+mn-cs"/>
        </a:defRPr>
      </a:lvl8pPr>
      <a:lvl9pPr marL="457549" algn="l" defTabSz="57194" rtl="0" eaLnBrk="1" latinLnBrk="0" hangingPunct="1">
        <a:defRPr sz="3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0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eg"/><Relationship Id="rId5" Type="http://schemas.openxmlformats.org/officeDocument/2006/relationships/image" Target="../media/image18.png"/><Relationship Id="rId4" Type="http://schemas.openxmlformats.org/officeDocument/2006/relationships/image" Target="../media/image17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0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emf"/><Relationship Id="rId3" Type="http://schemas.openxmlformats.org/officeDocument/2006/relationships/image" Target="../media/image22.png"/><Relationship Id="rId7" Type="http://schemas.openxmlformats.org/officeDocument/2006/relationships/image" Target="../media/image26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10" Type="http://schemas.openxmlformats.org/officeDocument/2006/relationships/image" Target="../media/image3.png"/><Relationship Id="rId4" Type="http://schemas.openxmlformats.org/officeDocument/2006/relationships/image" Target="../media/image23.jpeg"/><Relationship Id="rId9" Type="http://schemas.openxmlformats.org/officeDocument/2006/relationships/image" Target="../media/image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.e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0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johandk\Desktop\egu_2019_magnetosphere_tail\c-1920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521" b="33202"/>
          <a:stretch/>
        </p:blipFill>
        <p:spPr bwMode="auto">
          <a:xfrm>
            <a:off x="2488" y="1629"/>
            <a:ext cx="9141512" cy="30480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21" name="Picture 13"/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3049706"/>
            <a:ext cx="9153525" cy="261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767" y="1820115"/>
            <a:ext cx="2456851" cy="239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7" name="Text Placeholder 10"/>
          <p:cNvSpPr txBox="1">
            <a:spLocks/>
          </p:cNvSpPr>
          <p:nvPr/>
        </p:nvSpPr>
        <p:spPr bwMode="auto">
          <a:xfrm>
            <a:off x="323636" y="2181870"/>
            <a:ext cx="2288073" cy="1840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44" tIns="34272" rIns="68544" bIns="34272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Open Sans" panose="020B0606030504020204" pitchFamily="34" charset="0"/>
                <a:cs typeface="Open Sans" panose="020B0606030504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Open Sans" panose="020B0606030504020204" pitchFamily="34" charset="0"/>
                <a:cs typeface="Open Sans" panose="020B0606030504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Open Sans" panose="020B0606030504020204" pitchFamily="34" charset="0"/>
                <a:cs typeface="Open Sans" panose="020B0606030504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Open Sans" panose="020B0606030504020204" pitchFamily="34" charset="0"/>
                <a:cs typeface="Open Sans" panose="020B0606030504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Open Sans" panose="020B0606030504020204" pitchFamily="34" charset="0"/>
                <a:cs typeface="Open Sans" panose="020B0606030504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Open Sans" panose="020B0606030504020204" pitchFamily="34" charset="0"/>
                <a:cs typeface="Open Sans" panose="020B0606030504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Open Sans" panose="020B0606030504020204" pitchFamily="34" charset="0"/>
                <a:cs typeface="Open Sans" panose="020B0606030504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Open Sans" panose="020B0606030504020204" pitchFamily="34" charset="0"/>
                <a:cs typeface="Open Sans" panose="020B0606030504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Open Sans" panose="020B0606030504020204" pitchFamily="34" charset="0"/>
                <a:cs typeface="Open Sans" panose="020B0606030504020204" pitchFamily="34" charset="0"/>
              </a:defRPr>
            </a:lvl9pPr>
          </a:lstStyle>
          <a:p>
            <a:pPr algn="ctr">
              <a:buNone/>
            </a:pPr>
            <a:r>
              <a:rPr lang="en-GB" sz="2000" b="1" dirty="0"/>
              <a:t>Magnetopause </a:t>
            </a:r>
            <a:r>
              <a:rPr lang="en-GB" sz="2000" b="1" dirty="0" smtClean="0"/>
              <a:t>and                       solar </a:t>
            </a:r>
            <a:r>
              <a:rPr lang="en-GB" sz="2000" b="1" dirty="0"/>
              <a:t>wind pressure</a:t>
            </a:r>
            <a:endParaRPr lang="en-US" altLang="en-US" sz="2000" dirty="0">
              <a:solidFill>
                <a:srgbClr val="FFFFFF"/>
              </a:solidFill>
              <a:latin typeface="Open Sans SemiBold" panose="020B0706030804020204" pitchFamily="34" charset="0"/>
              <a:cs typeface="Open Sans SemiBold" panose="020B0706030804020204" pitchFamily="34" charset="0"/>
            </a:endParaRPr>
          </a:p>
        </p:txBody>
      </p:sp>
      <p:sp>
        <p:nvSpPr>
          <p:cNvPr id="13318" name="Slide Number Placeholder 5"/>
          <p:cNvSpPr txBox="1">
            <a:spLocks/>
          </p:cNvSpPr>
          <p:nvPr/>
        </p:nvSpPr>
        <p:spPr bwMode="auto">
          <a:xfrm>
            <a:off x="2800150" y="3219223"/>
            <a:ext cx="5955661" cy="13153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44" tIns="34272" rIns="68544" bIns="34272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Open Sans" panose="020B0606030504020204" pitchFamily="34" charset="0"/>
                <a:cs typeface="Open Sans" panose="020B0606030504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Open Sans" panose="020B0606030504020204" pitchFamily="34" charset="0"/>
                <a:cs typeface="Open Sans" panose="020B0606030504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Open Sans" panose="020B0606030504020204" pitchFamily="34" charset="0"/>
                <a:cs typeface="Open Sans" panose="020B0606030504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Open Sans" panose="020B0606030504020204" pitchFamily="34" charset="0"/>
                <a:cs typeface="Open Sans" panose="020B0606030504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Open Sans" panose="020B0606030504020204" pitchFamily="34" charset="0"/>
                <a:cs typeface="Open Sans" panose="020B0606030504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Open Sans" panose="020B0606030504020204" pitchFamily="34" charset="0"/>
                <a:cs typeface="Open Sans" panose="020B0606030504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Open Sans" panose="020B0606030504020204" pitchFamily="34" charset="0"/>
                <a:cs typeface="Open Sans" panose="020B0606030504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Open Sans" panose="020B0606030504020204" pitchFamily="34" charset="0"/>
                <a:cs typeface="Open Sans" panose="020B0606030504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Open Sans" panose="020B0606030504020204" pitchFamily="34" charset="0"/>
                <a:cs typeface="Open Sans" panose="020B0606030504020204" pitchFamily="34" charset="0"/>
              </a:defRPr>
            </a:lvl9pPr>
          </a:lstStyle>
          <a:p>
            <a:pPr>
              <a:buNone/>
            </a:pPr>
            <a:r>
              <a:rPr lang="en-GB" sz="1800" b="1" dirty="0"/>
              <a:t>Magnetopause position and solar wind pressure: Going beyond a statistical relation</a:t>
            </a:r>
            <a:endParaRPr lang="en-US" sz="1800" dirty="0"/>
          </a:p>
          <a:p>
            <a:pPr>
              <a:buNone/>
            </a:pPr>
            <a:r>
              <a:rPr lang="fr-FR" sz="1500" dirty="0" smtClean="0">
                <a:solidFill>
                  <a:srgbClr val="254F77"/>
                </a:solidFill>
                <a:latin typeface="Open Sans Light" panose="020B0306030504020204" pitchFamily="34" charset="0"/>
                <a:cs typeface="Open Sans Light" panose="020B0306030504020204" pitchFamily="34" charset="0"/>
              </a:rPr>
              <a:t>J</a:t>
            </a:r>
            <a:r>
              <a:rPr lang="fr-FR" sz="1500" dirty="0">
                <a:solidFill>
                  <a:srgbClr val="254F77"/>
                </a:solidFill>
                <a:latin typeface="Open Sans Light" panose="020B0306030504020204" pitchFamily="34" charset="0"/>
                <a:cs typeface="Open Sans Light" panose="020B0306030504020204" pitchFamily="34" charset="0"/>
              </a:rPr>
              <a:t>. De Keyser</a:t>
            </a:r>
            <a:r>
              <a:rPr lang="fr-FR" sz="1500" baseline="30000" dirty="0">
                <a:solidFill>
                  <a:srgbClr val="254F77"/>
                </a:solidFill>
                <a:latin typeface="Open Sans Light" panose="020B0306030504020204" pitchFamily="34" charset="0"/>
                <a:cs typeface="Open Sans Light" panose="020B0306030504020204" pitchFamily="34" charset="0"/>
              </a:rPr>
              <a:t>1</a:t>
            </a:r>
            <a:r>
              <a:rPr lang="fr-FR" sz="1500" dirty="0">
                <a:solidFill>
                  <a:srgbClr val="254F77"/>
                </a:solidFill>
                <a:latin typeface="Open Sans Light" panose="020B0306030504020204" pitchFamily="34" charset="0"/>
                <a:cs typeface="Open Sans Light" panose="020B0306030504020204" pitchFamily="34" charset="0"/>
              </a:rPr>
              <a:t>, </a:t>
            </a:r>
            <a:r>
              <a:rPr lang="fr-FR" sz="1500" dirty="0" smtClean="0">
                <a:solidFill>
                  <a:srgbClr val="254F77"/>
                </a:solidFill>
                <a:latin typeface="Open Sans Light" panose="020B0306030504020204" pitchFamily="34" charset="0"/>
                <a:cs typeface="Open Sans Light" panose="020B0306030504020204" pitchFamily="34" charset="0"/>
              </a:rPr>
              <a:t>M. Bandic</a:t>
            </a:r>
            <a:r>
              <a:rPr lang="fr-FR" sz="1500" baseline="30000" dirty="0" smtClean="0">
                <a:solidFill>
                  <a:srgbClr val="254F77"/>
                </a:solidFill>
                <a:latin typeface="Open Sans Light" panose="020B0306030504020204" pitchFamily="34" charset="0"/>
                <a:cs typeface="Open Sans Light" panose="020B0306030504020204" pitchFamily="34" charset="0"/>
              </a:rPr>
              <a:t>2</a:t>
            </a:r>
            <a:r>
              <a:rPr lang="fr-FR" sz="1500" dirty="0">
                <a:solidFill>
                  <a:srgbClr val="254F77"/>
                </a:solidFill>
                <a:latin typeface="Open Sans Light" panose="020B0306030504020204" pitchFamily="34" charset="0"/>
                <a:cs typeface="Open Sans Light" panose="020B0306030504020204" pitchFamily="34" charset="0"/>
              </a:rPr>
              <a:t>, </a:t>
            </a:r>
            <a:r>
              <a:rPr lang="fr-FR" sz="1500" dirty="0" smtClean="0">
                <a:solidFill>
                  <a:srgbClr val="254F77"/>
                </a:solidFill>
                <a:latin typeface="Open Sans Light" panose="020B0306030504020204" pitchFamily="34" charset="0"/>
                <a:cs typeface="Open Sans Light" panose="020B0306030504020204" pitchFamily="34" charset="0"/>
              </a:rPr>
              <a:t>G. Verbanac</a:t>
            </a:r>
            <a:r>
              <a:rPr lang="fr-FR" sz="1500" baseline="30000" dirty="0" smtClean="0">
                <a:solidFill>
                  <a:srgbClr val="254F77"/>
                </a:solidFill>
                <a:latin typeface="Open Sans Light" panose="020B0306030504020204" pitchFamily="34" charset="0"/>
                <a:cs typeface="Open Sans Light" panose="020B0306030504020204" pitchFamily="34" charset="0"/>
              </a:rPr>
              <a:t>2</a:t>
            </a:r>
          </a:p>
          <a:p>
            <a:pPr>
              <a:buNone/>
            </a:pPr>
            <a:endParaRPr lang="en-US" sz="800" dirty="0" smtClean="0">
              <a:solidFill>
                <a:srgbClr val="254F77"/>
              </a:solidFill>
              <a:latin typeface="Open Sans Light" panose="020B0306030504020204" pitchFamily="34" charset="0"/>
              <a:cs typeface="Open Sans Light" panose="020B0306030504020204" pitchFamily="34" charset="0"/>
            </a:endParaRPr>
          </a:p>
          <a:p>
            <a:pPr>
              <a:buNone/>
            </a:pPr>
            <a:r>
              <a:rPr lang="en-US" sz="800" dirty="0" smtClean="0">
                <a:solidFill>
                  <a:srgbClr val="254F77"/>
                </a:solidFill>
                <a:latin typeface="Open Sans Light" panose="020B0306030504020204" pitchFamily="34" charset="0"/>
                <a:cs typeface="Open Sans Light" panose="020B0306030504020204" pitchFamily="34" charset="0"/>
              </a:rPr>
              <a:t>1 </a:t>
            </a:r>
            <a:r>
              <a:rPr lang="en-US" sz="800" dirty="0">
                <a:solidFill>
                  <a:srgbClr val="254F77"/>
                </a:solidFill>
                <a:latin typeface="Open Sans Light" panose="020B0306030504020204" pitchFamily="34" charset="0"/>
                <a:cs typeface="Open Sans Light" panose="020B0306030504020204" pitchFamily="34" charset="0"/>
              </a:rPr>
              <a:t>Royal Belgian Institute for Space </a:t>
            </a:r>
            <a:r>
              <a:rPr lang="en-US" sz="800" dirty="0" err="1">
                <a:solidFill>
                  <a:srgbClr val="254F77"/>
                </a:solidFill>
                <a:latin typeface="Open Sans Light" panose="020B0306030504020204" pitchFamily="34" charset="0"/>
                <a:cs typeface="Open Sans Light" panose="020B0306030504020204" pitchFamily="34" charset="0"/>
              </a:rPr>
              <a:t>Aeronomy</a:t>
            </a:r>
            <a:r>
              <a:rPr lang="en-US" sz="800" dirty="0">
                <a:solidFill>
                  <a:srgbClr val="254F77"/>
                </a:solidFill>
                <a:latin typeface="Open Sans Light" panose="020B0306030504020204" pitchFamily="34" charset="0"/>
                <a:cs typeface="Open Sans Light" panose="020B0306030504020204" pitchFamily="34" charset="0"/>
              </a:rPr>
              <a:t> (BIRA-IASB), Brussels, Belgium</a:t>
            </a:r>
          </a:p>
          <a:p>
            <a:pPr>
              <a:buNone/>
            </a:pPr>
            <a:r>
              <a:rPr lang="en-US" sz="800" dirty="0">
                <a:solidFill>
                  <a:srgbClr val="254F77"/>
                </a:solidFill>
                <a:latin typeface="Open Sans Light" panose="020B0306030504020204" pitchFamily="34" charset="0"/>
                <a:cs typeface="Open Sans Light" panose="020B0306030504020204" pitchFamily="34" charset="0"/>
              </a:rPr>
              <a:t>2 University of Zagreb, </a:t>
            </a:r>
            <a:r>
              <a:rPr lang="en-US" sz="800" dirty="0" smtClean="0">
                <a:solidFill>
                  <a:srgbClr val="254F77"/>
                </a:solidFill>
                <a:latin typeface="Open Sans Light" panose="020B0306030504020204" pitchFamily="34" charset="0"/>
                <a:cs typeface="Open Sans Light" panose="020B0306030504020204" pitchFamily="34" charset="0"/>
              </a:rPr>
              <a:t>Croatia</a:t>
            </a:r>
            <a:endParaRPr lang="fr-FR" sz="800" dirty="0">
              <a:solidFill>
                <a:srgbClr val="254F77"/>
              </a:solidFill>
              <a:latin typeface="Open Sans Light" panose="020B0306030504020204" pitchFamily="34" charset="0"/>
              <a:cs typeface="Open Sans Light" panose="020B0306030504020204" pitchFamily="34" charset="0"/>
            </a:endParaRPr>
          </a:p>
          <a:p>
            <a:pPr>
              <a:buNone/>
            </a:pPr>
            <a:endParaRPr lang="en-US" sz="800" dirty="0">
              <a:solidFill>
                <a:srgbClr val="254F77"/>
              </a:solidFill>
              <a:latin typeface="Open Sans Light" panose="020B0306030504020204" pitchFamily="34" charset="0"/>
              <a:cs typeface="Open Sans Light" panose="020B0306030504020204" pitchFamily="34" charset="0"/>
            </a:endParaRPr>
          </a:p>
          <a:p>
            <a:pPr>
              <a:spcBef>
                <a:spcPct val="0"/>
              </a:spcBef>
              <a:buFontTx/>
              <a:buNone/>
            </a:pPr>
            <a:endParaRPr lang="en-US" altLang="en-US" sz="1500" baseline="30000" dirty="0">
              <a:solidFill>
                <a:srgbClr val="254F77"/>
              </a:solidFill>
              <a:latin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pic>
        <p:nvPicPr>
          <p:cNvPr id="13319" name="Picture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98656" y="4311253"/>
            <a:ext cx="796529" cy="738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20" name="TextBox 12"/>
          <p:cNvSpPr txBox="1">
            <a:spLocks noChangeArrowheads="1"/>
          </p:cNvSpPr>
          <p:nvPr/>
        </p:nvSpPr>
        <p:spPr bwMode="auto">
          <a:xfrm>
            <a:off x="6678216" y="4563666"/>
            <a:ext cx="1890713" cy="5001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44" tIns="34272" rIns="68544" bIns="34272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Open Sans" panose="020B0606030504020204" pitchFamily="34" charset="0"/>
                <a:cs typeface="Open Sans" panose="020B0606030504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Open Sans" panose="020B0606030504020204" pitchFamily="34" charset="0"/>
                <a:cs typeface="Open Sans" panose="020B0606030504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Open Sans" panose="020B0606030504020204" pitchFamily="34" charset="0"/>
                <a:cs typeface="Open Sans" panose="020B0606030504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Open Sans" panose="020B0606030504020204" pitchFamily="34" charset="0"/>
                <a:cs typeface="Open Sans" panose="020B0606030504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Open Sans" panose="020B0606030504020204" pitchFamily="34" charset="0"/>
                <a:cs typeface="Open Sans" panose="020B0606030504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Open Sans" panose="020B0606030504020204" pitchFamily="34" charset="0"/>
                <a:cs typeface="Open Sans" panose="020B0606030504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Open Sans" panose="020B0606030504020204" pitchFamily="34" charset="0"/>
                <a:cs typeface="Open Sans" panose="020B0606030504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Open Sans" panose="020B0606030504020204" pitchFamily="34" charset="0"/>
                <a:cs typeface="Open Sans" panose="020B0606030504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Open Sans" panose="020B0606030504020204" pitchFamily="34" charset="0"/>
                <a:cs typeface="Open Sans" panose="020B0606030504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 dirty="0">
                <a:solidFill>
                  <a:srgbClr val="225078"/>
                </a:solidFill>
              </a:rPr>
              <a:t>R</a:t>
            </a:r>
            <a:r>
              <a:rPr lang="en-US" altLang="en-US" sz="900" dirty="0">
                <a:solidFill>
                  <a:srgbClr val="225078"/>
                </a:solidFill>
              </a:rPr>
              <a:t>OYAL </a:t>
            </a:r>
            <a:r>
              <a:rPr lang="en-US" altLang="en-US" sz="1400" dirty="0">
                <a:solidFill>
                  <a:srgbClr val="225078"/>
                </a:solidFill>
              </a:rPr>
              <a:t>B</a:t>
            </a:r>
            <a:r>
              <a:rPr lang="en-US" altLang="en-US" sz="900" dirty="0">
                <a:solidFill>
                  <a:srgbClr val="225078"/>
                </a:solidFill>
              </a:rPr>
              <a:t>ELGIAN </a:t>
            </a:r>
            <a:r>
              <a:rPr lang="en-US" altLang="en-US" sz="1400" dirty="0">
                <a:solidFill>
                  <a:srgbClr val="225078"/>
                </a:solidFill>
              </a:rPr>
              <a:t>I</a:t>
            </a:r>
            <a:r>
              <a:rPr lang="en-US" altLang="en-US" sz="900" dirty="0">
                <a:solidFill>
                  <a:srgbClr val="225078"/>
                </a:solidFill>
              </a:rPr>
              <a:t>NSTITUTE FOR </a:t>
            </a:r>
            <a:r>
              <a:rPr lang="en-US" altLang="en-US" sz="1400" dirty="0">
                <a:solidFill>
                  <a:srgbClr val="225078"/>
                </a:solidFill>
              </a:rPr>
              <a:t>S</a:t>
            </a:r>
            <a:r>
              <a:rPr lang="en-US" altLang="en-US" sz="900" dirty="0">
                <a:solidFill>
                  <a:srgbClr val="225078"/>
                </a:solidFill>
              </a:rPr>
              <a:t>PACE </a:t>
            </a:r>
            <a:r>
              <a:rPr lang="en-US" altLang="en-US" sz="1400" dirty="0">
                <a:solidFill>
                  <a:srgbClr val="225078"/>
                </a:solidFill>
              </a:rPr>
              <a:t>A</a:t>
            </a:r>
            <a:r>
              <a:rPr lang="en-US" altLang="en-US" sz="900" dirty="0">
                <a:solidFill>
                  <a:srgbClr val="225078"/>
                </a:solidFill>
              </a:rPr>
              <a:t>ERONOMY</a:t>
            </a:r>
          </a:p>
        </p:txBody>
      </p:sp>
    </p:spTree>
    <p:extLst>
      <p:ext uri="{BB962C8B-B14F-4D97-AF65-F5344CB8AC3E}">
        <p14:creationId xmlns:p14="http://schemas.microsoft.com/office/powerpoint/2010/main" val="70568038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Example: direct solar wind control</a:t>
            </a:r>
            <a:endParaRPr lang="en-US" altLang="en-US"/>
          </a:p>
        </p:txBody>
      </p:sp>
      <p:sp>
        <p:nvSpPr>
          <p:cNvPr id="10342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altLang="en-US" dirty="0" smtClean="0"/>
              <a:t>April </a:t>
            </a:r>
            <a:r>
              <a:rPr lang="en-US" altLang="en-US" dirty="0" smtClean="0"/>
              <a:t>23, 2001 : Inbound MP/BL pass, 15 s resolution data; all </a:t>
            </a:r>
            <a:r>
              <a:rPr lang="en-US" altLang="en-US" dirty="0" err="1" smtClean="0"/>
              <a:t>sc</a:t>
            </a:r>
            <a:r>
              <a:rPr lang="en-US" altLang="en-US" dirty="0" smtClean="0"/>
              <a:t> see essentially the same thing (standard Cluster color coding is used)</a:t>
            </a:r>
            <a:endParaRPr lang="en-US" altLang="en-US" dirty="0"/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FE479A-90C7-4F89-9BE4-8A94EB306A56}" type="slidenum">
              <a:rPr lang="en-US" altLang="en-US" smtClean="0"/>
              <a:pPr/>
              <a:t>10</a:t>
            </a:fld>
            <a:endParaRPr lang="en-US" altLang="en-US"/>
          </a:p>
        </p:txBody>
      </p:sp>
      <p:sp>
        <p:nvSpPr>
          <p:cNvPr id="103429" name="Text Box 5"/>
          <p:cNvSpPr txBox="1">
            <a:spLocks noChangeArrowheads="1"/>
          </p:cNvSpPr>
          <p:nvPr/>
        </p:nvSpPr>
        <p:spPr bwMode="auto">
          <a:xfrm>
            <a:off x="4175125" y="3198019"/>
            <a:ext cx="184731" cy="1692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endParaRPr lang="en-US" altLang="en-US"/>
          </a:p>
        </p:txBody>
      </p:sp>
      <p:pic>
        <p:nvPicPr>
          <p:cNvPr id="13" name="Picture 18" descr="20010423_full_ne_Te_Bz_obs_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34" r="5948" b="2510"/>
          <a:stretch>
            <a:fillRect/>
          </a:stretch>
        </p:blipFill>
        <p:spPr bwMode="auto">
          <a:xfrm>
            <a:off x="2653145" y="1538689"/>
            <a:ext cx="4603173" cy="35182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2452255" y="4942609"/>
            <a:ext cx="651163" cy="138546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82871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6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A64B6C-0C9A-4359-B7D1-7DC8B690D6F7}" type="slidenum">
              <a:rPr lang="en-US" altLang="en-US" smtClean="0"/>
              <a:pPr/>
              <a:t>11</a:t>
            </a:fld>
            <a:endParaRPr lang="en-US" altLang="en-US"/>
          </a:p>
        </p:txBody>
      </p:sp>
      <p:sp>
        <p:nvSpPr>
          <p:cNvPr id="115716" name="Text Box 4"/>
          <p:cNvSpPr txBox="1">
            <a:spLocks noChangeArrowheads="1"/>
          </p:cNvSpPr>
          <p:nvPr/>
        </p:nvSpPr>
        <p:spPr bwMode="auto">
          <a:xfrm>
            <a:off x="1050925" y="1883569"/>
            <a:ext cx="184731" cy="1692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endParaRPr lang="en-US" altLang="en-US"/>
          </a:p>
        </p:txBody>
      </p:sp>
      <p:sp>
        <p:nvSpPr>
          <p:cNvPr id="115717" name="Text Box 5"/>
          <p:cNvSpPr txBox="1">
            <a:spLocks noChangeArrowheads="1"/>
          </p:cNvSpPr>
          <p:nvPr/>
        </p:nvSpPr>
        <p:spPr bwMode="auto">
          <a:xfrm>
            <a:off x="4175125" y="3198019"/>
            <a:ext cx="184731" cy="1692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endParaRPr lang="en-US" altLang="en-US"/>
          </a:p>
        </p:txBody>
      </p:sp>
      <p:pic>
        <p:nvPicPr>
          <p:cNvPr id="115732" name="Picture 20" descr="20010423_full_x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401"/>
          <a:stretch>
            <a:fillRect/>
          </a:stretch>
        </p:blipFill>
        <p:spPr bwMode="auto">
          <a:xfrm>
            <a:off x="969818" y="1555172"/>
            <a:ext cx="2765070" cy="34480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5733" name="Picture 21" descr="20010423_full_xmpbl_t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56" r="1828" b="60020"/>
          <a:stretch/>
        </p:blipFill>
        <p:spPr bwMode="auto">
          <a:xfrm>
            <a:off x="4287968" y="1539576"/>
            <a:ext cx="4724400" cy="1196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4" name="Content Placeholder 3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en-US" altLang="en-US" dirty="0" smtClean="0"/>
                  <a:t>Reconstruction </a:t>
                </a:r>
                <a:r>
                  <a:rPr lang="en-US" altLang="en-US" dirty="0"/>
                  <a:t>with ∆t = 30 s, using </a:t>
                </a:r>
                <a:r>
                  <a:rPr lang="en-US" altLang="en-US" dirty="0" err="1"/>
                  <a:t>vx</a:t>
                </a:r>
                <a:r>
                  <a:rPr lang="en-US" altLang="en-US" dirty="0"/>
                  <a:t> from CIS/HIA on C1 and C3, with ne, </a:t>
                </a:r>
                <a:r>
                  <a:rPr lang="en-US" altLang="en-US" dirty="0" err="1"/>
                  <a:t>Te</a:t>
                </a:r>
                <a:r>
                  <a:rPr lang="en-US" altLang="en-US" dirty="0"/>
                  <a:t>⊥ (PEACE) and </a:t>
                </a:r>
                <a:r>
                  <a:rPr lang="en-US" altLang="en-US" dirty="0" err="1"/>
                  <a:t>Bz</a:t>
                </a:r>
                <a:r>
                  <a:rPr lang="en-US" altLang="en-US" dirty="0"/>
                  <a:t> (FGM) as guiding variables, giving rather little weight to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en-US" i="1" dirty="0"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en-US" dirty="0">
                            <a:latin typeface="Cambria Math"/>
                          </a:rPr>
                          <m:t> </m:t>
                        </m:r>
                        <m:r>
                          <a:rPr lang="en-US" altLang="en-US" dirty="0">
                            <a:latin typeface="Cambria Math"/>
                          </a:rPr>
                          <m:t>𝑣</m:t>
                        </m:r>
                      </m:e>
                      <m:sub>
                        <m:r>
                          <a:rPr lang="en-US" altLang="en-US" dirty="0">
                            <a:latin typeface="Cambria Math"/>
                          </a:rPr>
                          <m:t>𝑥</m:t>
                        </m:r>
                      </m:sub>
                    </m:sSub>
                  </m:oMath>
                </a14:m>
                <a:endParaRPr lang="en-US" altLang="en-US" dirty="0"/>
              </a:p>
              <a:p>
                <a:endParaRPr lang="en-US" dirty="0"/>
              </a:p>
            </p:txBody>
          </p:sp>
        </mc:Choice>
        <mc:Fallback>
          <p:sp>
            <p:nvSpPr>
              <p:cNvPr id="4" name="Content Placeholder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5"/>
                <a:stretch>
                  <a:fillRect l="-314" t="-49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7" name="Picture 18" descr="20010423_full_ne_Te_Bz_obs_t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34" r="5948" b="33156"/>
          <a:stretch/>
        </p:blipFill>
        <p:spPr bwMode="auto">
          <a:xfrm>
            <a:off x="4516581" y="2750127"/>
            <a:ext cx="4402572" cy="22929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5737" name="Rectangle 25"/>
          <p:cNvSpPr>
            <a:spLocks noChangeArrowheads="1"/>
          </p:cNvSpPr>
          <p:nvPr/>
        </p:nvSpPr>
        <p:spPr bwMode="auto">
          <a:xfrm>
            <a:off x="7893628" y="1555171"/>
            <a:ext cx="304800" cy="3528797"/>
          </a:xfrm>
          <a:prstGeom prst="rect">
            <a:avLst/>
          </a:prstGeom>
          <a:solidFill>
            <a:srgbClr val="F08900">
              <a:alpha val="50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5738" name="Rectangle 26"/>
          <p:cNvSpPr>
            <a:spLocks noChangeArrowheads="1"/>
          </p:cNvSpPr>
          <p:nvPr/>
        </p:nvSpPr>
        <p:spPr bwMode="auto">
          <a:xfrm>
            <a:off x="7370620" y="1555171"/>
            <a:ext cx="381000" cy="3528797"/>
          </a:xfrm>
          <a:prstGeom prst="rect">
            <a:avLst/>
          </a:prstGeom>
          <a:solidFill>
            <a:srgbClr val="F08900">
              <a:alpha val="50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5739" name="Rectangle 27"/>
          <p:cNvSpPr>
            <a:spLocks noChangeArrowheads="1"/>
          </p:cNvSpPr>
          <p:nvPr/>
        </p:nvSpPr>
        <p:spPr bwMode="auto">
          <a:xfrm>
            <a:off x="6930760" y="1555172"/>
            <a:ext cx="152400" cy="3503514"/>
          </a:xfrm>
          <a:prstGeom prst="rect">
            <a:avLst/>
          </a:prstGeom>
          <a:solidFill>
            <a:srgbClr val="F08900">
              <a:alpha val="50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5735" name="Rectangle 23"/>
          <p:cNvSpPr>
            <a:spLocks noChangeArrowheads="1"/>
          </p:cNvSpPr>
          <p:nvPr/>
        </p:nvSpPr>
        <p:spPr bwMode="auto">
          <a:xfrm>
            <a:off x="5074227" y="1555171"/>
            <a:ext cx="381000" cy="3528797"/>
          </a:xfrm>
          <a:prstGeom prst="rect">
            <a:avLst/>
          </a:prstGeom>
          <a:solidFill>
            <a:srgbClr val="F08900">
              <a:alpha val="50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20435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3674" name="Picture 10" descr="20010423_full_xmpbl_pram_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09" r="2702"/>
          <a:stretch>
            <a:fillRect/>
          </a:stretch>
        </p:blipFill>
        <p:spPr bwMode="auto">
          <a:xfrm>
            <a:off x="955516" y="1222743"/>
            <a:ext cx="4389448" cy="27703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3667" name="Rectangle 3"/>
          <p:cNvSpPr>
            <a:spLocks noGrp="1" noChangeArrowheads="1"/>
          </p:cNvSpPr>
          <p:nvPr>
            <p:ph sz="quarter" idx="2"/>
          </p:nvPr>
        </p:nvSpPr>
        <p:spPr/>
        <p:txBody>
          <a:bodyPr/>
          <a:lstStyle/>
          <a:p>
            <a:pPr marL="0" indent="0">
              <a:buNone/>
            </a:pPr>
            <a:endParaRPr lang="en-US" altLang="en-US" dirty="0" smtClean="0"/>
          </a:p>
          <a:p>
            <a:pPr marL="0" indent="0">
              <a:buNone/>
            </a:pPr>
            <a:endParaRPr lang="en-US" altLang="en-US" dirty="0" smtClean="0"/>
          </a:p>
          <a:p>
            <a:endParaRPr lang="en-US" altLang="en-US" dirty="0" smtClean="0"/>
          </a:p>
          <a:p>
            <a:endParaRPr lang="en-US" altLang="en-US" dirty="0"/>
          </a:p>
          <a:p>
            <a:endParaRPr lang="en-US" altLang="en-US" dirty="0"/>
          </a:p>
          <a:p>
            <a:pPr marL="0" indent="0" algn="just">
              <a:buNone/>
            </a:pPr>
            <a:r>
              <a:rPr lang="en-US" altLang="en-US" dirty="0" smtClean="0"/>
              <a:t>Using A</a:t>
            </a:r>
            <a:r>
              <a:rPr lang="en-US" altLang="en-US" dirty="0" smtClean="0"/>
              <a:t>CE/SWEPAM data at L1 with a </a:t>
            </a:r>
            <a:r>
              <a:rPr lang="en-US" altLang="en-US" dirty="0" smtClean="0"/>
              <a:t>SW propagation time of 5200 s, we find a clear anti-correlation between MP/BL position and ram pressure on the 5 minute </a:t>
            </a:r>
            <a:r>
              <a:rPr lang="en-US" altLang="en-US" dirty="0" smtClean="0"/>
              <a:t>timescale.</a:t>
            </a: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F64C39-E944-4EF5-A00E-C48FFCA33B0C}" type="slidenum">
              <a:rPr lang="en-US" altLang="en-US" smtClean="0"/>
              <a:pPr/>
              <a:t>12</a:t>
            </a:fld>
            <a:endParaRPr lang="en-US" altLang="en-US"/>
          </a:p>
        </p:txBody>
      </p:sp>
      <p:sp>
        <p:nvSpPr>
          <p:cNvPr id="113669" name="Text Box 5"/>
          <p:cNvSpPr txBox="1">
            <a:spLocks noChangeArrowheads="1"/>
          </p:cNvSpPr>
          <p:nvPr/>
        </p:nvSpPr>
        <p:spPr bwMode="auto">
          <a:xfrm>
            <a:off x="4175125" y="3198019"/>
            <a:ext cx="184731" cy="1692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endParaRPr lang="en-US" altLang="en-US"/>
          </a:p>
        </p:txBody>
      </p:sp>
      <p:sp>
        <p:nvSpPr>
          <p:cNvPr id="113677" name="Rectangle 13"/>
          <p:cNvSpPr>
            <a:spLocks noChangeArrowheads="1"/>
          </p:cNvSpPr>
          <p:nvPr/>
        </p:nvSpPr>
        <p:spPr bwMode="auto">
          <a:xfrm>
            <a:off x="4305300" y="1326426"/>
            <a:ext cx="381000" cy="2377223"/>
          </a:xfrm>
          <a:prstGeom prst="rect">
            <a:avLst/>
          </a:prstGeom>
          <a:solidFill>
            <a:srgbClr val="F08900">
              <a:alpha val="50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21" name="Picture 9" descr="20010423_full_xmpbl_pram_corr"/>
          <p:cNvPicPr>
            <a:picLocks noGrp="1" noChangeAspect="1" noChangeArrowheads="1"/>
          </p:cNvPicPr>
          <p:nvPr>
            <p:ph sz="half" idx="4294967295"/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63" r="5926" b="7966"/>
          <a:stretch/>
        </p:blipFill>
        <p:spPr>
          <a:xfrm>
            <a:off x="5288984" y="1145758"/>
            <a:ext cx="3552396" cy="2340803"/>
          </a:xfrm>
        </p:spPr>
      </p:pic>
      <p:sp>
        <p:nvSpPr>
          <p:cNvPr id="113676" name="Rectangle 12"/>
          <p:cNvSpPr>
            <a:spLocks noChangeArrowheads="1"/>
          </p:cNvSpPr>
          <p:nvPr/>
        </p:nvSpPr>
        <p:spPr bwMode="auto">
          <a:xfrm>
            <a:off x="1691186" y="1326427"/>
            <a:ext cx="381000" cy="2377222"/>
          </a:xfrm>
          <a:prstGeom prst="rect">
            <a:avLst/>
          </a:prstGeom>
          <a:solidFill>
            <a:srgbClr val="F08900">
              <a:alpha val="50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3136229"/>
      </p:ext>
    </p:extLst>
  </p:cSld>
  <p:clrMapOvr>
    <a:masterClrMapping/>
  </p:clrMapOvr>
  <p:transition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Example: substructure</a:t>
            </a:r>
            <a:endParaRPr lang="en-US" altLang="en-US"/>
          </a:p>
        </p:txBody>
      </p:sp>
      <p:sp>
        <p:nvSpPr>
          <p:cNvPr id="12288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altLang="en-US" dirty="0" smtClean="0"/>
              <a:t>Same event : </a:t>
            </a:r>
            <a:r>
              <a:rPr lang="en-US" altLang="en-US" dirty="0" smtClean="0"/>
              <a:t>end of inbound pass</a:t>
            </a:r>
            <a:r>
              <a:rPr lang="en-US" altLang="en-US" dirty="0" smtClean="0"/>
              <a:t>, 4 s resolution data : </a:t>
            </a:r>
            <a:r>
              <a:rPr lang="en-US" altLang="en-US" dirty="0" smtClean="0"/>
              <a:t>differences </a:t>
            </a:r>
            <a:r>
              <a:rPr lang="en-US" altLang="en-US" dirty="0" smtClean="0"/>
              <a:t>between the </a:t>
            </a:r>
            <a:r>
              <a:rPr lang="en-US" altLang="en-US" dirty="0" err="1" smtClean="0"/>
              <a:t>sc</a:t>
            </a:r>
            <a:r>
              <a:rPr lang="en-US" altLang="en-US" dirty="0" smtClean="0"/>
              <a:t> show up</a:t>
            </a:r>
            <a:endParaRPr lang="en-US" altLang="en-US" dirty="0"/>
          </a:p>
        </p:txBody>
      </p:sp>
      <p:sp>
        <p:nvSpPr>
          <p:cNvPr id="9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80CF36-BF63-495E-879C-6BEF5984D391}" type="slidenum">
              <a:rPr lang="en-US" altLang="en-US" smtClean="0"/>
              <a:pPr/>
              <a:t>13</a:t>
            </a:fld>
            <a:endParaRPr lang="en-US" altLang="en-US"/>
          </a:p>
        </p:txBody>
      </p:sp>
      <p:sp>
        <p:nvSpPr>
          <p:cNvPr id="122886" name="Text Box 6"/>
          <p:cNvSpPr txBox="1">
            <a:spLocks noChangeArrowheads="1"/>
          </p:cNvSpPr>
          <p:nvPr/>
        </p:nvSpPr>
        <p:spPr bwMode="auto">
          <a:xfrm>
            <a:off x="4175125" y="3198019"/>
            <a:ext cx="184731" cy="1692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endParaRPr lang="en-US" altLang="en-US"/>
          </a:p>
        </p:txBody>
      </p:sp>
      <p:pic>
        <p:nvPicPr>
          <p:cNvPr id="122889" name="Picture 9" descr="20010423_detail_ne_Te_Bz_obs_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72" r="5229" b="658"/>
          <a:stretch>
            <a:fillRect/>
          </a:stretch>
        </p:blipFill>
        <p:spPr bwMode="auto">
          <a:xfrm>
            <a:off x="2455395" y="1404492"/>
            <a:ext cx="4792663" cy="36379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767955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20835" name="Rectangle 3"/>
              <p:cNvSpPr>
                <a:spLocks noGrp="1" noChangeArrowheads="1"/>
              </p:cNvSpPr>
              <p:nvPr>
                <p:ph sz="half" idx="1"/>
              </p:nvPr>
            </p:nvSpPr>
            <p:spPr>
              <a:xfrm>
                <a:off x="1026945" y="1105468"/>
                <a:ext cx="7798002" cy="3676505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en-US" altLang="en-US" dirty="0" smtClean="0"/>
                  <a:t>Reconstruction with ∆t = 10 s, using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en-US" i="1" dirty="0"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en-US" dirty="0">
                            <a:latin typeface="Cambria Math"/>
                          </a:rPr>
                          <m:t> </m:t>
                        </m:r>
                        <m:r>
                          <a:rPr lang="en-US" altLang="en-US" dirty="0">
                            <a:latin typeface="Cambria Math"/>
                          </a:rPr>
                          <m:t>𝑣</m:t>
                        </m:r>
                      </m:e>
                      <m:sub>
                        <m:r>
                          <a:rPr lang="en-US" altLang="en-US" dirty="0">
                            <a:latin typeface="Cambria Math"/>
                          </a:rPr>
                          <m:t>𝑥</m:t>
                        </m:r>
                      </m:sub>
                    </m:sSub>
                  </m:oMath>
                </a14:m>
                <a:r>
                  <a:rPr lang="en-US" altLang="en-US" dirty="0" smtClean="0"/>
                  <a:t> </a:t>
                </a:r>
                <a:r>
                  <a:rPr lang="en-US" altLang="en-US" dirty="0" smtClean="0"/>
                  <a:t>from CIS/HIA on C1 and C3, with ne, </a:t>
                </a:r>
                <a:r>
                  <a:rPr lang="en-US" altLang="en-US" dirty="0" err="1" smtClean="0"/>
                  <a:t>Te</a:t>
                </a:r>
                <a:r>
                  <a:rPr lang="en-US" altLang="en-US" dirty="0" smtClean="0"/>
                  <a:t>⊥, and </a:t>
                </a:r>
                <a:r>
                  <a:rPr lang="en-US" altLang="en-US" dirty="0" err="1" smtClean="0"/>
                  <a:t>Bz</a:t>
                </a:r>
                <a:r>
                  <a:rPr lang="en-US" altLang="en-US" dirty="0" smtClean="0"/>
                  <a:t> as guiding variables, more confidence in the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en-US" i="1" dirty="0"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en-US" dirty="0">
                            <a:latin typeface="Cambria Math"/>
                          </a:rPr>
                          <m:t>𝑣</m:t>
                        </m:r>
                      </m:e>
                      <m:sub>
                        <m:r>
                          <a:rPr lang="en-US" altLang="en-US" dirty="0">
                            <a:latin typeface="Cambria Math"/>
                          </a:rPr>
                          <m:t>𝑥</m:t>
                        </m:r>
                      </m:sub>
                    </m:sSub>
                  </m:oMath>
                </a14:m>
                <a:endParaRPr lang="en-US" altLang="en-US" dirty="0" smtClean="0"/>
              </a:p>
              <a:p>
                <a:endParaRPr lang="en-US" altLang="en-US" dirty="0" smtClean="0"/>
              </a:p>
              <a:p>
                <a:endParaRPr lang="en-US" altLang="en-US" dirty="0" smtClean="0"/>
              </a:p>
              <a:p>
                <a:endParaRPr lang="en-US" altLang="en-US" dirty="0" smtClean="0"/>
              </a:p>
              <a:p>
                <a:endParaRPr lang="en-US" altLang="en-US" dirty="0" smtClean="0"/>
              </a:p>
              <a:p>
                <a:endParaRPr lang="en-US" altLang="en-US" dirty="0" smtClean="0"/>
              </a:p>
              <a:p>
                <a:endParaRPr lang="en-US" altLang="en-US" dirty="0" smtClean="0"/>
              </a:p>
              <a:p>
                <a:endParaRPr lang="en-US" altLang="en-US" dirty="0" smtClean="0"/>
              </a:p>
              <a:p>
                <a:endParaRPr lang="en-US" altLang="en-US" dirty="0" smtClean="0"/>
              </a:p>
              <a:p>
                <a:endParaRPr lang="en-US" altLang="en-US" dirty="0" smtClean="0"/>
              </a:p>
              <a:p>
                <a:endParaRPr lang="en-US" altLang="en-US" dirty="0" smtClean="0"/>
              </a:p>
              <a:p>
                <a:endParaRPr lang="en-US" altLang="en-US" dirty="0" smtClean="0"/>
              </a:p>
              <a:p>
                <a:endParaRPr lang="en-US" altLang="en-US" dirty="0" smtClean="0"/>
              </a:p>
              <a:p>
                <a:endParaRPr lang="en-US" altLang="en-US" dirty="0" smtClean="0"/>
              </a:p>
              <a:p>
                <a:endParaRPr lang="en-US" altLang="en-US" dirty="0" smtClean="0"/>
              </a:p>
              <a:p>
                <a:endParaRPr lang="en-US" altLang="en-US" dirty="0" smtClean="0"/>
              </a:p>
              <a:p>
                <a:endParaRPr lang="en-US" altLang="en-US" dirty="0" smtClean="0"/>
              </a:p>
              <a:p>
                <a:endParaRPr lang="en-US" altLang="en-US" dirty="0" smtClean="0"/>
              </a:p>
              <a:p>
                <a:endParaRPr lang="en-US" altLang="en-US" dirty="0" smtClean="0"/>
              </a:p>
              <a:p>
                <a:endParaRPr lang="en-US" altLang="en-US" dirty="0" smtClean="0"/>
              </a:p>
              <a:p>
                <a:endParaRPr lang="en-US" altLang="en-US" dirty="0" smtClean="0"/>
              </a:p>
              <a:p>
                <a:endParaRPr lang="en-US" altLang="en-US" dirty="0" smtClean="0"/>
              </a:p>
              <a:p>
                <a:endParaRPr lang="en-US" altLang="en-US" dirty="0" smtClean="0"/>
              </a:p>
              <a:p>
                <a:endParaRPr lang="en-US" altLang="en-US" dirty="0" smtClean="0"/>
              </a:p>
              <a:p>
                <a:endParaRPr lang="en-US" altLang="en-US" dirty="0" smtClean="0"/>
              </a:p>
              <a:p>
                <a:r>
                  <a:rPr lang="en-US" altLang="en-US" dirty="0" smtClean="0"/>
                  <a:t>The spatial profiles are definitely non-monotonic! The same profile is traced by each </a:t>
                </a:r>
                <a:r>
                  <a:rPr lang="en-US" altLang="en-US" dirty="0" err="1" smtClean="0"/>
                  <a:t>sc</a:t>
                </a:r>
                <a:r>
                  <a:rPr lang="en-US" altLang="en-US" dirty="0" smtClean="0"/>
                  <a:t>, on both their in- and outward passes.</a:t>
                </a:r>
              </a:p>
              <a:p>
                <a:r>
                  <a:rPr lang="en-US" altLang="en-US" dirty="0" smtClean="0"/>
                  <a:t>Note: the relative order of the curves is indeed due only to the different position of the </a:t>
                </a:r>
                <a:r>
                  <a:rPr lang="en-US" altLang="en-US" dirty="0" err="1" smtClean="0"/>
                  <a:t>sc</a:t>
                </a:r>
                <a:r>
                  <a:rPr lang="en-US" altLang="en-US" dirty="0" smtClean="0"/>
                  <a:t> in the normal direction.</a:t>
                </a:r>
                <a:endParaRPr lang="en-US" altLang="en-US" dirty="0"/>
              </a:p>
            </p:txBody>
          </p:sp>
        </mc:Choice>
        <mc:Fallback>
          <p:sp>
            <p:nvSpPr>
              <p:cNvPr id="120835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xfrm>
                <a:off x="1026945" y="1105468"/>
                <a:ext cx="7798002" cy="3676505"/>
              </a:xfrm>
              <a:blipFill rotWithShape="1">
                <a:blip r:embed="rId3"/>
                <a:stretch>
                  <a:fillRect l="-469" t="-498" b="-1081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768EF4-58FD-47C7-A9B1-21728B75A191}" type="slidenum">
              <a:rPr lang="en-US" altLang="en-US" smtClean="0"/>
              <a:pPr/>
              <a:t>14</a:t>
            </a:fld>
            <a:endParaRPr lang="en-US" altLang="en-US"/>
          </a:p>
        </p:txBody>
      </p:sp>
      <p:sp>
        <p:nvSpPr>
          <p:cNvPr id="9" name="Date Placeholder 5"/>
          <p:cNvSpPr>
            <a:spLocks noGrp="1"/>
          </p:cNvSpPr>
          <p:nvPr>
            <p:ph type="dt" sz="half" idx="4294967295"/>
          </p:nvPr>
        </p:nvSpPr>
        <p:spPr>
          <a:xfrm>
            <a:off x="0" y="4743450"/>
            <a:ext cx="1905000" cy="285750"/>
          </a:xfrm>
          <a:prstGeom prst="rect">
            <a:avLst/>
          </a:prstGeom>
        </p:spPr>
        <p:txBody>
          <a:bodyPr/>
          <a:lstStyle/>
          <a:p>
            <a:r>
              <a:rPr lang="en-US" altLang="en-US" smtClean="0"/>
              <a:t>18-29 July 2005</a:t>
            </a:r>
            <a:endParaRPr lang="en-US" altLang="en-US"/>
          </a:p>
        </p:txBody>
      </p:sp>
      <p:sp>
        <p:nvSpPr>
          <p:cNvPr id="10" name="Footer Placeholder 6"/>
          <p:cNvSpPr>
            <a:spLocks noGrp="1"/>
          </p:cNvSpPr>
          <p:nvPr>
            <p:ph type="ftr" sz="quarter" idx="4294967295"/>
          </p:nvPr>
        </p:nvSpPr>
        <p:spPr>
          <a:xfrm>
            <a:off x="0" y="4743450"/>
            <a:ext cx="2895600" cy="285750"/>
          </a:xfrm>
          <a:prstGeom prst="rect">
            <a:avLst/>
          </a:prstGeom>
        </p:spPr>
        <p:txBody>
          <a:bodyPr/>
          <a:lstStyle/>
          <a:p>
            <a:r>
              <a:rPr lang="en-US" altLang="en-US" smtClean="0"/>
              <a:t>IAGA - Toulouse - France</a:t>
            </a:r>
            <a:endParaRPr lang="en-US" altLang="en-US"/>
          </a:p>
        </p:txBody>
      </p:sp>
      <p:sp>
        <p:nvSpPr>
          <p:cNvPr id="120837" name="Text Box 5"/>
          <p:cNvSpPr txBox="1">
            <a:spLocks noChangeArrowheads="1"/>
          </p:cNvSpPr>
          <p:nvPr/>
        </p:nvSpPr>
        <p:spPr bwMode="auto">
          <a:xfrm>
            <a:off x="1050925" y="1883569"/>
            <a:ext cx="184731" cy="1692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endParaRPr lang="en-US" altLang="en-US"/>
          </a:p>
        </p:txBody>
      </p:sp>
      <p:sp>
        <p:nvSpPr>
          <p:cNvPr id="120838" name="Text Box 6"/>
          <p:cNvSpPr txBox="1">
            <a:spLocks noChangeArrowheads="1"/>
          </p:cNvSpPr>
          <p:nvPr/>
        </p:nvSpPr>
        <p:spPr bwMode="auto">
          <a:xfrm>
            <a:off x="4175125" y="3198019"/>
            <a:ext cx="184731" cy="1692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endParaRPr lang="en-US" altLang="en-US"/>
          </a:p>
        </p:txBody>
      </p:sp>
      <p:pic>
        <p:nvPicPr>
          <p:cNvPr id="120840" name="Picture 8" descr="20010423_detail_ne_Te_Bz_x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810"/>
          <a:stretch>
            <a:fillRect/>
          </a:stretch>
        </p:blipFill>
        <p:spPr bwMode="auto">
          <a:xfrm>
            <a:off x="988950" y="1606360"/>
            <a:ext cx="3913188" cy="3371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0845" name="Picture 13" descr="20010423_detail_xmpbl_t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4282"/>
          <a:stretch>
            <a:fillRect/>
          </a:stretch>
        </p:blipFill>
        <p:spPr bwMode="auto">
          <a:xfrm>
            <a:off x="4985899" y="3835210"/>
            <a:ext cx="4114800" cy="12049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0846" name="Picture 14" descr="20010423_detail_ne_Te_Bz_model_t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6267"/>
          <a:stretch>
            <a:fillRect/>
          </a:stretch>
        </p:blipFill>
        <p:spPr bwMode="auto">
          <a:xfrm>
            <a:off x="4985899" y="2749360"/>
            <a:ext cx="4114800" cy="11382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0847" name="Picture 15" descr="20010423_detail_ne_Te_Bz_obs_t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6267"/>
          <a:stretch>
            <a:fillRect/>
          </a:stretch>
        </p:blipFill>
        <p:spPr bwMode="auto">
          <a:xfrm>
            <a:off x="4985899" y="1606360"/>
            <a:ext cx="4114800" cy="11394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" y="1192"/>
            <a:ext cx="889773" cy="51423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BB3CA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231F2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688CB1"/>
                  </a:outerShdw>
                </a:effectLst>
              </a14:hiddenEffects>
            </a:ext>
          </a:extLst>
        </p:spPr>
      </p:pic>
      <p:pic>
        <p:nvPicPr>
          <p:cNvPr id="20" name="Picture 3" descr="Ligne_orange"/>
          <p:cNvPicPr>
            <a:picLocks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6059" y="-23813"/>
            <a:ext cx="20240" cy="5167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BB3CA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231F2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688CB1"/>
                  </a:outerShdw>
                </a:effectLst>
              </a14:hiddenEffects>
            </a:ext>
          </a:extLst>
        </p:spPr>
      </p:pic>
      <p:pic>
        <p:nvPicPr>
          <p:cNvPr id="21" name="Picture 4" descr="Logo"/>
          <p:cNvPicPr>
            <a:picLocks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058" y="86917"/>
            <a:ext cx="1110853" cy="11739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BB3CA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231F2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688CB1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036555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Example: long-duration tracking</a:t>
            </a:r>
            <a:endParaRPr lang="en-US" altLang="en-US"/>
          </a:p>
        </p:txBody>
      </p:sp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>
          <a:xfrm>
            <a:off x="1026945" y="1105468"/>
            <a:ext cx="2272993" cy="3676505"/>
          </a:xfrm>
        </p:spPr>
        <p:txBody>
          <a:bodyPr/>
          <a:lstStyle/>
          <a:p>
            <a:pPr marL="0" indent="0" algn="just">
              <a:buNone/>
            </a:pPr>
            <a:r>
              <a:rPr lang="en-US" altLang="en-US" dirty="0" smtClean="0"/>
              <a:t>June </a:t>
            </a:r>
            <a:r>
              <a:rPr lang="en-US" altLang="en-US" dirty="0"/>
              <a:t>11, 2001 : Outbound MP/BL pass, ∆t = 20 s, using </a:t>
            </a:r>
            <a:r>
              <a:rPr lang="en-US" altLang="en-US" dirty="0" err="1"/>
              <a:t>vx</a:t>
            </a:r>
            <a:r>
              <a:rPr lang="en-US" altLang="en-US" dirty="0"/>
              <a:t> from C1 and C3, with ne and </a:t>
            </a:r>
            <a:r>
              <a:rPr lang="en-US" altLang="en-US" dirty="0" err="1"/>
              <a:t>Bz</a:t>
            </a:r>
            <a:r>
              <a:rPr lang="en-US" altLang="en-US" dirty="0"/>
              <a:t> as guiding variables; C1, C2, C4 close together, C3 inward, which explains the relative ordering, the partial crossings through the MP, …</a:t>
            </a:r>
          </a:p>
          <a:p>
            <a:endParaRPr lang="en-US" dirty="0"/>
          </a:p>
        </p:txBody>
      </p:sp>
      <p:pic>
        <p:nvPicPr>
          <p:cNvPr id="14" name="Picture 12"/>
          <p:cNvPicPr>
            <a:picLocks noGrp="1" noChangeArrowheads="1"/>
          </p:cNvPicPr>
          <p:nvPr>
            <p:ph sz="half" idx="2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753" t="46375" r="32325" b="3774"/>
          <a:stretch/>
        </p:blipFill>
        <p:spPr>
          <a:xfrm>
            <a:off x="3367423" y="924523"/>
            <a:ext cx="5226589" cy="4218977"/>
          </a:xfrm>
        </p:spPr>
      </p:pic>
      <p:sp>
        <p:nvSpPr>
          <p:cNvPr id="9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8EB907-7137-4797-9E9A-AF359A71909E}" type="slidenum">
              <a:rPr lang="en-US" altLang="en-US" smtClean="0"/>
              <a:pPr/>
              <a:t>15</a:t>
            </a:fld>
            <a:endParaRPr lang="en-US" altLang="en-US"/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4294967295"/>
          </p:nvPr>
        </p:nvSpPr>
        <p:spPr>
          <a:xfrm>
            <a:off x="0" y="4743450"/>
            <a:ext cx="1905000" cy="285750"/>
          </a:xfrm>
          <a:prstGeom prst="rect">
            <a:avLst/>
          </a:prstGeom>
        </p:spPr>
        <p:txBody>
          <a:bodyPr/>
          <a:lstStyle/>
          <a:p>
            <a:r>
              <a:rPr lang="en-US" altLang="en-US" smtClean="0"/>
              <a:t>18-29 July 2005</a:t>
            </a:r>
            <a:endParaRPr lang="en-US" altLang="en-US"/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4294967295"/>
          </p:nvPr>
        </p:nvSpPr>
        <p:spPr>
          <a:xfrm>
            <a:off x="0" y="4743450"/>
            <a:ext cx="2895600" cy="285750"/>
          </a:xfrm>
          <a:prstGeom prst="rect">
            <a:avLst/>
          </a:prstGeom>
        </p:spPr>
        <p:txBody>
          <a:bodyPr/>
          <a:lstStyle/>
          <a:p>
            <a:r>
              <a:rPr lang="en-US" altLang="en-US" smtClean="0"/>
              <a:t>IAGA - Toulouse - France</a:t>
            </a:r>
            <a:endParaRPr lang="en-US" altLang="en-US"/>
          </a:p>
        </p:txBody>
      </p:sp>
      <p:sp>
        <p:nvSpPr>
          <p:cNvPr id="76808" name="Text Box 8"/>
          <p:cNvSpPr txBox="1">
            <a:spLocks noChangeArrowheads="1"/>
          </p:cNvSpPr>
          <p:nvPr/>
        </p:nvSpPr>
        <p:spPr bwMode="auto">
          <a:xfrm>
            <a:off x="1050925" y="1883569"/>
            <a:ext cx="184731" cy="1692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endParaRPr lang="en-US" altLang="en-US"/>
          </a:p>
        </p:txBody>
      </p:sp>
      <p:sp>
        <p:nvSpPr>
          <p:cNvPr id="76809" name="Text Box 9"/>
          <p:cNvSpPr txBox="1">
            <a:spLocks noChangeArrowheads="1"/>
          </p:cNvSpPr>
          <p:nvPr/>
        </p:nvSpPr>
        <p:spPr bwMode="auto">
          <a:xfrm>
            <a:off x="4175125" y="3198019"/>
            <a:ext cx="184731" cy="1692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endParaRPr lang="en-US" altLang="en-US"/>
          </a:p>
        </p:txBody>
      </p:sp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" y="1192"/>
            <a:ext cx="889773" cy="51423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BB3CA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231F2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688CB1"/>
                  </a:outerShdw>
                </a:effectLst>
              </a14:hiddenEffects>
            </a:ext>
          </a:extLst>
        </p:spPr>
      </p:pic>
      <p:pic>
        <p:nvPicPr>
          <p:cNvPr id="17" name="Picture 3" descr="Ligne_orange"/>
          <p:cNvPicPr>
            <a:picLocks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6059" y="-23813"/>
            <a:ext cx="20240" cy="5167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BB3CA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231F2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688CB1"/>
                  </a:outerShdw>
                </a:effectLst>
              </a14:hiddenEffects>
            </a:ext>
          </a:extLst>
        </p:spPr>
      </p:pic>
      <p:pic>
        <p:nvPicPr>
          <p:cNvPr id="18" name="Picture 4" descr="Logo"/>
          <p:cNvPicPr>
            <a:picLocks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058" y="86917"/>
            <a:ext cx="1110853" cy="11739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BB3CA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231F2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688CB1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9392971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Conclusions</a:t>
            </a:r>
            <a:endParaRPr lang="en-US" altLang="en-US"/>
          </a:p>
        </p:txBody>
      </p:sp>
      <p:sp>
        <p:nvSpPr>
          <p:cNvPr id="1013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just"/>
            <a:r>
              <a:rPr lang="en-GB" altLang="en-US" dirty="0" smtClean="0"/>
              <a:t>Empirical reconstruction brings a vast amount of multi-spacecraft and multi-instrument data together in a common context to </a:t>
            </a:r>
            <a:r>
              <a:rPr lang="en-GB" altLang="en-US" dirty="0" smtClean="0"/>
              <a:t>obtain a global </a:t>
            </a:r>
            <a:r>
              <a:rPr lang="en-GB" altLang="en-US" dirty="0" smtClean="0"/>
              <a:t>picture of the MP/BL. </a:t>
            </a:r>
          </a:p>
          <a:p>
            <a:pPr algn="just"/>
            <a:endParaRPr lang="en-GB" altLang="en-US" dirty="0" smtClean="0"/>
          </a:p>
          <a:p>
            <a:pPr algn="just"/>
            <a:r>
              <a:rPr lang="en-GB" altLang="en-US" dirty="0" smtClean="0"/>
              <a:t>In doing so, it is found that</a:t>
            </a:r>
          </a:p>
          <a:p>
            <a:pPr lvl="1" algn="just"/>
            <a:r>
              <a:rPr lang="en-US" altLang="en-US" dirty="0" smtClean="0"/>
              <a:t>Much of the observed time variability at the MP/BL </a:t>
            </a:r>
            <a:r>
              <a:rPr lang="en-US" altLang="en-US" dirty="0" smtClean="0"/>
              <a:t>can be ascribed </a:t>
            </a:r>
            <a:r>
              <a:rPr lang="en-US" altLang="en-US" dirty="0" smtClean="0"/>
              <a:t>to </a:t>
            </a:r>
            <a:r>
              <a:rPr lang="en-US" altLang="en-US" dirty="0" smtClean="0"/>
              <a:t>boundary motion.</a:t>
            </a:r>
            <a:endParaRPr lang="en-US" altLang="en-US" dirty="0" smtClean="0"/>
          </a:p>
          <a:p>
            <a:pPr lvl="1" algn="just"/>
            <a:r>
              <a:rPr lang="en-US" altLang="en-US" dirty="0" smtClean="0"/>
              <a:t>MP crossing order and relative values of densities, temperatures, etc. are due to the different distances of the spacecraft from the MP/BL.</a:t>
            </a:r>
          </a:p>
          <a:p>
            <a:pPr lvl="1" algn="just"/>
            <a:r>
              <a:rPr lang="en-US" altLang="en-US" dirty="0" smtClean="0"/>
              <a:t>The 30 s averaged boundary speed distribution has a variance of about 20 km/s, but may go up to 100 km/s. Boundary acceleration can be significant, as found with local analysis techniques.</a:t>
            </a:r>
          </a:p>
          <a:p>
            <a:pPr lvl="1" algn="just"/>
            <a:r>
              <a:rPr lang="en-US" altLang="en-US" dirty="0" smtClean="0"/>
              <a:t>Boundary structure in the form of a density plateau is observed: </a:t>
            </a:r>
            <a:r>
              <a:rPr lang="en-US" altLang="en-US" dirty="0" smtClean="0"/>
              <a:t>formation mechanism ?</a:t>
            </a:r>
          </a:p>
          <a:p>
            <a:pPr lvl="1" algn="just"/>
            <a:r>
              <a:rPr lang="en-US" altLang="en-US" dirty="0" smtClean="0"/>
              <a:t>Correlation </a:t>
            </a:r>
            <a:r>
              <a:rPr lang="en-US" altLang="en-US" dirty="0" smtClean="0"/>
              <a:t>between MP/BL position and solar wind </a:t>
            </a:r>
            <a:r>
              <a:rPr lang="en-US" altLang="en-US" dirty="0" smtClean="0"/>
              <a:t>ram </a:t>
            </a:r>
            <a:r>
              <a:rPr lang="en-US" altLang="en-US" dirty="0" smtClean="0"/>
              <a:t>pressure in a deterministic (rather than statistical) sense shows direct solar wind pressure control of the magnetopause position, for some events at least. </a:t>
            </a:r>
          </a:p>
          <a:p>
            <a:endParaRPr lang="en-GB" altLang="en-US" dirty="0" smtClean="0"/>
          </a:p>
          <a:p>
            <a:endParaRPr lang="en-GB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31F0F4-25A2-4C1B-9B87-8F24FA6CCA36}" type="slidenum">
              <a:rPr lang="en-US" altLang="en-US" smtClean="0"/>
              <a:pPr/>
              <a:t>16</a:t>
            </a:fld>
            <a:endParaRPr lang="en-US" altLang="en-US"/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" y="1192"/>
            <a:ext cx="889773" cy="51423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BB3CA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231F2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688CB1"/>
                  </a:outerShdw>
                </a:effectLst>
              </a14:hiddenEffects>
            </a:ext>
          </a:extLst>
        </p:spPr>
      </p:pic>
      <p:pic>
        <p:nvPicPr>
          <p:cNvPr id="13" name="Picture 3" descr="Ligne_orange"/>
          <p:cNvPicPr>
            <a:picLocks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6059" y="-23813"/>
            <a:ext cx="20240" cy="5167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BB3CA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231F2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688CB1"/>
                  </a:outerShdw>
                </a:effectLst>
              </a14:hiddenEffects>
            </a:ext>
          </a:extLst>
        </p:spPr>
      </p:pic>
      <p:pic>
        <p:nvPicPr>
          <p:cNvPr id="14" name="Picture 4" descr="Logo"/>
          <p:cNvPicPr>
            <a:picLocks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058" y="86917"/>
            <a:ext cx="1110853" cy="11739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BB3CA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231F2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688CB1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163271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918" b="21704"/>
          <a:stretch>
            <a:fillRect/>
          </a:stretch>
        </p:blipFill>
        <p:spPr bwMode="auto">
          <a:xfrm>
            <a:off x="1" y="1"/>
            <a:ext cx="9153525" cy="36695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5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9192" y="1083470"/>
            <a:ext cx="3044428" cy="31265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562123" y="2150270"/>
            <a:ext cx="2137628" cy="992543"/>
          </a:xfrm>
          <a:prstGeom prst="rect">
            <a:avLst/>
          </a:prstGeom>
          <a:noFill/>
        </p:spPr>
        <p:txBody>
          <a:bodyPr wrap="none" lIns="68544" tIns="34272" rIns="68544" bIns="34272">
            <a:spAutoFit/>
          </a:bodyPr>
          <a:lstStyle/>
          <a:p>
            <a:pPr algn="ctr" eaLnBrk="1" hangingPunct="1">
              <a:defRPr/>
            </a:pPr>
            <a:r>
              <a:rPr lang="nl-BE" sz="3000" cap="small" dirty="0" err="1">
                <a:solidFill>
                  <a:schemeClr val="bg1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thank</a:t>
            </a:r>
            <a:r>
              <a:rPr lang="nl-BE" sz="3000" cap="small" dirty="0">
                <a:solidFill>
                  <a:schemeClr val="bg1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 </a:t>
            </a:r>
            <a:r>
              <a:rPr lang="nl-BE" sz="3000" cap="small" dirty="0" err="1">
                <a:solidFill>
                  <a:schemeClr val="bg1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you</a:t>
            </a:r>
            <a:r>
              <a:rPr lang="nl-BE" sz="3000" cap="small" dirty="0">
                <a:solidFill>
                  <a:schemeClr val="bg1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! </a:t>
            </a:r>
            <a:br>
              <a:rPr lang="nl-BE" sz="3000" cap="small" dirty="0">
                <a:solidFill>
                  <a:schemeClr val="bg1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</a:br>
            <a:r>
              <a:rPr lang="nl-BE" sz="3000" cap="small" dirty="0">
                <a:solidFill>
                  <a:schemeClr val="bg1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more info?</a:t>
            </a:r>
            <a:endParaRPr lang="nl-BE" sz="3000" dirty="0">
              <a:solidFill>
                <a:schemeClr val="bg1"/>
              </a:solidFill>
              <a:latin typeface="Open Sans SemiBold" panose="020B0706030804020204" pitchFamily="34" charset="0"/>
              <a:ea typeface="Open Sans SemiBold" panose="020B0706030804020204" pitchFamily="34" charset="0"/>
              <a:cs typeface="Open Sans SemiBold" panose="020B0706030804020204" pitchFamily="34" charset="0"/>
            </a:endParaRPr>
          </a:p>
        </p:txBody>
      </p:sp>
      <p:sp>
        <p:nvSpPr>
          <p:cNvPr id="18436" name="Rectangle 5"/>
          <p:cNvSpPr>
            <a:spLocks noChangeArrowheads="1"/>
          </p:cNvSpPr>
          <p:nvPr/>
        </p:nvSpPr>
        <p:spPr bwMode="auto">
          <a:xfrm>
            <a:off x="2810046" y="4173142"/>
            <a:ext cx="3642977" cy="792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8544" tIns="34272" rIns="68544" bIns="34272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Open Sans" panose="020B0606030504020204" pitchFamily="34" charset="0"/>
                <a:cs typeface="Open Sans" panose="020B0606030504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Open Sans" panose="020B0606030504020204" pitchFamily="34" charset="0"/>
                <a:cs typeface="Open Sans" panose="020B0606030504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Open Sans" panose="020B0606030504020204" pitchFamily="34" charset="0"/>
                <a:cs typeface="Open Sans" panose="020B0606030504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Open Sans" panose="020B0606030504020204" pitchFamily="34" charset="0"/>
                <a:cs typeface="Open Sans" panose="020B0606030504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Open Sans" panose="020B0606030504020204" pitchFamily="34" charset="0"/>
                <a:cs typeface="Open Sans" panose="020B0606030504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Open Sans" panose="020B0606030504020204" pitchFamily="34" charset="0"/>
                <a:cs typeface="Open Sans" panose="020B0606030504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Open Sans" panose="020B0606030504020204" pitchFamily="34" charset="0"/>
                <a:cs typeface="Open Sans" panose="020B0606030504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Open Sans" panose="020B0606030504020204" pitchFamily="34" charset="0"/>
                <a:cs typeface="Open Sans" panose="020B0606030504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Open Sans" panose="020B0606030504020204" pitchFamily="34" charset="0"/>
                <a:cs typeface="Open Sans" panose="020B0606030504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en-US" altLang="nl-BE" sz="2100" dirty="0">
                <a:solidFill>
                  <a:schemeClr val="tx2"/>
                </a:solidFill>
                <a:latin typeface="Open Sans SemiBold" panose="020B0706030804020204" pitchFamily="34" charset="0"/>
                <a:cs typeface="Open Sans SemiBold" panose="020B0706030804020204" pitchFamily="34" charset="0"/>
              </a:rPr>
              <a:t>www.aeronomie.be</a:t>
            </a:r>
            <a:r>
              <a:rPr lang="en-US" altLang="nl-BE" dirty="0" smtClean="0">
                <a:solidFill>
                  <a:schemeClr val="tx2"/>
                </a:solidFill>
                <a:latin typeface="Open Sans SemiBold" panose="020B0706030804020204" pitchFamily="34" charset="0"/>
                <a:cs typeface="Open Sans SemiBold" panose="020B0706030804020204" pitchFamily="34" charset="0"/>
              </a:rPr>
              <a:t/>
            </a:r>
            <a:br>
              <a:rPr lang="en-US" altLang="nl-BE" dirty="0" smtClean="0">
                <a:solidFill>
                  <a:schemeClr val="tx2"/>
                </a:solidFill>
                <a:latin typeface="Open Sans SemiBold" panose="020B0706030804020204" pitchFamily="34" charset="0"/>
                <a:cs typeface="Open Sans SemiBold" panose="020B0706030804020204" pitchFamily="34" charset="0"/>
              </a:rPr>
            </a:br>
            <a:endParaRPr lang="en-US" altLang="nl-BE" sz="800" dirty="0">
              <a:solidFill>
                <a:schemeClr val="tx2"/>
              </a:solidFill>
              <a:latin typeface="Open Sans SemiBold" panose="020B0706030804020204" pitchFamily="34" charset="0"/>
              <a:cs typeface="Open Sans SemiBold" panose="020B0706030804020204" pitchFamily="34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en-US" altLang="nl-BE" sz="1800" b="1" dirty="0" smtClean="0">
                <a:solidFill>
                  <a:schemeClr val="tx2"/>
                </a:solidFill>
                <a:latin typeface="Open Sans SemiBold" panose="020B0706030804020204" pitchFamily="34" charset="0"/>
                <a:cs typeface="Open Sans SemiBold" panose="020B0706030804020204" pitchFamily="34" charset="0"/>
              </a:rPr>
              <a:t>Johan.DeKeyser@aeronomie.be</a:t>
            </a:r>
            <a:endParaRPr lang="en-US" altLang="en-US" sz="1800" b="1" dirty="0">
              <a:latin typeface="Open Sans SemiBold" panose="020B0706030804020204" pitchFamily="34" charset="0"/>
              <a:cs typeface="Open Sans SemiBold" panose="020B07060308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228914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70" name="Rectangle 25"/>
          <p:cNvSpPr>
            <a:spLocks noGrp="1"/>
          </p:cNvSpPr>
          <p:nvPr>
            <p:ph sz="quarter" idx="2"/>
          </p:nvPr>
        </p:nvSpPr>
        <p:spPr>
          <a:xfrm>
            <a:off x="1048023" y="1080149"/>
            <a:ext cx="7786838" cy="1129651"/>
          </a:xfrm>
        </p:spPr>
        <p:txBody>
          <a:bodyPr/>
          <a:lstStyle/>
          <a:p>
            <a:pPr marL="0" indent="0" algn="just">
              <a:buFont typeface="Arial" charset="0"/>
              <a:buNone/>
            </a:pPr>
            <a:r>
              <a:rPr lang="en-US" altLang="en-US" dirty="0" smtClean="0"/>
              <a:t>The </a:t>
            </a:r>
            <a:r>
              <a:rPr lang="en-US" altLang="en-US" dirty="0"/>
              <a:t>first spacecraft that left the magnetosphere already detected the transition between the geomagnetic field and the interplanetary field: That transition is </a:t>
            </a:r>
            <a:r>
              <a:rPr lang="en-US" altLang="en-US" dirty="0" smtClean="0"/>
              <a:t>tends to be sharp when the </a:t>
            </a:r>
            <a:r>
              <a:rPr lang="en-US" altLang="en-US" dirty="0"/>
              <a:t>interplanetary magnetic field (IMF) </a:t>
            </a:r>
            <a:r>
              <a:rPr lang="en-US" altLang="en-US" dirty="0" smtClean="0"/>
              <a:t>is weak, </a:t>
            </a:r>
            <a:r>
              <a:rPr lang="en-US" altLang="en-US" dirty="0"/>
              <a:t>more variable, and has a different orientation.</a:t>
            </a:r>
          </a:p>
          <a:p>
            <a:pPr marL="0" indent="0">
              <a:buFont typeface="Arial" charset="0"/>
              <a:buNone/>
            </a:pPr>
            <a:endParaRPr lang="en-US" altLang="en-US" sz="2000" dirty="0" smtClean="0"/>
          </a:p>
        </p:txBody>
      </p:sp>
      <p:sp>
        <p:nvSpPr>
          <p:cNvPr id="36868" name="Rectangle 2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2800" dirty="0" smtClean="0"/>
              <a:t>The magnetopause</a:t>
            </a:r>
          </a:p>
        </p:txBody>
      </p:sp>
      <p:sp>
        <p:nvSpPr>
          <p:cNvPr id="11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DEED92C-D664-4877-AA78-36E83815F5DD}" type="slidenum">
              <a:rPr lang="en-US"/>
              <a:pPr>
                <a:defRPr/>
              </a:pPr>
              <a:t>2</a:t>
            </a:fld>
            <a:endParaRPr lang="en-US"/>
          </a:p>
        </p:txBody>
      </p:sp>
      <p:sp>
        <p:nvSpPr>
          <p:cNvPr id="36872" name="Text Box 29"/>
          <p:cNvSpPr txBox="1">
            <a:spLocks noChangeArrowheads="1"/>
          </p:cNvSpPr>
          <p:nvPr/>
        </p:nvSpPr>
        <p:spPr bwMode="auto">
          <a:xfrm>
            <a:off x="7097326" y="1861812"/>
            <a:ext cx="1223412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rgbClr val="FFFFFF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rgbClr val="FFFFFF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rgbClr val="FFFFFF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rgbClr val="FFFFFF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rgbClr val="FFFFFF"/>
                </a:solidFill>
                <a:latin typeface="Calibri" pitchFamily="34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FFFFFF"/>
                </a:solidFill>
                <a:latin typeface="Calibri" pitchFamily="34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FFFFFF"/>
                </a:solidFill>
                <a:latin typeface="Calibri" pitchFamily="34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FFFFFF"/>
                </a:solidFill>
                <a:latin typeface="Calibri" pitchFamily="34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FFFFFF"/>
                </a:solidFill>
                <a:latin typeface="Calibri" pitchFamily="34" charset="0"/>
                <a:cs typeface="Arial" charset="0"/>
              </a:defRPr>
            </a:lvl9pPr>
          </a:lstStyle>
          <a:p>
            <a:pPr algn="l" eaLnBrk="1" hangingPunct="1"/>
            <a:r>
              <a:rPr lang="en-GB" altLang="en-US" sz="800" i="1" dirty="0">
                <a:solidFill>
                  <a:schemeClr val="tx1"/>
                </a:solidFill>
                <a:latin typeface="Arial" charset="0"/>
              </a:rPr>
              <a:t>Ness et al., JGR, 1966</a:t>
            </a:r>
          </a:p>
        </p:txBody>
      </p:sp>
      <p:pic>
        <p:nvPicPr>
          <p:cNvPr id="12" name="Picture 2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9692" y="2089345"/>
            <a:ext cx="3720743" cy="26731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" name="Picture 14" descr="msph3d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3" cstate="email">
            <a:lum bright="22000" contrast="3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8526" y="2089660"/>
            <a:ext cx="3151910" cy="26776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6464145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008417" y="1091045"/>
            <a:ext cx="3806538" cy="1825337"/>
          </a:xfrm>
          <a:prstGeom prst="rect">
            <a:avLst/>
          </a:prstGeom>
          <a:gradFill flip="none" rotWithShape="1">
            <a:gsLst>
              <a:gs pos="46000">
                <a:srgbClr val="59BDEC"/>
              </a:gs>
              <a:gs pos="40000">
                <a:srgbClr val="0090D8"/>
              </a:gs>
              <a:gs pos="0">
                <a:srgbClr val="0070C0"/>
              </a:gs>
              <a:gs pos="100000">
                <a:srgbClr val="00B0F0">
                  <a:lumMod val="29000"/>
                  <a:lumOff val="71000"/>
                </a:srgbClr>
              </a:gs>
            </a:gsLst>
            <a:lin ang="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/>
          <p:cNvSpPr/>
          <p:nvPr/>
        </p:nvSpPr>
        <p:spPr>
          <a:xfrm>
            <a:off x="5008417" y="2978723"/>
            <a:ext cx="3806538" cy="1825337"/>
          </a:xfrm>
          <a:prstGeom prst="rect">
            <a:avLst/>
          </a:prstGeom>
          <a:gradFill flip="none" rotWithShape="1">
            <a:gsLst>
              <a:gs pos="68000">
                <a:srgbClr val="59BDEC"/>
              </a:gs>
              <a:gs pos="40000">
                <a:srgbClr val="0090D8"/>
              </a:gs>
              <a:gs pos="0">
                <a:srgbClr val="0070C0"/>
              </a:gs>
              <a:gs pos="100000">
                <a:srgbClr val="00B0F0">
                  <a:lumMod val="29000"/>
                  <a:lumOff val="71000"/>
                </a:srgbClr>
              </a:gs>
            </a:gsLst>
            <a:lin ang="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39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0" indent="0">
              <a:buNone/>
            </a:pP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None/>
            </a:pP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None/>
            </a:pP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None/>
            </a:pPr>
            <a:r>
              <a:rPr lang="en-US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                    MP </a:t>
            </a:r>
            <a:endParaRPr lang="en-US" altLang="en-US" sz="1400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pPr marL="0" indent="0">
              <a:buNone/>
            </a:pPr>
            <a:endParaRPr lang="en-US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None/>
            </a:pPr>
            <a:endParaRPr lang="en-US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None/>
            </a:pPr>
            <a:endParaRPr lang="en-US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None/>
            </a:pPr>
            <a:r>
              <a:rPr lang="en-US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                    MP           IB</a:t>
            </a:r>
            <a:endParaRPr lang="en-US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13"/>
          </p:nvPr>
        </p:nvSpPr>
        <p:spPr/>
        <p:txBody>
          <a:bodyPr/>
          <a:lstStyle/>
          <a:p>
            <a:pPr marL="0" indent="0" algn="just">
              <a:buNone/>
            </a:pPr>
            <a:r>
              <a:rPr lang="en-US" altLang="en-US" dirty="0"/>
              <a:t>In a </a:t>
            </a:r>
            <a:r>
              <a:rPr lang="en-US" altLang="en-US" b="1" dirty="0"/>
              <a:t>closed magnetosphere</a:t>
            </a:r>
            <a:r>
              <a:rPr lang="en-US" altLang="en-US" dirty="0"/>
              <a:t>, one defines</a:t>
            </a:r>
          </a:p>
          <a:p>
            <a:pPr algn="just">
              <a:buFontTx/>
              <a:buChar char="-"/>
            </a:pPr>
            <a:r>
              <a:rPr lang="en-US" altLang="en-US" dirty="0"/>
              <a:t>the </a:t>
            </a:r>
            <a:r>
              <a:rPr lang="en-US" altLang="en-US" i="1" dirty="0"/>
              <a:t>magnetopause current layer </a:t>
            </a:r>
            <a:r>
              <a:rPr lang="en-US" altLang="en-US" dirty="0"/>
              <a:t>as the tangential discontinuity boundary between IMF and geomagnetic field;</a:t>
            </a:r>
          </a:p>
          <a:p>
            <a:pPr algn="just">
              <a:buFontTx/>
              <a:buChar char="-"/>
            </a:pPr>
            <a:r>
              <a:rPr lang="en-US" altLang="en-US" dirty="0"/>
              <a:t>the </a:t>
            </a:r>
            <a:r>
              <a:rPr lang="en-US" altLang="en-US" i="1" dirty="0"/>
              <a:t>magnetopause plasma boundary </a:t>
            </a:r>
            <a:r>
              <a:rPr lang="en-US" altLang="en-US" dirty="0"/>
              <a:t>as the </a:t>
            </a:r>
            <a:r>
              <a:rPr lang="en-US" altLang="en-US" dirty="0" smtClean="0"/>
              <a:t>barrier </a:t>
            </a:r>
            <a:r>
              <a:rPr lang="en-US" altLang="en-US" dirty="0"/>
              <a:t>between the </a:t>
            </a:r>
            <a:r>
              <a:rPr lang="en-US" altLang="en-US" dirty="0" err="1"/>
              <a:t>magnetosheath</a:t>
            </a:r>
            <a:r>
              <a:rPr lang="en-US" altLang="en-US" dirty="0"/>
              <a:t> </a:t>
            </a:r>
            <a:r>
              <a:rPr lang="en-US" altLang="en-US" dirty="0" smtClean="0"/>
              <a:t>and magnetospheric </a:t>
            </a:r>
            <a:r>
              <a:rPr lang="en-US" altLang="en-US" dirty="0"/>
              <a:t>plasma</a:t>
            </a:r>
            <a:r>
              <a:rPr lang="en-US" altLang="en-US" dirty="0" smtClean="0"/>
              <a:t>.</a:t>
            </a:r>
          </a:p>
          <a:p>
            <a:pPr algn="just">
              <a:buFontTx/>
              <a:buChar char="-"/>
            </a:pPr>
            <a:r>
              <a:rPr lang="en-US" altLang="en-US" dirty="0" smtClean="0"/>
              <a:t>Both are co-located.</a:t>
            </a:r>
            <a:endParaRPr lang="en-US" altLang="en-US" dirty="0"/>
          </a:p>
          <a:p>
            <a:pPr algn="just">
              <a:buFontTx/>
              <a:buChar char="-"/>
            </a:pPr>
            <a:endParaRPr lang="en-US" altLang="en-US" dirty="0"/>
          </a:p>
          <a:p>
            <a:pPr marL="0" indent="0" algn="just">
              <a:buNone/>
            </a:pPr>
            <a:r>
              <a:rPr lang="en-US" altLang="en-US" dirty="0"/>
              <a:t>In an </a:t>
            </a:r>
            <a:r>
              <a:rPr lang="en-US" altLang="en-US" b="1" dirty="0"/>
              <a:t>open magnetosphere </a:t>
            </a:r>
            <a:r>
              <a:rPr lang="en-US" altLang="en-US" dirty="0"/>
              <a:t>model, </a:t>
            </a:r>
          </a:p>
          <a:p>
            <a:pPr algn="just">
              <a:buFontTx/>
              <a:buChar char="-"/>
            </a:pPr>
            <a:r>
              <a:rPr lang="en-US" altLang="en-US" dirty="0"/>
              <a:t>the </a:t>
            </a:r>
            <a:r>
              <a:rPr lang="en-US" altLang="en-US" i="1" dirty="0"/>
              <a:t>magnetopause current layer </a:t>
            </a:r>
            <a:r>
              <a:rPr lang="en-US" altLang="en-US" dirty="0"/>
              <a:t>tends to be a rotational discontinuity;</a:t>
            </a:r>
          </a:p>
          <a:p>
            <a:pPr algn="just">
              <a:buFontTx/>
              <a:buChar char="-"/>
            </a:pPr>
            <a:r>
              <a:rPr lang="en-US" altLang="en-US" dirty="0" smtClean="0"/>
              <a:t>a </a:t>
            </a:r>
            <a:r>
              <a:rPr lang="en-US" altLang="en-US" i="1" dirty="0" smtClean="0"/>
              <a:t>boundary layer </a:t>
            </a:r>
            <a:r>
              <a:rPr lang="en-US" altLang="en-US" dirty="0" smtClean="0"/>
              <a:t>is formed by some </a:t>
            </a:r>
            <a:r>
              <a:rPr lang="en-US" altLang="en-US" dirty="0" err="1" smtClean="0"/>
              <a:t>magnetosheath</a:t>
            </a:r>
            <a:r>
              <a:rPr lang="en-US" altLang="en-US" dirty="0" smtClean="0"/>
              <a:t> </a:t>
            </a:r>
            <a:r>
              <a:rPr lang="en-US" altLang="en-US" dirty="0"/>
              <a:t>plasma leaking </a:t>
            </a:r>
            <a:r>
              <a:rPr lang="en-US" altLang="en-US" dirty="0" smtClean="0"/>
              <a:t>through;</a:t>
            </a:r>
            <a:endParaRPr lang="en-US" altLang="en-US" dirty="0"/>
          </a:p>
          <a:p>
            <a:pPr algn="just">
              <a:buFontTx/>
              <a:buChar char="-"/>
            </a:pPr>
            <a:r>
              <a:rPr lang="en-US" altLang="en-US" dirty="0"/>
              <a:t>whose </a:t>
            </a:r>
            <a:r>
              <a:rPr lang="en-US" altLang="en-US" i="1" dirty="0"/>
              <a:t>inner boundary </a:t>
            </a:r>
            <a:r>
              <a:rPr lang="en-US" altLang="en-US" dirty="0"/>
              <a:t>is a tangential discontinuity</a:t>
            </a:r>
            <a:r>
              <a:rPr lang="en-US" altLang="en-US" dirty="0" smtClean="0"/>
              <a:t>.</a:t>
            </a:r>
            <a:endParaRPr lang="en-US" altLang="en-US" dirty="0"/>
          </a:p>
        </p:txBody>
      </p:sp>
      <p:sp>
        <p:nvSpPr>
          <p:cNvPr id="16386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2400" b="1" dirty="0" smtClean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The </a:t>
            </a:r>
            <a:r>
              <a:rPr lang="en-US" altLang="en-US" sz="2400" b="1" dirty="0" smtClean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magnetospheric boundary</a:t>
            </a:r>
            <a:endParaRPr lang="en-US" altLang="en-US" sz="2400" b="1" dirty="0"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cxnSp>
        <p:nvCxnSpPr>
          <p:cNvPr id="6" name="Straight Arrow Connector 5"/>
          <p:cNvCxnSpPr/>
          <p:nvPr/>
        </p:nvCxnSpPr>
        <p:spPr>
          <a:xfrm>
            <a:off x="5905501" y="1336962"/>
            <a:ext cx="3463" cy="1288473"/>
          </a:xfrm>
          <a:prstGeom prst="straightConnector1">
            <a:avLst/>
          </a:prstGeom>
          <a:ln>
            <a:solidFill>
              <a:srgbClr val="7030A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flipV="1">
            <a:off x="7755082" y="1323108"/>
            <a:ext cx="3463" cy="1288473"/>
          </a:xfrm>
          <a:prstGeom prst="straightConnector1">
            <a:avLst/>
          </a:prstGeom>
          <a:ln>
            <a:solidFill>
              <a:srgbClr val="7030A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Rectangle 7"/>
          <p:cNvSpPr/>
          <p:nvPr/>
        </p:nvSpPr>
        <p:spPr>
          <a:xfrm>
            <a:off x="6612082" y="1091044"/>
            <a:ext cx="183573" cy="1825337"/>
          </a:xfrm>
          <a:prstGeom prst="rect">
            <a:avLst/>
          </a:prstGeom>
          <a:solidFill>
            <a:srgbClr val="92D050">
              <a:alpha val="52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" name="Straight Arrow Connector 13"/>
          <p:cNvCxnSpPr/>
          <p:nvPr/>
        </p:nvCxnSpPr>
        <p:spPr>
          <a:xfrm>
            <a:off x="5912413" y="3297249"/>
            <a:ext cx="3463" cy="1171339"/>
          </a:xfrm>
          <a:prstGeom prst="straightConnector1">
            <a:avLst/>
          </a:prstGeom>
          <a:ln>
            <a:solidFill>
              <a:srgbClr val="7030A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 flipV="1">
            <a:off x="7914394" y="3293771"/>
            <a:ext cx="3463" cy="1171339"/>
          </a:xfrm>
          <a:prstGeom prst="straightConnector1">
            <a:avLst/>
          </a:prstGeom>
          <a:ln>
            <a:solidFill>
              <a:srgbClr val="7030A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 flipV="1">
            <a:off x="7038094" y="3276634"/>
            <a:ext cx="3463" cy="1171339"/>
          </a:xfrm>
          <a:prstGeom prst="straightConnector1">
            <a:avLst/>
          </a:prstGeom>
          <a:ln>
            <a:solidFill>
              <a:srgbClr val="7030A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6" name="Rectangle 25"/>
          <p:cNvSpPr/>
          <p:nvPr/>
        </p:nvSpPr>
        <p:spPr>
          <a:xfrm>
            <a:off x="6612082" y="2966785"/>
            <a:ext cx="183573" cy="1825337"/>
          </a:xfrm>
          <a:prstGeom prst="rect">
            <a:avLst/>
          </a:prstGeom>
          <a:solidFill>
            <a:srgbClr val="92D050">
              <a:alpha val="52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/>
          <p:cNvSpPr/>
          <p:nvPr/>
        </p:nvSpPr>
        <p:spPr>
          <a:xfrm>
            <a:off x="7342909" y="2970249"/>
            <a:ext cx="183573" cy="1825337"/>
          </a:xfrm>
          <a:prstGeom prst="rect">
            <a:avLst/>
          </a:prstGeom>
          <a:solidFill>
            <a:srgbClr val="92D050">
              <a:alpha val="52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491899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7" name="Rectang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2800" dirty="0" smtClean="0"/>
              <a:t>Magnetopause stand-off distance</a:t>
            </a:r>
            <a:endParaRPr lang="en-US" altLang="en-US" sz="2800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8198" name="Rectangle 13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 algn="just">
                  <a:buNone/>
                </a:pPr>
                <a:r>
                  <a:rPr lang="en-US" altLang="en-US" dirty="0" smtClean="0"/>
                  <a:t>Pressure balance at the nose of </a:t>
                </a:r>
                <a:r>
                  <a:rPr lang="en-US" altLang="en-US" dirty="0"/>
                  <a:t>the </a:t>
                </a:r>
                <a:r>
                  <a:rPr lang="en-US" altLang="en-US" dirty="0" smtClean="0"/>
                  <a:t>magnetopause states </a:t>
                </a:r>
                <a:r>
                  <a:rPr lang="en-US" altLang="en-US" dirty="0"/>
                  <a:t>that </a:t>
                </a:r>
                <a:endParaRPr lang="en-US" altLang="en-US" dirty="0" smtClean="0"/>
              </a:p>
              <a:p>
                <a:pPr marL="0" indent="0" algn="ctr"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altLang="en-US" i="1">
                            <a:latin typeface="Cambria Math"/>
                          </a:rPr>
                        </m:ctrlPr>
                      </m:sSubPr>
                      <m:e>
                        <m:r>
                          <a:rPr lang="nl-BE" altLang="en-US" i="1">
                            <a:latin typeface="Cambria Math"/>
                          </a:rPr>
                          <m:t>𝑃</m:t>
                        </m:r>
                      </m:e>
                      <m:sub>
                        <m:r>
                          <a:rPr lang="nl-BE" altLang="en-US" i="1">
                            <a:latin typeface="Cambria Math"/>
                          </a:rPr>
                          <m:t>𝑡𝑜𝑡𝑎𝑙</m:t>
                        </m:r>
                        <m:r>
                          <a:rPr lang="nl-BE" altLang="en-US" b="0" i="1" smtClean="0">
                            <a:latin typeface="Cambria Math"/>
                          </a:rPr>
                          <m:t>, </m:t>
                        </m:r>
                        <m:r>
                          <a:rPr lang="nl-BE" altLang="en-US" b="0" i="1" smtClean="0">
                            <a:latin typeface="Cambria Math"/>
                          </a:rPr>
                          <m:t>𝑠𝑤</m:t>
                        </m:r>
                      </m:sub>
                    </m:sSub>
                    <m:r>
                      <a:rPr lang="nl-BE" altLang="en-US" i="1">
                        <a:latin typeface="Cambria Math"/>
                      </a:rPr>
                      <m:t>=</m:t>
                    </m:r>
                  </m:oMath>
                </a14:m>
                <a:r>
                  <a:rPr lang="en-US" altLang="en-US" dirty="0" smtClean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en-US" i="1">
                            <a:latin typeface="Cambria Math"/>
                          </a:rPr>
                        </m:ctrlPr>
                      </m:sSubPr>
                      <m:e>
                        <m:r>
                          <a:rPr lang="nl-BE" altLang="en-US" i="1">
                            <a:latin typeface="Cambria Math"/>
                          </a:rPr>
                          <m:t>𝑃</m:t>
                        </m:r>
                      </m:e>
                      <m:sub>
                        <m:r>
                          <a:rPr lang="nl-BE" altLang="en-US" i="1">
                            <a:latin typeface="Cambria Math"/>
                          </a:rPr>
                          <m:t>𝑡𝑜𝑡𝑎𝑙</m:t>
                        </m:r>
                        <m:r>
                          <a:rPr lang="nl-BE" altLang="en-US" b="0" i="1" smtClean="0">
                            <a:latin typeface="Cambria Math"/>
                          </a:rPr>
                          <m:t>, </m:t>
                        </m:r>
                        <m:r>
                          <a:rPr lang="nl-BE" altLang="en-US" b="0" i="1" smtClean="0">
                            <a:latin typeface="Cambria Math"/>
                          </a:rPr>
                          <m:t>𝑚𝑠𝑝h</m:t>
                        </m:r>
                      </m:sub>
                    </m:sSub>
                  </m:oMath>
                </a14:m>
                <a:endParaRPr lang="en-US" altLang="en-US" dirty="0" smtClean="0"/>
              </a:p>
              <a:p>
                <a:pPr marL="0" indent="0">
                  <a:buNone/>
                </a:pPr>
                <a:r>
                  <a:rPr lang="en-US" altLang="en-US" dirty="0"/>
                  <a:t>w</a:t>
                </a:r>
                <a:r>
                  <a:rPr lang="en-US" altLang="en-US" dirty="0" smtClean="0"/>
                  <a:t>hich approximately amounts to</a:t>
                </a:r>
                <a:endParaRPr lang="en-US" altLang="en-US" dirty="0" smtClean="0"/>
              </a:p>
              <a:p>
                <a:pPr marL="0" indent="0" algn="just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l-GR" altLang="en-US" i="1">
                          <a:latin typeface="Cambria Math"/>
                          <a:ea typeface="Cambria Math"/>
                        </a:rPr>
                        <m:t>𝜌</m:t>
                      </m:r>
                      <m:sSubSup>
                        <m:sSubSupPr>
                          <m:ctrlPr>
                            <a:rPr lang="nl-BE" altLang="en-US" i="1">
                              <a:latin typeface="Cambria Math"/>
                            </a:rPr>
                          </m:ctrlPr>
                        </m:sSubSupPr>
                        <m:e>
                          <m:r>
                            <a:rPr lang="nl-BE" altLang="en-US" i="1">
                              <a:latin typeface="Cambria Math"/>
                            </a:rPr>
                            <m:t>𝑣</m:t>
                          </m:r>
                        </m:e>
                        <m:sub>
                          <m:r>
                            <a:rPr lang="nl-BE" altLang="en-US" i="1">
                              <a:latin typeface="Cambria Math"/>
                            </a:rPr>
                            <m:t>𝑠𝑤</m:t>
                          </m:r>
                        </m:sub>
                        <m:sup>
                          <m:r>
                            <a:rPr lang="nl-BE" altLang="en-US" i="1">
                              <a:latin typeface="Cambria Math"/>
                            </a:rPr>
                            <m:t>2</m:t>
                          </m:r>
                        </m:sup>
                      </m:sSubSup>
                      <m:r>
                        <a:rPr lang="nl-BE" altLang="en-US" b="0" i="1" smtClean="0">
                          <a:latin typeface="Cambria Math"/>
                        </a:rPr>
                        <m:t>=</m:t>
                      </m:r>
                      <m:f>
                        <m:fPr>
                          <m:type m:val="lin"/>
                          <m:ctrlPr>
                            <a:rPr lang="nl-BE" altLang="en-US" b="0" i="1" smtClean="0">
                              <a:latin typeface="Cambria Math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nl-BE" altLang="en-US" b="0" i="1" smtClean="0">
                                  <a:latin typeface="Cambria Math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nl-BE" altLang="en-US" b="0" i="1" smtClean="0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ctrlPr>
                                        <a:rPr lang="nl-BE" altLang="en-US" i="1">
                                          <a:latin typeface="Cambria Math"/>
                                          <a:ea typeface="Cambria Math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nl-BE" altLang="en-US" i="1">
                                          <a:latin typeface="Cambria Math"/>
                                          <a:ea typeface="Cambria Math"/>
                                        </a:rPr>
                                        <m:t>2</m:t>
                                      </m:r>
                                      <m:sSub>
                                        <m:sSubPr>
                                          <m:ctrlPr>
                                            <a:rPr lang="nl-BE" altLang="en-US" i="1">
                                              <a:latin typeface="Cambria Math"/>
                                              <a:ea typeface="Cambria Math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nl-BE" altLang="en-US" i="1">
                                              <a:latin typeface="Cambria Math"/>
                                              <a:ea typeface="Cambria Math"/>
                                            </a:rPr>
                                            <m:t>𝐵</m:t>
                                          </m:r>
                                        </m:e>
                                        <m:sub>
                                          <m:r>
                                            <a:rPr lang="nl-BE" altLang="en-US" i="1">
                                              <a:latin typeface="Cambria Math"/>
                                              <a:ea typeface="Cambria Math"/>
                                            </a:rPr>
                                            <m:t>0</m:t>
                                          </m:r>
                                        </m:sub>
                                      </m:sSub>
                                    </m:num>
                                    <m:den>
                                      <m:sSup>
                                        <m:sSupPr>
                                          <m:ctrlPr>
                                            <a:rPr lang="nl-BE" altLang="en-US" i="1">
                                              <a:latin typeface="Cambria Math"/>
                                              <a:ea typeface="Cambria Math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nl-BE" altLang="en-US" i="1">
                                              <a:latin typeface="Cambria Math"/>
                                              <a:ea typeface="Cambria Math"/>
                                            </a:rPr>
                                            <m:t>𝑅</m:t>
                                          </m:r>
                                        </m:e>
                                        <m:sup>
                                          <m:r>
                                            <a:rPr lang="nl-BE" altLang="en-US" i="1">
                                              <a:latin typeface="Cambria Math"/>
                                              <a:ea typeface="Cambria Math"/>
                                            </a:rPr>
                                            <m:t>3</m:t>
                                          </m:r>
                                        </m:sup>
                                      </m:sSup>
                                    </m:den>
                                  </m:f>
                                </m:e>
                              </m:d>
                            </m:e>
                            <m:sup>
                              <m:r>
                                <a:rPr lang="nl-BE" altLang="en-US" b="0" i="1" smtClean="0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lang="nl-BE" altLang="en-US" i="1">
                              <a:latin typeface="Cambria Math"/>
                            </a:rPr>
                            <m:t>2</m:t>
                          </m:r>
                          <m:sSub>
                            <m:sSubPr>
                              <m:ctrlPr>
                                <a:rPr lang="nl-BE" altLang="en-US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nl-BE" altLang="en-US" i="1">
                                  <a:latin typeface="Cambria Math"/>
                                  <a:ea typeface="Cambria Math"/>
                                </a:rPr>
                                <m:t>𝜇</m:t>
                              </m:r>
                            </m:e>
                            <m:sub>
                              <m:r>
                                <a:rPr lang="nl-BE" altLang="en-US" i="1">
                                  <a:latin typeface="Cambria Math"/>
                                </a:rPr>
                                <m:t>0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n-US" altLang="en-US" dirty="0" smtClean="0"/>
              </a:p>
              <a:p>
                <a:pPr marL="0" indent="0" algn="just">
                  <a:buNone/>
                </a:pPr>
                <a:r>
                  <a:rPr lang="en-US" altLang="en-US" dirty="0"/>
                  <a:t>l</a:t>
                </a:r>
                <a:r>
                  <a:rPr lang="en-US" altLang="en-US" dirty="0" smtClean="0"/>
                  <a:t>eading to the </a:t>
                </a:r>
                <a:r>
                  <a:rPr lang="en-US" altLang="en-US" dirty="0"/>
                  <a:t>magnetopause stand-off distance</a:t>
                </a:r>
                <a:endParaRPr lang="en-US" altLang="en-US" dirty="0"/>
              </a:p>
              <a:p>
                <a:pPr marL="0" indent="0" algn="ctr"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nl-BE" alt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en-US" b="0" i="1" smtClean="0">
                            <a:latin typeface="Cambria Math"/>
                          </a:rPr>
                          <m:t>𝑅</m:t>
                        </m:r>
                      </m:e>
                      <m:sub>
                        <m:r>
                          <a:rPr lang="en-US" altLang="en-US" b="0" i="1" smtClean="0">
                            <a:latin typeface="Cambria Math"/>
                          </a:rPr>
                          <m:t>𝑚𝑝</m:t>
                        </m:r>
                        <m:r>
                          <a:rPr lang="en-US" altLang="en-US" b="0" i="1" smtClean="0">
                            <a:latin typeface="Cambria Math"/>
                          </a:rPr>
                          <m:t>0</m:t>
                        </m:r>
                      </m:sub>
                    </m:sSub>
                    <m:r>
                      <a:rPr lang="nl-BE" altLang="en-US" i="1">
                        <a:latin typeface="Cambria Math"/>
                      </a:rPr>
                      <m:t>=</m:t>
                    </m:r>
                  </m:oMath>
                </a14:m>
                <a:r>
                  <a:rPr lang="en-US" altLang="en-US" dirty="0"/>
                  <a:t> </a:t>
                </a:r>
                <a14:m>
                  <m:oMath xmlns:m="http://schemas.openxmlformats.org/officeDocument/2006/math">
                    <m:rad>
                      <m:radPr>
                        <m:ctrlPr>
                          <a:rPr lang="en-US" altLang="en-US" sz="1050" i="1" smtClean="0">
                            <a:latin typeface="Cambria Math"/>
                          </a:rPr>
                        </m:ctrlPr>
                      </m:radPr>
                      <m:deg>
                        <m:r>
                          <m:rPr>
                            <m:brk m:alnAt="7"/>
                          </m:rPr>
                          <a:rPr lang="nl-BE" altLang="en-US" sz="1050" b="0" i="1" smtClean="0">
                            <a:latin typeface="Cambria Math"/>
                          </a:rPr>
                          <m:t>6</m:t>
                        </m:r>
                      </m:deg>
                      <m:e>
                        <m:f>
                          <m:fPr>
                            <m:ctrlPr>
                              <a:rPr lang="nl-BE" altLang="en-US" sz="1050" i="1">
                                <a:latin typeface="Cambria Math"/>
                                <a:ea typeface="Cambria Math"/>
                              </a:rPr>
                            </m:ctrlPr>
                          </m:fPr>
                          <m:num>
                            <m:r>
                              <a:rPr lang="nl-BE" altLang="en-US" sz="1050" i="1">
                                <a:latin typeface="Cambria Math"/>
                                <a:ea typeface="Cambria Math"/>
                              </a:rPr>
                              <m:t>2</m:t>
                            </m:r>
                            <m:sSup>
                              <m:sSupPr>
                                <m:ctrlPr>
                                  <a:rPr lang="nl-BE" altLang="en-US" sz="1050" i="1" smtClean="0">
                                    <a:latin typeface="Cambria Math"/>
                                    <a:ea typeface="Cambria Math"/>
                                  </a:rPr>
                                </m:ctrlPr>
                              </m:sSupPr>
                              <m:e>
                                <m:sSub>
                                  <m:sSubPr>
                                    <m:ctrlPr>
                                      <a:rPr lang="nl-BE" altLang="en-US" sz="1050" i="1">
                                        <a:latin typeface="Cambria Math"/>
                                        <a:ea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nl-BE" altLang="en-US" sz="1050" i="1">
                                        <a:latin typeface="Cambria Math"/>
                                        <a:ea typeface="Cambria Math"/>
                                      </a:rPr>
                                      <m:t>𝐵</m:t>
                                    </m:r>
                                  </m:e>
                                  <m:sub>
                                    <m:r>
                                      <a:rPr lang="nl-BE" altLang="en-US" sz="1050" i="1">
                                        <a:latin typeface="Cambria Math"/>
                                        <a:ea typeface="Cambria Math"/>
                                      </a:rPr>
                                      <m:t>0</m:t>
                                    </m:r>
                                  </m:sub>
                                </m:sSub>
                              </m:e>
                              <m:sup>
                                <m:r>
                                  <a:rPr lang="nl-BE" altLang="en-US" sz="1050" i="1" smtClean="0">
                                    <a:latin typeface="Cambria Math"/>
                                    <a:ea typeface="Cambria Math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nl-BE" altLang="en-US" sz="1050" b="0" i="1" smtClean="0">
                                <a:latin typeface="Cambria Math"/>
                                <a:ea typeface="Cambria Math"/>
                              </a:rPr>
                              <m:t>  </m:t>
                            </m:r>
                          </m:num>
                          <m:den>
                            <m:sSub>
                              <m:sSubPr>
                                <m:ctrlPr>
                                  <a:rPr lang="nl-BE" altLang="en-US" sz="1050" i="1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nl-BE" altLang="en-US" sz="1050" i="1">
                                    <a:latin typeface="Cambria Math"/>
                                    <a:ea typeface="Cambria Math"/>
                                  </a:rPr>
                                  <m:t>𝜇</m:t>
                                </m:r>
                              </m:e>
                              <m:sub>
                                <m:r>
                                  <a:rPr lang="nl-BE" altLang="en-US" sz="1050" i="1">
                                    <a:latin typeface="Cambria Math"/>
                                  </a:rPr>
                                  <m:t>0</m:t>
                                </m:r>
                              </m:sub>
                            </m:sSub>
                            <m:r>
                              <a:rPr lang="nl-BE" altLang="en-US" sz="1050" b="0" i="1" smtClean="0">
                                <a:latin typeface="Cambria Math"/>
                                <a:ea typeface="Cambria Math"/>
                              </a:rPr>
                              <m:t>𝑁𝑚</m:t>
                            </m:r>
                            <m:sSubSup>
                              <m:sSubSupPr>
                                <m:ctrlPr>
                                  <a:rPr lang="nl-BE" altLang="en-US" sz="1050" i="1">
                                    <a:latin typeface="Cambria Math"/>
                                  </a:rPr>
                                </m:ctrlPr>
                              </m:sSubSupPr>
                              <m:e>
                                <m:r>
                                  <a:rPr lang="nl-BE" altLang="en-US" sz="1050" i="1">
                                    <a:latin typeface="Cambria Math"/>
                                  </a:rPr>
                                  <m:t>𝑣</m:t>
                                </m:r>
                              </m:e>
                              <m:sub>
                                <m:r>
                                  <a:rPr lang="nl-BE" altLang="en-US" sz="1050" i="1">
                                    <a:latin typeface="Cambria Math"/>
                                  </a:rPr>
                                  <m:t>𝑠𝑤</m:t>
                                </m:r>
                              </m:sub>
                              <m:sup>
                                <m:r>
                                  <a:rPr lang="nl-BE" altLang="en-US" sz="1050" i="1">
                                    <a:latin typeface="Cambria Math"/>
                                  </a:rPr>
                                  <m:t>2</m:t>
                                </m:r>
                              </m:sup>
                            </m:sSubSup>
                          </m:den>
                        </m:f>
                      </m:e>
                    </m:rad>
                  </m:oMath>
                </a14:m>
                <a:endParaRPr lang="en-US" altLang="en-US" dirty="0"/>
              </a:p>
              <a:p>
                <a:pPr marL="0" indent="0" algn="just">
                  <a:buNone/>
                </a:pPr>
                <a:r>
                  <a:rPr lang="en-US" altLang="en-US" dirty="0" smtClean="0"/>
                  <a:t>With t</a:t>
                </a:r>
                <a:r>
                  <a:rPr lang="en-US" altLang="en-US" dirty="0" smtClean="0"/>
                  <a:t>ypical </a:t>
                </a:r>
                <a:r>
                  <a:rPr lang="en-US" altLang="en-US" dirty="0" smtClean="0"/>
                  <a:t>values: </a:t>
                </a:r>
                <a14:m>
                  <m:oMath xmlns:m="http://schemas.openxmlformats.org/officeDocument/2006/math">
                    <m:r>
                      <a:rPr lang="en-US" altLang="en-US" i="1" dirty="0" smtClean="0">
                        <a:latin typeface="Cambria Math"/>
                      </a:rPr>
                      <m:t>𝑁</m:t>
                    </m:r>
                    <m:r>
                      <a:rPr lang="en-US" altLang="en-US" i="1" dirty="0" smtClean="0">
                        <a:latin typeface="Cambria Math"/>
                      </a:rPr>
                      <m:t> = 1 </m:t>
                    </m:r>
                    <m:sSup>
                      <m:sSupPr>
                        <m:ctrlPr>
                          <a:rPr lang="nl-BE" altLang="en-US" b="0" i="1" dirty="0" smtClean="0">
                            <a:latin typeface="Cambria Math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nl-BE" altLang="en-US" b="0" i="0" dirty="0" smtClean="0">
                            <a:latin typeface="Cambria Math"/>
                          </a:rPr>
                          <m:t>cm</m:t>
                        </m:r>
                      </m:e>
                      <m:sup>
                        <m:r>
                          <a:rPr lang="nl-BE" altLang="en-US" b="0" i="1" dirty="0" smtClean="0">
                            <a:latin typeface="Cambria Math"/>
                          </a:rPr>
                          <m:t>−3</m:t>
                        </m:r>
                      </m:sup>
                    </m:sSup>
                    <m:r>
                      <a:rPr lang="en-US" altLang="en-US" i="1" dirty="0" smtClean="0">
                        <a:latin typeface="Cambria Math"/>
                      </a:rPr>
                      <m:t> </m:t>
                    </m:r>
                  </m:oMath>
                </a14:m>
                <a:r>
                  <a:rPr lang="en-US" altLang="en-US" dirty="0" smtClean="0"/>
                  <a:t>,</a:t>
                </a:r>
                <a:r>
                  <a:rPr lang="en-US" altLang="en-US" dirty="0" smtClean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nl-BE" altLang="en-US" i="1">
                            <a:latin typeface="Cambria Math"/>
                          </a:rPr>
                        </m:ctrlPr>
                      </m:sSubPr>
                      <m:e>
                        <m:r>
                          <a:rPr lang="nl-BE" altLang="en-US" i="1">
                            <a:latin typeface="Cambria Math"/>
                          </a:rPr>
                          <m:t>𝑣</m:t>
                        </m:r>
                      </m:e>
                      <m:sub>
                        <m:r>
                          <a:rPr lang="nl-BE" altLang="en-US" i="1">
                            <a:latin typeface="Cambria Math"/>
                          </a:rPr>
                          <m:t>𝑠𝑤</m:t>
                        </m:r>
                      </m:sub>
                    </m:sSub>
                    <m:r>
                      <a:rPr lang="en-US" altLang="en-US" sz="1200" i="1" dirty="0" smtClean="0">
                        <a:latin typeface="Cambria Math"/>
                      </a:rPr>
                      <m:t>= 400</m:t>
                    </m:r>
                    <m:r>
                      <a:rPr lang="nl-BE" altLang="en-US" sz="1200" b="0" i="1" dirty="0" smtClean="0">
                        <a:latin typeface="Cambria Math"/>
                      </a:rPr>
                      <m:t> </m:t>
                    </m:r>
                    <m:r>
                      <m:rPr>
                        <m:sty m:val="p"/>
                      </m:rPr>
                      <a:rPr lang="nl-BE" altLang="en-US" sz="1200" b="0" i="0" dirty="0" smtClean="0">
                        <a:latin typeface="Cambria Math"/>
                      </a:rPr>
                      <m:t>km</m:t>
                    </m:r>
                    <m:r>
                      <a:rPr lang="nl-BE" altLang="en-US" sz="1200" b="0" i="0" dirty="0" smtClean="0">
                        <a:latin typeface="Cambria Math"/>
                      </a:rPr>
                      <m:t>/</m:t>
                    </m:r>
                    <m:r>
                      <m:rPr>
                        <m:sty m:val="p"/>
                      </m:rPr>
                      <a:rPr lang="nl-BE" altLang="en-US" sz="1200" b="0" i="0" dirty="0" smtClean="0">
                        <a:latin typeface="Cambria Math"/>
                      </a:rPr>
                      <m:t>s</m:t>
                    </m:r>
                    <m:r>
                      <a:rPr lang="en-US" altLang="en-US" sz="1200" i="0" dirty="0" smtClean="0">
                        <a:latin typeface="Cambria Math"/>
                      </a:rPr>
                      <m:t> </m:t>
                    </m:r>
                  </m:oMath>
                </a14:m>
                <a:r>
                  <a:rPr lang="en-US" altLang="en-US" dirty="0" smtClean="0"/>
                  <a:t>in the solar wind, </a:t>
                </a:r>
                <a14:m>
                  <m:oMath xmlns:m="http://schemas.openxmlformats.org/officeDocument/2006/math">
                    <m:r>
                      <a:rPr lang="en-US" altLang="en-US" i="1" dirty="0" smtClean="0">
                        <a:latin typeface="Cambria Math"/>
                      </a:rPr>
                      <m:t>𝑚</m:t>
                    </m:r>
                    <m:r>
                      <a:rPr lang="en-US" altLang="en-US" i="1" dirty="0" smtClean="0">
                        <a:latin typeface="Cambria Math"/>
                      </a:rPr>
                      <m:t> = 1.67×</m:t>
                    </m:r>
                    <m:sSup>
                      <m:sSupPr>
                        <m:ctrlPr>
                          <a:rPr lang="en-US" altLang="en-US" i="1" dirty="0" smtClean="0">
                            <a:latin typeface="Cambria Math"/>
                            <a:ea typeface="Cambria Math"/>
                          </a:rPr>
                        </m:ctrlPr>
                      </m:sSupPr>
                      <m:e>
                        <m:r>
                          <a:rPr lang="nl-BE" altLang="en-US" b="0" i="1" dirty="0" smtClean="0">
                            <a:latin typeface="Cambria Math"/>
                            <a:ea typeface="Cambria Math"/>
                          </a:rPr>
                          <m:t>10</m:t>
                        </m:r>
                      </m:e>
                      <m:sup>
                        <m:r>
                          <a:rPr lang="nl-BE" altLang="en-US" b="0" i="1" dirty="0" smtClean="0">
                            <a:latin typeface="Cambria Math"/>
                            <a:ea typeface="Cambria Math"/>
                          </a:rPr>
                          <m:t>−27</m:t>
                        </m:r>
                      </m:sup>
                    </m:sSup>
                    <m:r>
                      <a:rPr lang="en-US" altLang="en-US" i="1" dirty="0" smtClean="0">
                        <a:latin typeface="Cambria Math"/>
                      </a:rPr>
                      <m:t> </m:t>
                    </m:r>
                    <m:r>
                      <m:rPr>
                        <m:sty m:val="p"/>
                      </m:rPr>
                      <a:rPr lang="en-US" altLang="en-US" i="0" dirty="0" smtClean="0">
                        <a:latin typeface="Cambria Math"/>
                      </a:rPr>
                      <m:t>kg</m:t>
                    </m:r>
                    <m:r>
                      <a:rPr lang="en-US" altLang="en-US" i="1" dirty="0" smtClean="0">
                        <a:latin typeface="Cambria Math"/>
                      </a:rPr>
                      <m:t>  </m:t>
                    </m:r>
                  </m:oMath>
                </a14:m>
                <a:r>
                  <a:rPr lang="en-US" altLang="en-US" dirty="0" smtClean="0"/>
                  <a:t>if you consider </a:t>
                </a:r>
                <a:r>
                  <a:rPr lang="en-US" altLang="en-US" dirty="0" smtClean="0"/>
                  <a:t>the solar wind to consist of only protons</a:t>
                </a:r>
                <a:r>
                  <a:rPr lang="en-US" altLang="en-US" dirty="0" smtClean="0"/>
                  <a:t>; then one finds </a:t>
                </a:r>
                <a:r>
                  <a:rPr lang="en-US" altLang="en-US" dirty="0" smtClean="0"/>
                  <a:t>a subsolar magnetopause position of</a:t>
                </a:r>
                <a:endParaRPr lang="en-US" altLang="en-US" dirty="0" smtClean="0"/>
              </a:p>
              <a:p>
                <a:pPr marL="0" indent="0" algn="just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nl-BE" altLang="en-US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altLang="en-US" i="1">
                              <a:latin typeface="Cambria Math"/>
                            </a:rPr>
                            <m:t>𝑅</m:t>
                          </m:r>
                        </m:e>
                        <m:sub>
                          <m:r>
                            <a:rPr lang="en-US" altLang="en-US" i="1">
                              <a:latin typeface="Cambria Math"/>
                            </a:rPr>
                            <m:t>𝑚𝑝</m:t>
                          </m:r>
                          <m:r>
                            <a:rPr lang="en-US" altLang="en-US" i="1">
                              <a:latin typeface="Cambria Math"/>
                            </a:rPr>
                            <m:t>0</m:t>
                          </m:r>
                        </m:sub>
                      </m:sSub>
                      <m:r>
                        <a:rPr lang="en-US" altLang="en-US" i="1" dirty="0" smtClean="0">
                          <a:latin typeface="Cambria Math"/>
                        </a:rPr>
                        <m:t>= 13.9 </m:t>
                      </m:r>
                      <m:sSub>
                        <m:sSubPr>
                          <m:ctrlPr>
                            <a:rPr lang="en-US" altLang="en-US" i="1" dirty="0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nl-BE" altLang="en-US" b="0" i="1" dirty="0" smtClean="0">
                              <a:latin typeface="Cambria Math"/>
                            </a:rPr>
                            <m:t>𝑅</m:t>
                          </m:r>
                        </m:e>
                        <m:sub>
                          <m:r>
                            <a:rPr lang="nl-BE" altLang="en-US" b="0" i="1" dirty="0" smtClean="0">
                              <a:latin typeface="Cambria Math"/>
                            </a:rPr>
                            <m:t>𝐸</m:t>
                          </m:r>
                        </m:sub>
                      </m:sSub>
                    </m:oMath>
                  </m:oMathPara>
                </a14:m>
                <a:endParaRPr lang="en-US" altLang="en-US" dirty="0" smtClean="0"/>
              </a:p>
              <a:p>
                <a:pPr marL="0" indent="0" algn="just">
                  <a:buNone/>
                </a:pPr>
                <a:r>
                  <a:rPr lang="en-US" altLang="en-US" dirty="0" smtClean="0"/>
                  <a:t>Clearly</a:t>
                </a:r>
                <a:r>
                  <a:rPr lang="en-US" altLang="en-US" dirty="0" smtClean="0"/>
                  <a:t>, with changing solar wind speed and/or density,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nl-BE" altLang="en-US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en-US" i="1">
                            <a:latin typeface="Cambria Math"/>
                          </a:rPr>
                          <m:t>𝑅</m:t>
                        </m:r>
                      </m:e>
                      <m:sub>
                        <m:r>
                          <a:rPr lang="en-US" altLang="en-US" i="1">
                            <a:latin typeface="Cambria Math"/>
                          </a:rPr>
                          <m:t>𝑚𝑝</m:t>
                        </m:r>
                        <m:r>
                          <a:rPr lang="en-US" altLang="en-US" i="1">
                            <a:latin typeface="Cambria Math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altLang="en-US" dirty="0" smtClean="0"/>
                  <a:t> </a:t>
                </a:r>
                <a:r>
                  <a:rPr lang="en-US" altLang="en-US" dirty="0" smtClean="0"/>
                  <a:t>changes continuously.</a:t>
                </a:r>
              </a:p>
            </p:txBody>
          </p:sp>
        </mc:Choice>
        <mc:Fallback>
          <p:sp>
            <p:nvSpPr>
              <p:cNvPr id="8198" name="Rectangle 1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314" t="-497" r="-4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0C4BB1-3484-4D52-83E8-B9FBCC641155}" type="slidenum">
              <a:rPr lang="en-US"/>
              <a:pPr>
                <a:defRPr/>
              </a:pPr>
              <a:t>4</a:t>
            </a:fld>
            <a:endParaRPr lang="en-US" dirty="0"/>
          </a:p>
        </p:txBody>
      </p:sp>
      <p:sp>
        <p:nvSpPr>
          <p:cNvPr id="633858" name="Text Box 2"/>
          <p:cNvSpPr txBox="1">
            <a:spLocks noChangeArrowheads="1"/>
          </p:cNvSpPr>
          <p:nvPr/>
        </p:nvSpPr>
        <p:spPr bwMode="auto">
          <a:xfrm>
            <a:off x="4403725" y="671513"/>
            <a:ext cx="385042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0" hangingPunct="0">
              <a:spcBef>
                <a:spcPct val="20000"/>
              </a:spcBef>
              <a:buClr>
                <a:schemeClr val="folHlink"/>
              </a:buClr>
              <a:buSzPct val="75000"/>
              <a:buFont typeface="Monotype Sorts" pitchFamily="2" charset="2"/>
              <a:buChar char="n"/>
              <a:defRPr/>
            </a:pPr>
            <a:endParaRPr kumimoji="1" lang="en-GB" sz="2800">
              <a:solidFill>
                <a:schemeClr val="tx1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004422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2" name="Rectangle 2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2800" dirty="0" smtClean="0"/>
              <a:t>Magnetopause surface shape</a:t>
            </a:r>
            <a:endParaRPr lang="en-US" altLang="en-US" sz="2800" dirty="0" smtClean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7893" name="Rectangle 30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 algn="just">
                  <a:buFont typeface="Arial" charset="0"/>
                  <a:buNone/>
                </a:pPr>
                <a:endParaRPr lang="en-US" altLang="en-US" dirty="0" smtClean="0"/>
              </a:p>
              <a:p>
                <a:pPr marL="0" indent="0" algn="just">
                  <a:buFont typeface="Arial" charset="0"/>
                  <a:buNone/>
                </a:pPr>
                <a:r>
                  <a:rPr lang="en-US" altLang="en-US" dirty="0" smtClean="0"/>
                  <a:t>By a statistical binning of magnetopause positions as a function of essentially th</a:t>
                </a:r>
                <a:r>
                  <a:rPr lang="en-US" altLang="en-US" dirty="0" smtClean="0"/>
                  <a:t>e dynamic pressure, </a:t>
                </a:r>
                <a:r>
                  <a:rPr lang="en-US" altLang="en-US" i="1" dirty="0" err="1" smtClean="0"/>
                  <a:t>Shue</a:t>
                </a:r>
                <a:r>
                  <a:rPr lang="en-US" altLang="en-US" i="1" dirty="0" smtClean="0"/>
                  <a:t> et al. [1997] </a:t>
                </a:r>
                <a:r>
                  <a:rPr lang="en-US" altLang="en-US" dirty="0" smtClean="0"/>
                  <a:t>fitted the magnetopause surface with the shape</a:t>
                </a:r>
              </a:p>
              <a:p>
                <a:pPr marL="0" indent="0" algn="just">
                  <a:buFont typeface="Arial" charset="0"/>
                  <a:buNone/>
                </a:pPr>
                <a:endParaRPr lang="en-US" altLang="en-US" dirty="0"/>
              </a:p>
              <a:p>
                <a:pPr marL="0" indent="0" algn="ctr">
                  <a:buFont typeface="Arial" charset="0"/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nl-BE" altLang="en-US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en-US" i="1">
                            <a:latin typeface="Cambria Math"/>
                          </a:rPr>
                          <m:t>𝑅</m:t>
                        </m:r>
                      </m:e>
                      <m:sub>
                        <m:r>
                          <a:rPr lang="en-US" altLang="en-US" i="1">
                            <a:latin typeface="Cambria Math"/>
                          </a:rPr>
                          <m:t>𝑚𝑝</m:t>
                        </m:r>
                      </m:sub>
                    </m:sSub>
                  </m:oMath>
                </a14:m>
                <a:r>
                  <a:rPr lang="en-US" altLang="en-US" dirty="0" smtClean="0"/>
                  <a:t> =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nl-BE" altLang="en-US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en-US" i="1">
                            <a:latin typeface="Cambria Math"/>
                          </a:rPr>
                          <m:t>𝑅</m:t>
                        </m:r>
                      </m:e>
                      <m:sub>
                        <m:r>
                          <a:rPr lang="en-US" altLang="en-US" i="1">
                            <a:latin typeface="Cambria Math"/>
                          </a:rPr>
                          <m:t>𝑚𝑝</m:t>
                        </m:r>
                        <m:r>
                          <a:rPr lang="en-US" altLang="en-US" i="1">
                            <a:latin typeface="Cambria Math"/>
                          </a:rPr>
                          <m:t>0</m:t>
                        </m:r>
                      </m:sub>
                    </m:sSub>
                    <m:r>
                      <a:rPr lang="en-US" altLang="en-US" i="1">
                        <a:latin typeface="Cambria Math"/>
                      </a:rPr>
                      <m:t> </m:t>
                    </m:r>
                    <m:sSub>
                      <m:sSubPr>
                        <m:ctrlPr>
                          <a:rPr lang="nl-BE" altLang="en-US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en-US" b="0" i="1" smtClean="0">
                            <a:latin typeface="Cambria Math"/>
                          </a:rPr>
                          <m:t> </m:t>
                        </m:r>
                        <m:sSubSup>
                          <m:sSubSupPr>
                            <m:ctrlPr>
                              <a:rPr lang="en-US" altLang="en-US" b="0" i="1" smtClean="0">
                                <a:latin typeface="Cambria Math"/>
                              </a:rPr>
                            </m:ctrlPr>
                          </m:sSubSupPr>
                          <m:e>
                            <m:d>
                              <m:dPr>
                                <m:ctrlPr>
                                  <a:rPr lang="en-US" altLang="en-US" b="0" i="1" smtClean="0">
                                    <a:latin typeface="Cambria Math"/>
                                  </a:rPr>
                                </m:ctrlPr>
                              </m:dPr>
                              <m:e>
                                <m:f>
                                  <m:fPr>
                                    <m:ctrlPr>
                                      <a:rPr lang="en-US" altLang="en-US" b="0" i="1" smtClean="0">
                                        <a:latin typeface="Cambria Math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altLang="en-US" b="0" i="1" smtClean="0">
                                        <a:latin typeface="Cambria Math"/>
                                      </a:rPr>
                                      <m:t>2</m:t>
                                    </m:r>
                                  </m:num>
                                  <m:den>
                                    <m:r>
                                      <a:rPr lang="en-US" altLang="en-US" b="0" i="1" smtClean="0">
                                        <a:latin typeface="Cambria Math"/>
                                      </a:rPr>
                                      <m:t>1+</m:t>
                                    </m:r>
                                    <m:func>
                                      <m:funcPr>
                                        <m:ctrlPr>
                                          <a:rPr lang="en-US" altLang="en-US" b="0" i="1" smtClean="0">
                                            <a:latin typeface="Cambria Math"/>
                                          </a:rPr>
                                        </m:ctrlPr>
                                      </m:funcPr>
                                      <m:fName>
                                        <m:r>
                                          <m:rPr>
                                            <m:sty m:val="p"/>
                                          </m:rPr>
                                          <a:rPr lang="en-US" altLang="en-US" b="0" i="0" smtClean="0">
                                            <a:latin typeface="Cambria Math"/>
                                          </a:rPr>
                                          <m:t>cos</m:t>
                                        </m:r>
                                      </m:fName>
                                      <m:e>
                                        <m:r>
                                          <a:rPr lang="en-US" altLang="en-US" b="0" i="1" smtClean="0">
                                            <a:latin typeface="Cambria Math"/>
                                            <a:ea typeface="Cambria Math"/>
                                          </a:rPr>
                                          <m:t>𝜃</m:t>
                                        </m:r>
                                      </m:e>
                                    </m:func>
                                  </m:den>
                                </m:f>
                              </m:e>
                            </m:d>
                          </m:e>
                          <m:sub/>
                          <m:sup>
                            <m:r>
                              <a:rPr lang="en-US" altLang="en-US" b="0" i="1" smtClean="0">
                                <a:latin typeface="Cambria Math"/>
                                <a:ea typeface="Cambria Math"/>
                              </a:rPr>
                              <m:t>𝛼</m:t>
                            </m:r>
                          </m:sup>
                        </m:sSubSup>
                        <m:r>
                          <a:rPr lang="en-US" altLang="en-US" b="0" i="1" smtClean="0">
                            <a:latin typeface="Cambria Math"/>
                          </a:rPr>
                          <m:t> </m:t>
                        </m:r>
                      </m:e>
                      <m:sub>
                        <m:r>
                          <a:rPr lang="en-US" altLang="en-US" b="0" i="1" smtClean="0">
                            <a:latin typeface="Cambria Math"/>
                          </a:rPr>
                          <m:t> </m:t>
                        </m:r>
                      </m:sub>
                    </m:sSub>
                  </m:oMath>
                </a14:m>
                <a:r>
                  <a:rPr lang="en-US" altLang="en-US" dirty="0" smtClean="0"/>
                  <a:t> </a:t>
                </a:r>
              </a:p>
              <a:p>
                <a:pPr marL="0" indent="0" algn="just">
                  <a:buFont typeface="Arial" charset="0"/>
                  <a:buNone/>
                </a:pPr>
                <a:endParaRPr lang="en-US" altLang="en-US" dirty="0"/>
              </a:p>
              <a:p>
                <a:pPr marL="0" indent="0" algn="just">
                  <a:buFont typeface="Arial" charset="0"/>
                  <a:buNone/>
                </a:pPr>
                <a:r>
                  <a:rPr lang="en-US" altLang="en-US" dirty="0" smtClean="0"/>
                  <a:t>where </a:t>
                </a:r>
                <a14:m>
                  <m:oMath xmlns:m="http://schemas.openxmlformats.org/officeDocument/2006/math">
                    <m:r>
                      <a:rPr lang="en-US" altLang="en-US" i="1" smtClean="0">
                        <a:latin typeface="Cambria Math"/>
                        <a:ea typeface="Cambria Math"/>
                      </a:rPr>
                      <m:t>𝛼</m:t>
                    </m:r>
                    <m:r>
                      <a:rPr lang="en-US" altLang="en-US" i="1" smtClean="0">
                        <a:latin typeface="Cambria Math"/>
                        <a:ea typeface="Cambria Math"/>
                      </a:rPr>
                      <m:t>≈0.6</m:t>
                    </m:r>
                  </m:oMath>
                </a14:m>
                <a:r>
                  <a:rPr lang="en-US" altLang="en-US" dirty="0" smtClean="0"/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nl-BE" altLang="en-US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en-US" i="1">
                            <a:latin typeface="Cambria Math"/>
                          </a:rPr>
                          <m:t>𝑅</m:t>
                        </m:r>
                      </m:e>
                      <m:sub>
                        <m:r>
                          <a:rPr lang="en-US" altLang="en-US" i="1">
                            <a:latin typeface="Cambria Math"/>
                          </a:rPr>
                          <m:t>𝑚𝑝</m:t>
                        </m:r>
                        <m:r>
                          <a:rPr lang="en-US" altLang="en-US" i="1">
                            <a:latin typeface="Cambria Math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altLang="en-US" dirty="0"/>
                  <a:t> </a:t>
                </a:r>
                <a14:m>
                  <m:oMath xmlns:m="http://schemas.openxmlformats.org/officeDocument/2006/math">
                    <m:r>
                      <a:rPr lang="en-US" altLang="en-US" i="1">
                        <a:latin typeface="Cambria Math"/>
                        <a:ea typeface="Cambria Math"/>
                      </a:rPr>
                      <m:t>≈</m:t>
                    </m:r>
                    <m:r>
                      <a:rPr lang="en-US" altLang="en-US" b="0" i="1" smtClean="0">
                        <a:latin typeface="Cambria Math"/>
                        <a:ea typeface="Cambria Math"/>
                      </a:rPr>
                      <m:t>11.6 </m:t>
                    </m:r>
                    <m:sSub>
                      <m:sSubPr>
                        <m:ctrlPr>
                          <a:rPr lang="en-US" altLang="en-US" b="0" i="1" smtClean="0"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en-US" altLang="en-US" b="0" i="1" smtClean="0">
                            <a:latin typeface="Cambria Math"/>
                            <a:ea typeface="Cambria Math"/>
                          </a:rPr>
                          <m:t>𝑅</m:t>
                        </m:r>
                      </m:e>
                      <m:sub>
                        <m:r>
                          <a:rPr lang="en-US" altLang="en-US" b="0" i="1" smtClean="0">
                            <a:latin typeface="Cambria Math"/>
                            <a:ea typeface="Cambria Math"/>
                          </a:rPr>
                          <m:t>𝐸</m:t>
                        </m:r>
                      </m:sub>
                    </m:sSub>
                  </m:oMath>
                </a14:m>
                <a:r>
                  <a:rPr lang="en-US" altLang="en-US" dirty="0" smtClean="0"/>
                  <a:t>, where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nl-BE" altLang="en-US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en-US" i="1">
                            <a:latin typeface="Cambria Math"/>
                          </a:rPr>
                          <m:t>𝑅</m:t>
                        </m:r>
                      </m:e>
                      <m:sub>
                        <m:r>
                          <a:rPr lang="en-US" altLang="en-US" i="1">
                            <a:latin typeface="Cambria Math"/>
                          </a:rPr>
                          <m:t>𝑚𝑝</m:t>
                        </m:r>
                        <m:r>
                          <a:rPr lang="en-US" altLang="en-US" i="1">
                            <a:latin typeface="Cambria Math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altLang="en-US" dirty="0" smtClean="0"/>
                  <a:t> depends on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en-US" i="1">
                            <a:latin typeface="Cambria Math"/>
                          </a:rPr>
                        </m:ctrlPr>
                      </m:sSubPr>
                      <m:e>
                        <m:r>
                          <a:rPr lang="nl-BE" altLang="en-US" i="1">
                            <a:latin typeface="Cambria Math"/>
                          </a:rPr>
                          <m:t>𝑃</m:t>
                        </m:r>
                      </m:e>
                      <m:sub>
                        <m:r>
                          <a:rPr lang="nl-BE" altLang="en-US" i="1">
                            <a:latin typeface="Cambria Math"/>
                          </a:rPr>
                          <m:t>𝑡𝑜𝑡𝑎𝑙</m:t>
                        </m:r>
                        <m:r>
                          <a:rPr lang="nl-BE" altLang="en-US" i="1">
                            <a:latin typeface="Cambria Math"/>
                          </a:rPr>
                          <m:t>, </m:t>
                        </m:r>
                        <m:r>
                          <a:rPr lang="nl-BE" altLang="en-US" i="1">
                            <a:latin typeface="Cambria Math"/>
                          </a:rPr>
                          <m:t>𝑠𝑤</m:t>
                        </m:r>
                      </m:sub>
                    </m:sSub>
                  </m:oMath>
                </a14:m>
                <a:r>
                  <a:rPr lang="en-US" altLang="en-US" dirty="0"/>
                  <a:t> </a:t>
                </a:r>
                <a:r>
                  <a:rPr lang="en-US" altLang="en-US" dirty="0" smtClean="0"/>
                  <a:t>and to a lesser extent on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nl-BE" altLang="en-US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en-US" b="0" i="1" smtClean="0">
                            <a:latin typeface="Cambria Math"/>
                          </a:rPr>
                          <m:t>𝐵</m:t>
                        </m:r>
                      </m:e>
                      <m:sub>
                        <m:r>
                          <a:rPr lang="en-US" altLang="en-US" b="0" i="1" smtClean="0">
                            <a:latin typeface="Cambria Math"/>
                          </a:rPr>
                          <m:t>𝑧</m:t>
                        </m:r>
                      </m:sub>
                    </m:sSub>
                  </m:oMath>
                </a14:m>
                <a:r>
                  <a:rPr lang="en-US" altLang="en-US" dirty="0" smtClean="0"/>
                  <a:t> (and </a:t>
                </a:r>
                <a14:m>
                  <m:oMath xmlns:m="http://schemas.openxmlformats.org/officeDocument/2006/math">
                    <m:r>
                      <a:rPr lang="en-US" altLang="en-US" i="1">
                        <a:latin typeface="Cambria Math"/>
                        <a:ea typeface="Cambria Math"/>
                      </a:rPr>
                      <m:t>𝛼</m:t>
                    </m:r>
                  </m:oMath>
                </a14:m>
                <a:r>
                  <a:rPr lang="en-US" altLang="en-US" dirty="0" smtClean="0"/>
                  <a:t> changes somewhat too).</a:t>
                </a:r>
              </a:p>
              <a:p>
                <a:pPr marL="0" indent="0" algn="just">
                  <a:buFont typeface="Arial" charset="0"/>
                  <a:buNone/>
                </a:pPr>
                <a:endParaRPr lang="en-US" altLang="en-US" dirty="0"/>
              </a:p>
              <a:p>
                <a:pPr marL="0" indent="0" algn="just">
                  <a:buFont typeface="Arial" charset="0"/>
                  <a:buNone/>
                </a:pPr>
                <a:r>
                  <a:rPr lang="en-US" altLang="en-US" dirty="0"/>
                  <a:t>The underlying idea is that this equation represents the shape of the magnetopause for static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en-US" i="1">
                            <a:latin typeface="Cambria Math"/>
                          </a:rPr>
                        </m:ctrlPr>
                      </m:sSubPr>
                      <m:e>
                        <m:r>
                          <a:rPr lang="nl-BE" altLang="en-US" i="1">
                            <a:latin typeface="Cambria Math"/>
                          </a:rPr>
                          <m:t>𝑃</m:t>
                        </m:r>
                      </m:e>
                      <m:sub>
                        <m:r>
                          <a:rPr lang="nl-BE" altLang="en-US" i="1">
                            <a:latin typeface="Cambria Math"/>
                          </a:rPr>
                          <m:t>𝑡𝑜𝑡𝑎𝑙</m:t>
                        </m:r>
                        <m:r>
                          <a:rPr lang="nl-BE" altLang="en-US" i="1">
                            <a:latin typeface="Cambria Math"/>
                          </a:rPr>
                          <m:t>, </m:t>
                        </m:r>
                        <m:r>
                          <a:rPr lang="nl-BE" altLang="en-US" i="1">
                            <a:latin typeface="Cambria Math"/>
                          </a:rPr>
                          <m:t>𝑠𝑤</m:t>
                        </m:r>
                      </m:sub>
                    </m:sSub>
                  </m:oMath>
                </a14:m>
                <a:r>
                  <a:rPr lang="en-US" altLang="en-US" dirty="0"/>
                  <a:t> </a:t>
                </a:r>
                <a:r>
                  <a:rPr lang="en-US" altLang="en-US" dirty="0"/>
                  <a:t>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nl-BE" altLang="en-US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en-US" i="1">
                            <a:latin typeface="Cambria Math"/>
                          </a:rPr>
                          <m:t>𝐵</m:t>
                        </m:r>
                      </m:e>
                      <m:sub>
                        <m:r>
                          <a:rPr lang="en-US" altLang="en-US" i="1">
                            <a:latin typeface="Cambria Math"/>
                          </a:rPr>
                          <m:t>𝑧</m:t>
                        </m:r>
                      </m:sub>
                    </m:sSub>
                  </m:oMath>
                </a14:m>
                <a:r>
                  <a:rPr lang="en-US" altLang="en-US" dirty="0"/>
                  <a:t> </a:t>
                </a:r>
                <a:r>
                  <a:rPr lang="en-US" altLang="en-US" dirty="0" smtClean="0"/>
                  <a:t>.</a:t>
                </a:r>
                <a:endParaRPr lang="en-US" altLang="en-US" dirty="0" smtClean="0"/>
              </a:p>
            </p:txBody>
          </p:sp>
        </mc:Choice>
        <mc:Fallback>
          <p:sp>
            <p:nvSpPr>
              <p:cNvPr id="37893" name="Rectangle 30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314" r="-4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DB49CF3-7465-4FE6-AA61-76AD3B443C60}" type="slidenum">
              <a:rPr lang="en-US"/>
              <a:pPr>
                <a:defRPr/>
              </a:pPr>
              <a:t>5</a:t>
            </a:fld>
            <a:endParaRPr lang="en-US"/>
          </a:p>
        </p:txBody>
      </p:sp>
      <p:sp>
        <p:nvSpPr>
          <p:cNvPr id="37895" name="Text Box 46"/>
          <p:cNvSpPr txBox="1">
            <a:spLocks noChangeArrowheads="1"/>
          </p:cNvSpPr>
          <p:nvPr/>
        </p:nvSpPr>
        <p:spPr bwMode="auto">
          <a:xfrm>
            <a:off x="6670353" y="5057943"/>
            <a:ext cx="1441420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rgbClr val="FFFFFF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rgbClr val="FFFFFF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rgbClr val="FFFFFF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rgbClr val="FFFFFF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rgbClr val="FFFFFF"/>
                </a:solidFill>
                <a:latin typeface="Calibri" pitchFamily="34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FFFFFF"/>
                </a:solidFill>
                <a:latin typeface="Calibri" pitchFamily="34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FFFFFF"/>
                </a:solidFill>
                <a:latin typeface="Calibri" pitchFamily="34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FFFFFF"/>
                </a:solidFill>
                <a:latin typeface="Calibri" pitchFamily="34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FFFFFF"/>
                </a:solidFill>
                <a:latin typeface="Calibri" pitchFamily="34" charset="0"/>
                <a:cs typeface="Arial" charset="0"/>
              </a:defRPr>
            </a:lvl9pPr>
          </a:lstStyle>
          <a:p>
            <a:pPr algn="l" eaLnBrk="1" hangingPunct="1"/>
            <a:r>
              <a:rPr lang="en-GB" altLang="en-US" sz="800" i="1">
                <a:solidFill>
                  <a:schemeClr val="tx1"/>
                </a:solidFill>
                <a:latin typeface="Arial" charset="0"/>
              </a:rPr>
              <a:t>Petrinec – Lockheed Martin</a:t>
            </a:r>
          </a:p>
        </p:txBody>
      </p:sp>
    </p:spTree>
    <p:extLst>
      <p:ext uri="{BB962C8B-B14F-4D97-AF65-F5344CB8AC3E}">
        <p14:creationId xmlns:p14="http://schemas.microsoft.com/office/powerpoint/2010/main" val="25393741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2" name="Rectangle 2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2800" dirty="0" smtClean="0"/>
              <a:t>Problems</a:t>
            </a:r>
            <a:endParaRPr lang="en-US" altLang="en-US" sz="2800" dirty="0" smtClean="0"/>
          </a:p>
        </p:txBody>
      </p:sp>
      <p:sp>
        <p:nvSpPr>
          <p:cNvPr id="37893" name="Rectangle 30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just">
              <a:buFont typeface="Arial" charset="0"/>
              <a:buNone/>
            </a:pPr>
            <a:endParaRPr lang="en-US" altLang="en-US" dirty="0"/>
          </a:p>
          <a:p>
            <a:pPr marL="0" indent="0" algn="just">
              <a:buFont typeface="Arial" charset="0"/>
              <a:buNone/>
            </a:pPr>
            <a:r>
              <a:rPr lang="en-US" altLang="en-US" dirty="0" smtClean="0"/>
              <a:t>There are fundamental problems with this approach.</a:t>
            </a:r>
          </a:p>
          <a:p>
            <a:pPr marL="0" indent="0" algn="just">
              <a:buFont typeface="Arial" charset="0"/>
              <a:buNone/>
            </a:pPr>
            <a:endParaRPr lang="en-US" altLang="en-US" dirty="0"/>
          </a:p>
          <a:p>
            <a:pPr marL="0" indent="0" algn="just">
              <a:buFont typeface="Arial" charset="0"/>
              <a:buNone/>
            </a:pPr>
            <a:r>
              <a:rPr lang="en-US" altLang="en-US" dirty="0" smtClean="0"/>
              <a:t>1. The </a:t>
            </a:r>
            <a:r>
              <a:rPr lang="en-US" altLang="en-US" b="1" dirty="0" smtClean="0"/>
              <a:t>conditions are rarely static.</a:t>
            </a:r>
          </a:p>
          <a:p>
            <a:pPr marL="0" indent="0" algn="just">
              <a:buFont typeface="Arial" charset="0"/>
              <a:buNone/>
            </a:pPr>
            <a:endParaRPr lang="en-US" altLang="en-US" dirty="0" smtClean="0"/>
          </a:p>
          <a:p>
            <a:pPr algn="just">
              <a:buFontTx/>
              <a:buChar char="-"/>
            </a:pPr>
            <a:r>
              <a:rPr lang="en-US" altLang="en-US" dirty="0" smtClean="0"/>
              <a:t>Magnetopause motion combines with </a:t>
            </a:r>
            <a:r>
              <a:rPr lang="en-US" altLang="en-US" dirty="0" err="1" smtClean="0"/>
              <a:t>tailward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magnetosheath</a:t>
            </a:r>
            <a:r>
              <a:rPr lang="en-US" altLang="en-US" dirty="0" smtClean="0"/>
              <a:t> flow to create surface waves.</a:t>
            </a:r>
          </a:p>
          <a:p>
            <a:pPr algn="just">
              <a:buFontTx/>
              <a:buChar char="-"/>
            </a:pPr>
            <a:endParaRPr lang="en-US" altLang="en-US" dirty="0" smtClean="0"/>
          </a:p>
          <a:p>
            <a:pPr algn="just">
              <a:buFontTx/>
              <a:buChar char="-"/>
            </a:pPr>
            <a:r>
              <a:rPr lang="en-US" altLang="en-US" dirty="0" smtClean="0"/>
              <a:t>Upon compression, plasma wave speeds (</a:t>
            </a:r>
            <a:r>
              <a:rPr lang="en-US" altLang="en-US" dirty="0" err="1" smtClean="0"/>
              <a:t>Alfvén</a:t>
            </a:r>
            <a:r>
              <a:rPr lang="en-US" altLang="en-US" dirty="0" smtClean="0"/>
              <a:t> speed) inside the magnetosphere are faster than inside the </a:t>
            </a:r>
            <a:r>
              <a:rPr lang="en-US" altLang="en-US" dirty="0" err="1" smtClean="0"/>
              <a:t>magnetosheath</a:t>
            </a:r>
            <a:r>
              <a:rPr lang="en-US" altLang="en-US" dirty="0" smtClean="0"/>
              <a:t>, producing a bulge running ahead of the surface wave.</a:t>
            </a:r>
          </a:p>
          <a:p>
            <a:pPr algn="just">
              <a:buFontTx/>
              <a:buChar char="-"/>
            </a:pPr>
            <a:endParaRPr lang="en-US" altLang="en-US" dirty="0" smtClean="0"/>
          </a:p>
          <a:p>
            <a:pPr marL="0" indent="0" algn="just">
              <a:buNone/>
            </a:pPr>
            <a:r>
              <a:rPr lang="en-US" altLang="en-US" dirty="0" smtClean="0"/>
              <a:t>2. </a:t>
            </a:r>
            <a:r>
              <a:rPr lang="en-US" altLang="en-US" b="1" dirty="0" smtClean="0"/>
              <a:t>Even if the conditions are static, the magnetopause can move</a:t>
            </a:r>
            <a:r>
              <a:rPr lang="en-US" altLang="en-US" dirty="0" smtClean="0"/>
              <a:t>.</a:t>
            </a:r>
          </a:p>
          <a:p>
            <a:pPr marL="0" indent="0" algn="just">
              <a:buNone/>
            </a:pPr>
            <a:endParaRPr lang="en-US" altLang="en-US" dirty="0" smtClean="0"/>
          </a:p>
          <a:p>
            <a:pPr algn="just">
              <a:buFontTx/>
              <a:buChar char="-"/>
            </a:pPr>
            <a:r>
              <a:rPr lang="en-US" altLang="en-US" dirty="0" smtClean="0"/>
              <a:t>Surface </a:t>
            </a:r>
            <a:r>
              <a:rPr lang="en-US" altLang="en-US" dirty="0"/>
              <a:t>wave motion may result from, e.g. </a:t>
            </a:r>
            <a:r>
              <a:rPr lang="en-US" altLang="en-US" dirty="0"/>
              <a:t>the Kelvin-</a:t>
            </a:r>
            <a:r>
              <a:rPr lang="en-US" altLang="en-US" dirty="0" err="1"/>
              <a:t>Helmholz</a:t>
            </a:r>
            <a:r>
              <a:rPr lang="en-US" altLang="en-US" dirty="0"/>
              <a:t> </a:t>
            </a:r>
            <a:r>
              <a:rPr lang="en-US" altLang="en-US" dirty="0"/>
              <a:t>instability, even when there is no pressure variation.</a:t>
            </a:r>
          </a:p>
          <a:p>
            <a:pPr marL="0" indent="0" algn="just">
              <a:buFont typeface="Arial" charset="0"/>
              <a:buNone/>
            </a:pPr>
            <a:endParaRPr lang="en-US" altLang="en-US" dirty="0" smtClean="0"/>
          </a:p>
        </p:txBody>
      </p:sp>
      <p:sp>
        <p:nvSpPr>
          <p:cNvPr id="13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DB49CF3-7465-4FE6-AA61-76AD3B443C60}" type="slidenum">
              <a:rPr lang="en-US"/>
              <a:pPr>
                <a:defRPr/>
              </a:pPr>
              <a:t>6</a:t>
            </a:fld>
            <a:endParaRPr lang="en-US"/>
          </a:p>
        </p:txBody>
      </p:sp>
      <p:sp>
        <p:nvSpPr>
          <p:cNvPr id="37895" name="Text Box 46"/>
          <p:cNvSpPr txBox="1">
            <a:spLocks noChangeArrowheads="1"/>
          </p:cNvSpPr>
          <p:nvPr/>
        </p:nvSpPr>
        <p:spPr bwMode="auto">
          <a:xfrm>
            <a:off x="6670353" y="5057943"/>
            <a:ext cx="1441420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rgbClr val="FFFFFF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rgbClr val="FFFFFF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rgbClr val="FFFFFF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rgbClr val="FFFFFF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rgbClr val="FFFFFF"/>
                </a:solidFill>
                <a:latin typeface="Calibri" pitchFamily="34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FFFFFF"/>
                </a:solidFill>
                <a:latin typeface="Calibri" pitchFamily="34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FFFFFF"/>
                </a:solidFill>
                <a:latin typeface="Calibri" pitchFamily="34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FFFFFF"/>
                </a:solidFill>
                <a:latin typeface="Calibri" pitchFamily="34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FFFFFF"/>
                </a:solidFill>
                <a:latin typeface="Calibri" pitchFamily="34" charset="0"/>
                <a:cs typeface="Arial" charset="0"/>
              </a:defRPr>
            </a:lvl9pPr>
          </a:lstStyle>
          <a:p>
            <a:pPr algn="l" eaLnBrk="1" hangingPunct="1"/>
            <a:r>
              <a:rPr lang="en-GB" altLang="en-US" sz="800" i="1">
                <a:solidFill>
                  <a:schemeClr val="tx1"/>
                </a:solidFill>
                <a:latin typeface="Arial" charset="0"/>
              </a:rPr>
              <a:t>Petrinec – Lockheed Martin</a:t>
            </a:r>
          </a:p>
        </p:txBody>
      </p:sp>
    </p:spTree>
    <p:extLst>
      <p:ext uri="{BB962C8B-B14F-4D97-AF65-F5344CB8AC3E}">
        <p14:creationId xmlns:p14="http://schemas.microsoft.com/office/powerpoint/2010/main" val="32296569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r-BE" altLang="en-US" dirty="0" smtClean="0"/>
              <a:t>Magnetospheric </a:t>
            </a:r>
            <a:r>
              <a:rPr lang="fr-BE" altLang="en-US" dirty="0" err="1" smtClean="0"/>
              <a:t>boundary</a:t>
            </a:r>
            <a:r>
              <a:rPr lang="fr-BE" altLang="en-US" dirty="0" smtClean="0"/>
              <a:t> reconstruction</a:t>
            </a:r>
            <a:endParaRPr lang="en-US" alt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8915" name="Rectangle 3"/>
              <p:cNvSpPr>
                <a:spLocks noGrp="1" noChangeArrowheads="1"/>
              </p:cNvSpPr>
              <p:nvPr>
                <p:ph idx="1"/>
              </p:nvPr>
            </p:nvSpPr>
            <p:spPr/>
            <p:txBody>
              <a:bodyPr/>
              <a:lstStyle/>
              <a:p>
                <a:pPr algn="just"/>
                <a:r>
                  <a:rPr lang="en-US" altLang="en-US" dirty="0" smtClean="0"/>
                  <a:t>We assume </a:t>
                </a:r>
                <a:r>
                  <a:rPr lang="en-US" altLang="en-US" dirty="0" smtClean="0"/>
                  <a:t>that</a:t>
                </a:r>
              </a:p>
              <a:p>
                <a:pPr lvl="1" algn="just"/>
                <a:r>
                  <a:rPr lang="en-US" altLang="en-US" dirty="0" smtClean="0"/>
                  <a:t>there is no intrinsic time variability of the </a:t>
                </a:r>
                <a:r>
                  <a:rPr lang="en-US" altLang="en-US" dirty="0" smtClean="0"/>
                  <a:t>MP/BL structure, but</a:t>
                </a:r>
                <a:endParaRPr lang="en-US" altLang="en-US" dirty="0" smtClean="0"/>
              </a:p>
              <a:p>
                <a:pPr lvl="1" algn="just"/>
                <a:r>
                  <a:rPr lang="en-US" altLang="en-US" dirty="0" smtClean="0"/>
                  <a:t>the observed time variability is only due to </a:t>
                </a:r>
                <a:r>
                  <a:rPr lang="en-US" altLang="en-US" dirty="0" smtClean="0"/>
                  <a:t>motion of the MP/BL relative to </a:t>
                </a:r>
                <a:r>
                  <a:rPr lang="en-US" altLang="en-US" dirty="0" smtClean="0"/>
                  <a:t>the spacecraft.</a:t>
                </a:r>
              </a:p>
              <a:p>
                <a:pPr lvl="1" algn="just"/>
                <a:endParaRPr lang="en-US" altLang="en-US" dirty="0" smtClean="0"/>
              </a:p>
              <a:p>
                <a:pPr algn="just"/>
                <a:r>
                  <a:rPr lang="en-US" altLang="en-US" dirty="0"/>
                  <a:t>Let </a:t>
                </a:r>
                <a14:m>
                  <m:oMath xmlns:m="http://schemas.openxmlformats.org/officeDocument/2006/math">
                    <m:r>
                      <a:rPr lang="en-US" altLang="en-US" i="1" dirty="0">
                        <a:latin typeface="Cambria Math"/>
                      </a:rPr>
                      <m:t>𝑥</m:t>
                    </m:r>
                  </m:oMath>
                </a14:m>
                <a:r>
                  <a:rPr lang="en-US" altLang="en-US" dirty="0"/>
                  <a:t> be the average direction normal to the boundary, </a:t>
                </a:r>
                <a14:m>
                  <m:oMath xmlns:m="http://schemas.openxmlformats.org/officeDocument/2006/math">
                    <m:r>
                      <a:rPr lang="en-US" altLang="en-US" i="1" dirty="0">
                        <a:latin typeface="Cambria Math"/>
                      </a:rPr>
                      <m:t>𝑦</m:t>
                    </m:r>
                  </m:oMath>
                </a14:m>
                <a:r>
                  <a:rPr lang="en-US" altLang="en-US" dirty="0"/>
                  <a:t> is along the boundary, </a:t>
                </a:r>
                <a14:m>
                  <m:oMath xmlns:m="http://schemas.openxmlformats.org/officeDocument/2006/math">
                    <m:r>
                      <a:rPr lang="en-US" altLang="en-US" i="1" dirty="0">
                        <a:latin typeface="Cambria Math"/>
                      </a:rPr>
                      <m:t>𝑧</m:t>
                    </m:r>
                  </m:oMath>
                </a14:m>
                <a:r>
                  <a:rPr lang="en-US" altLang="en-US" dirty="0"/>
                  <a:t> </a:t>
                </a:r>
                <a:r>
                  <a:rPr lang="en-US" altLang="en-US" dirty="0"/>
                  <a:t>is the direction of least curvature/invariant direction </a:t>
                </a:r>
                <a:r>
                  <a:rPr lang="en-US" altLang="en-US" dirty="0"/>
                  <a:t>(from variance </a:t>
                </a:r>
                <a:r>
                  <a:rPr lang="en-US" altLang="en-US" dirty="0"/>
                  <a:t>analysis </a:t>
                </a:r>
                <a:r>
                  <a:rPr lang="en-US" altLang="en-US" dirty="0"/>
                  <a:t>of the normal vector). </a:t>
                </a:r>
                <a:endParaRPr lang="en-US" altLang="en-US" dirty="0" smtClean="0"/>
              </a:p>
              <a:p>
                <a:pPr algn="just"/>
                <a:endParaRPr lang="en-US" altLang="en-US" dirty="0"/>
              </a:p>
              <a:p>
                <a:pPr algn="just"/>
                <a:r>
                  <a:rPr lang="en-US" altLang="en-US" dirty="0" smtClean="0"/>
                  <a:t>The MP/BL position can be obtained from</a:t>
                </a:r>
              </a:p>
              <a:p>
                <a:pPr marL="0" indent="0" algn="just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en-US" i="1" dirty="0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altLang="en-US" b="0" i="1" dirty="0" smtClean="0">
                              <a:latin typeface="Cambria Math"/>
                            </a:rPr>
                            <m:t>𝑥</m:t>
                          </m:r>
                        </m:e>
                        <m:sub>
                          <m:r>
                            <a:rPr lang="en-US" altLang="en-US" b="0" i="1" dirty="0" smtClean="0">
                              <a:latin typeface="Cambria Math"/>
                            </a:rPr>
                            <m:t>𝑚𝑝𝑏𝑙</m:t>
                          </m:r>
                        </m:sub>
                      </m:sSub>
                      <m:r>
                        <a:rPr lang="en-US" altLang="en-US" i="1" dirty="0">
                          <a:latin typeface="Cambria Math"/>
                        </a:rPr>
                        <m:t>(</m:t>
                      </m:r>
                      <m:r>
                        <a:rPr lang="en-US" altLang="en-US" i="1" dirty="0">
                          <a:latin typeface="Cambria Math"/>
                        </a:rPr>
                        <m:t>𝑡</m:t>
                      </m:r>
                      <m:r>
                        <a:rPr lang="en-US" altLang="en-US" i="1" dirty="0">
                          <a:latin typeface="Cambria Math"/>
                        </a:rPr>
                        <m:t>) =</m:t>
                      </m:r>
                      <m:sSub>
                        <m:sSubPr>
                          <m:ctrlPr>
                            <a:rPr lang="en-US" altLang="en-US" i="1" dirty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altLang="en-US" i="1" dirty="0">
                              <a:latin typeface="Cambria Math"/>
                            </a:rPr>
                            <m:t>𝑥</m:t>
                          </m:r>
                        </m:e>
                        <m:sub>
                          <m:r>
                            <a:rPr lang="en-US" altLang="en-US" i="1" dirty="0">
                              <a:latin typeface="Cambria Math"/>
                            </a:rPr>
                            <m:t>𝑚𝑝𝑏𝑙</m:t>
                          </m:r>
                        </m:sub>
                      </m:sSub>
                      <m:r>
                        <a:rPr lang="en-US" altLang="en-US" i="1" dirty="0">
                          <a:latin typeface="Cambria Math"/>
                        </a:rPr>
                        <m:t>(</m:t>
                      </m:r>
                      <m:sSub>
                        <m:sSubPr>
                          <m:ctrlPr>
                            <a:rPr lang="en-US" altLang="en-US" i="1" dirty="0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altLang="en-US" b="0" i="1" dirty="0" smtClean="0">
                              <a:latin typeface="Cambria Math"/>
                            </a:rPr>
                            <m:t>𝑡</m:t>
                          </m:r>
                        </m:e>
                        <m:sub>
                          <m:r>
                            <a:rPr lang="en-US" altLang="en-US" b="0" i="1" dirty="0" smtClean="0">
                              <a:latin typeface="Cambria Math"/>
                            </a:rPr>
                            <m:t>0</m:t>
                          </m:r>
                        </m:sub>
                      </m:sSub>
                      <m:r>
                        <a:rPr lang="en-US" altLang="en-US" i="1" dirty="0">
                          <a:latin typeface="Cambria Math"/>
                        </a:rPr>
                        <m:t>) +</m:t>
                      </m:r>
                      <m:nary>
                        <m:naryPr>
                          <m:ctrlPr>
                            <a:rPr lang="en-US" altLang="en-US" i="1" dirty="0" smtClean="0">
                              <a:latin typeface="Cambria Math"/>
                            </a:rPr>
                          </m:ctrlPr>
                        </m:naryPr>
                        <m:sub>
                          <m:sSub>
                            <m:sSubPr>
                              <m:ctrlPr>
                                <a:rPr lang="en-US" altLang="en-US" i="1" dirty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altLang="en-US" i="1" dirty="0">
                                  <a:latin typeface="Cambria Math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en-US" altLang="en-US" i="1" dirty="0">
                                  <a:latin typeface="Cambria Math"/>
                                </a:rPr>
                                <m:t>0</m:t>
                              </m:r>
                            </m:sub>
                          </m:sSub>
                        </m:sub>
                        <m:sup>
                          <m:r>
                            <a:rPr lang="en-US" altLang="en-US" i="1" dirty="0">
                              <a:latin typeface="Cambria Math"/>
                              <a:sym typeface="Symbol" pitchFamily="18" charset="2"/>
                            </a:rPr>
                            <m:t>𝑡</m:t>
                          </m:r>
                        </m:sup>
                        <m:e>
                          <m:sSub>
                            <m:sSubPr>
                              <m:ctrlPr>
                                <a:rPr lang="en-US" altLang="en-US" i="1" dirty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altLang="en-US" i="1" dirty="0">
                                  <a:latin typeface="Cambria Math"/>
                                </a:rPr>
                                <m:t> </m:t>
                              </m:r>
                              <m:r>
                                <a:rPr lang="en-US" altLang="en-US" i="1" dirty="0">
                                  <a:latin typeface="Cambria Math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en-US" altLang="en-US" i="1" dirty="0">
                                  <a:latin typeface="Cambria Math"/>
                                </a:rPr>
                                <m:t>𝑚𝑝𝑏𝑙</m:t>
                              </m:r>
                            </m:sub>
                          </m:sSub>
                          <m:r>
                            <a:rPr lang="en-US" altLang="en-US" i="1" dirty="0">
                              <a:latin typeface="Cambria Math"/>
                              <a:sym typeface="Symbol" pitchFamily="18" charset="2"/>
                            </a:rPr>
                            <m:t>() </m:t>
                          </m:r>
                          <m:r>
                            <a:rPr lang="en-US" altLang="en-US" i="1" dirty="0">
                              <a:latin typeface="Cambria Math"/>
                              <a:sym typeface="Symbol" pitchFamily="18" charset="2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en-US" altLang="en-US" dirty="0">
                              <a:latin typeface="Cambria Math"/>
                              <a:sym typeface="Symbol" pitchFamily="18" charset="2"/>
                            </a:rPr>
                            <m:t>d</m:t>
                          </m:r>
                          <m:r>
                            <a:rPr lang="en-US" altLang="en-US" i="1" dirty="0">
                              <a:latin typeface="Cambria Math"/>
                              <a:sym typeface="Symbol" pitchFamily="18" charset="2"/>
                            </a:rPr>
                            <m:t></m:t>
                          </m:r>
                        </m:e>
                      </m:nary>
                      <m:r>
                        <a:rPr lang="en-US" altLang="en-US" i="1" dirty="0">
                          <a:latin typeface="Cambria Math"/>
                        </a:rPr>
                        <m:t> </m:t>
                      </m:r>
                    </m:oMath>
                  </m:oMathPara>
                </a14:m>
                <a:endParaRPr lang="en-US" altLang="en-US" dirty="0" smtClean="0"/>
              </a:p>
              <a:p>
                <a:pPr algn="just"/>
                <a:r>
                  <a:rPr lang="en-US" altLang="en-US" dirty="0" smtClean="0"/>
                  <a:t>We </a:t>
                </a:r>
                <a:r>
                  <a:rPr lang="en-US" altLang="en-US" dirty="0"/>
                  <a:t>approximate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en-US" dirty="0"/>
                        </m:ctrlPr>
                      </m:sSubPr>
                      <m:e>
                        <m:r>
                          <a:rPr lang="en-US" altLang="en-US" dirty="0"/>
                          <m:t> </m:t>
                        </m:r>
                        <m:r>
                          <a:rPr lang="en-US" altLang="en-US" dirty="0"/>
                          <m:t>𝑣</m:t>
                        </m:r>
                      </m:e>
                      <m:sub>
                        <m:r>
                          <a:rPr lang="en-US" altLang="en-US" dirty="0"/>
                          <m:t>𝑚𝑝𝑏𝑙</m:t>
                        </m:r>
                      </m:sub>
                    </m:sSub>
                  </m:oMath>
                </a14:m>
                <a:r>
                  <a:rPr lang="en-US" altLang="en-US" dirty="0"/>
                  <a:t> by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en-US" dirty="0"/>
                        </m:ctrlPr>
                      </m:sSubPr>
                      <m:e>
                        <m:r>
                          <a:rPr lang="en-US" altLang="en-US" dirty="0"/>
                          <m:t> </m:t>
                        </m:r>
                        <m:r>
                          <a:rPr lang="en-US" altLang="en-US" dirty="0"/>
                          <m:t>𝑣</m:t>
                        </m:r>
                      </m:e>
                      <m:sub>
                        <m:r>
                          <a:rPr lang="en-US" altLang="en-US" dirty="0"/>
                          <m:t>𝑥</m:t>
                        </m:r>
                      </m:sub>
                    </m:sSub>
                  </m:oMath>
                </a14:m>
                <a:r>
                  <a:rPr lang="en-US" altLang="en-US" dirty="0">
                    <a:sym typeface="Symbol" pitchFamily="18" charset="2"/>
                  </a:rPr>
                  <a:t>,</a:t>
                </a:r>
                <a:r>
                  <a:rPr lang="en-US" altLang="en-US" dirty="0"/>
                  <a:t> the plasma velocity measured in the vicinity of the </a:t>
                </a:r>
                <a:r>
                  <a:rPr lang="en-US" altLang="en-US" dirty="0"/>
                  <a:t>MP/BL. </a:t>
                </a:r>
                <a:endParaRPr lang="en-US" altLang="en-US" dirty="0"/>
              </a:p>
              <a:p>
                <a:pPr marL="0" indent="0">
                  <a:buNone/>
                </a:pPr>
                <a:endParaRPr lang="en-US" altLang="en-US" dirty="0"/>
              </a:p>
              <a:p>
                <a:pPr algn="just"/>
                <a:r>
                  <a:rPr lang="en-US" altLang="en-US" dirty="0" smtClean="0"/>
                  <a:t>We can now reconstruct the spatial structure of the MP/BL since we know at any time the spacecraft position relative to the MP/BL position, i.e. we know where the in situ observations are made in a </a:t>
                </a:r>
                <a:r>
                  <a:rPr lang="en-US" altLang="en-US" dirty="0"/>
                  <a:t>reference frame that moves together with the MP/BL</a:t>
                </a:r>
                <a:r>
                  <a:rPr lang="en-US" altLang="en-US" dirty="0" smtClean="0"/>
                  <a:t>.</a:t>
                </a:r>
                <a:endParaRPr lang="en-US" altLang="en-US" dirty="0" smtClean="0"/>
              </a:p>
              <a:p>
                <a:pPr algn="just"/>
                <a:endParaRPr lang="en-US" altLang="en-US" dirty="0" smtClean="0"/>
              </a:p>
              <a:p>
                <a:pPr algn="just"/>
                <a:endParaRPr lang="en-US" altLang="en-US" dirty="0"/>
              </a:p>
            </p:txBody>
          </p:sp>
        </mc:Choice>
        <mc:Fallback>
          <p:sp>
            <p:nvSpPr>
              <p:cNvPr id="38915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3"/>
                <a:stretch>
                  <a:fillRect l="-471" t="-1159" r="-471" b="-397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C029E0-AB1B-4D38-A255-639F522C02DB}" type="slidenum">
              <a:rPr lang="en-US" altLang="en-US" smtClean="0"/>
              <a:pPr/>
              <a:t>7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523047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r-BE" altLang="en-US" dirty="0" err="1" smtClean="0"/>
              <a:t>Difficulties</a:t>
            </a:r>
            <a:endParaRPr lang="en-US" alt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25955" name="Rectangle 3"/>
              <p:cNvSpPr>
                <a:spLocks noGrp="1" noChangeArrowheads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endParaRPr lang="en-US" altLang="en-US" dirty="0" smtClean="0"/>
              </a:p>
              <a:p>
                <a:r>
                  <a:rPr lang="fr-BE" altLang="en-US" dirty="0" smtClean="0"/>
                  <a:t>This </a:t>
                </a:r>
                <a:r>
                  <a:rPr lang="fr-BE" altLang="en-US" dirty="0" err="1" smtClean="0"/>
                  <a:t>procedure</a:t>
                </a:r>
                <a:r>
                  <a:rPr lang="fr-BE" altLang="en-US" dirty="0" smtClean="0"/>
                  <a:t> </a:t>
                </a:r>
                <a:r>
                  <a:rPr lang="fr-BE" altLang="en-US" dirty="0" err="1" smtClean="0"/>
                  <a:t>works</a:t>
                </a:r>
                <a:r>
                  <a:rPr lang="fr-BE" altLang="en-US" dirty="0" smtClean="0"/>
                  <a:t> </a:t>
                </a:r>
                <a:r>
                  <a:rPr lang="fr-BE" altLang="en-US" dirty="0" err="1" smtClean="0"/>
                  <a:t>only</a:t>
                </a:r>
                <a:r>
                  <a:rPr lang="fr-BE" altLang="en-US" dirty="0" smtClean="0"/>
                  <a:t> for short time </a:t>
                </a:r>
                <a:r>
                  <a:rPr lang="fr-BE" altLang="en-US" dirty="0" err="1" smtClean="0"/>
                  <a:t>intervals</a:t>
                </a:r>
                <a:r>
                  <a:rPr lang="fr-BE" altLang="en-US" dirty="0" smtClean="0"/>
                  <a:t> </a:t>
                </a:r>
                <a:r>
                  <a:rPr lang="fr-BE" altLang="en-US" dirty="0" err="1" smtClean="0"/>
                  <a:t>because</a:t>
                </a:r>
                <a:r>
                  <a:rPr lang="fr-BE" altLang="en-US" dirty="0" smtClean="0"/>
                  <a:t> of</a:t>
                </a:r>
              </a:p>
              <a:p>
                <a:pPr lvl="1"/>
                <a:r>
                  <a:rPr lang="fr-BE" altLang="en-US" dirty="0" err="1" smtClean="0"/>
                  <a:t>measurement</a:t>
                </a:r>
                <a:r>
                  <a:rPr lang="fr-BE" altLang="en-US" dirty="0" smtClean="0"/>
                  <a:t> </a:t>
                </a:r>
                <a:r>
                  <a:rPr lang="fr-BE" altLang="en-US" dirty="0" err="1" smtClean="0"/>
                  <a:t>errors</a:t>
                </a:r>
                <a:r>
                  <a:rPr lang="fr-BE" altLang="en-US" dirty="0" smtClean="0"/>
                  <a:t> on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en-US" i="1" dirty="0"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en-US" dirty="0">
                            <a:latin typeface="Cambria Math"/>
                          </a:rPr>
                          <m:t> </m:t>
                        </m:r>
                        <m:r>
                          <a:rPr lang="en-US" altLang="en-US" dirty="0">
                            <a:latin typeface="Cambria Math"/>
                          </a:rPr>
                          <m:t>𝑣</m:t>
                        </m:r>
                      </m:e>
                      <m:sub>
                        <m:r>
                          <a:rPr lang="en-US" altLang="en-US" dirty="0">
                            <a:latin typeface="Cambria Math"/>
                          </a:rPr>
                          <m:t>𝑥</m:t>
                        </m:r>
                      </m:sub>
                    </m:sSub>
                  </m:oMath>
                </a14:m>
                <a:endParaRPr lang="fr-BE" altLang="en-US" dirty="0" smtClean="0"/>
              </a:p>
              <a:p>
                <a:pPr lvl="1"/>
                <a:r>
                  <a:rPr lang="fr-BE" altLang="en-US" dirty="0" err="1" smtClean="0"/>
                  <a:t>limited</a:t>
                </a:r>
                <a:r>
                  <a:rPr lang="fr-BE" altLang="en-US" dirty="0" smtClean="0"/>
                  <a:t> time </a:t>
                </a:r>
                <a:r>
                  <a:rPr lang="fr-BE" altLang="en-US" dirty="0" err="1" smtClean="0"/>
                  <a:t>resolution</a:t>
                </a:r>
                <a:r>
                  <a:rPr lang="fr-BE" altLang="en-US" dirty="0" smtClean="0"/>
                  <a:t> and data gaps for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en-US" i="1" dirty="0"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en-US" dirty="0">
                            <a:latin typeface="Cambria Math"/>
                          </a:rPr>
                          <m:t> </m:t>
                        </m:r>
                        <m:r>
                          <a:rPr lang="en-US" altLang="en-US" dirty="0">
                            <a:latin typeface="Cambria Math"/>
                          </a:rPr>
                          <m:t>𝑣</m:t>
                        </m:r>
                      </m:e>
                      <m:sub>
                        <m:r>
                          <a:rPr lang="en-US" altLang="en-US" dirty="0">
                            <a:latin typeface="Cambria Math"/>
                          </a:rPr>
                          <m:t>𝑥</m:t>
                        </m:r>
                      </m:sub>
                    </m:sSub>
                  </m:oMath>
                </a14:m>
                <a:r>
                  <a:rPr lang="fr-BE" altLang="en-US" dirty="0" smtClean="0"/>
                  <a:t> (the MP/BL moves </a:t>
                </a:r>
                <a:r>
                  <a:rPr lang="fr-BE" altLang="en-US" dirty="0" err="1" smtClean="0"/>
                  <a:t>rapidly</a:t>
                </a:r>
                <a:r>
                  <a:rPr lang="fr-BE" altLang="en-US" dirty="0" smtClean="0"/>
                  <a:t>!)</a:t>
                </a:r>
                <a:endParaRPr lang="fr-BE" altLang="en-US" dirty="0" smtClean="0"/>
              </a:p>
              <a:p>
                <a:pPr lvl="1"/>
                <a:r>
                  <a:rPr lang="fr-BE" altLang="en-US" dirty="0"/>
                  <a:t>a</a:t>
                </a:r>
                <a:r>
                  <a:rPr lang="fr-BE" altLang="en-US" dirty="0" smtClean="0"/>
                  <a:t>nd </a:t>
                </a:r>
                <a:r>
                  <a:rPr lang="fr-BE" altLang="en-US" dirty="0" err="1" smtClean="0"/>
                  <a:t>often</a:t>
                </a:r>
                <a:r>
                  <a:rPr lang="fr-BE" altLang="en-US" dirty="0" smtClean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en-US" i="1" dirty="0"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en-US" dirty="0">
                            <a:latin typeface="Cambria Math"/>
                          </a:rPr>
                          <m:t> </m:t>
                        </m:r>
                        <m:r>
                          <a:rPr lang="en-US" altLang="en-US" dirty="0">
                            <a:latin typeface="Cambria Math"/>
                          </a:rPr>
                          <m:t>𝑣</m:t>
                        </m:r>
                      </m:e>
                      <m:sub>
                        <m:r>
                          <a:rPr lang="en-US" altLang="en-US" dirty="0">
                            <a:latin typeface="Cambria Math"/>
                          </a:rPr>
                          <m:t>𝑥</m:t>
                        </m:r>
                      </m:sub>
                    </m:sSub>
                    <m:r>
                      <a:rPr lang="en-US" altLang="en-US" i="1" dirty="0">
                        <a:latin typeface="Cambria Math"/>
                      </a:rPr>
                      <m:t> </m:t>
                    </m:r>
                  </m:oMath>
                </a14:m>
                <a:r>
                  <a:rPr lang="fr-BE" altLang="en-US" dirty="0" err="1" smtClean="0"/>
                  <a:t>does</a:t>
                </a:r>
                <a:r>
                  <a:rPr lang="fr-BE" altLang="en-US" dirty="0" smtClean="0"/>
                  <a:t> not </a:t>
                </a:r>
                <a:r>
                  <a:rPr lang="fr-BE" altLang="en-US" dirty="0" err="1" smtClean="0"/>
                  <a:t>represent</a:t>
                </a:r>
                <a:r>
                  <a:rPr lang="fr-BE" altLang="en-US" dirty="0" smtClean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en-US" i="1" dirty="0"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en-US" i="1" dirty="0">
                            <a:latin typeface="Cambria Math"/>
                          </a:rPr>
                          <m:t> </m:t>
                        </m:r>
                        <m:r>
                          <a:rPr lang="en-US" altLang="en-US" i="1" dirty="0">
                            <a:latin typeface="Cambria Math"/>
                          </a:rPr>
                          <m:t>𝑣</m:t>
                        </m:r>
                      </m:e>
                      <m:sub>
                        <m:r>
                          <a:rPr lang="en-US" altLang="en-US" i="1" dirty="0">
                            <a:latin typeface="Cambria Math"/>
                          </a:rPr>
                          <m:t>𝑚𝑝𝑏𝑙</m:t>
                        </m:r>
                      </m:sub>
                    </m:sSub>
                  </m:oMath>
                </a14:m>
                <a:r>
                  <a:rPr lang="fr-BE" altLang="en-US" dirty="0" smtClean="0"/>
                  <a:t> </a:t>
                </a:r>
                <a:r>
                  <a:rPr lang="fr-BE" altLang="en-US" dirty="0" err="1" smtClean="0"/>
                  <a:t>well</a:t>
                </a:r>
                <a:r>
                  <a:rPr lang="fr-BE" altLang="en-US" dirty="0" smtClean="0"/>
                  <a:t> </a:t>
                </a:r>
              </a:p>
              <a:p>
                <a:pPr lvl="1"/>
                <a:endParaRPr lang="fr-BE" altLang="en-US" dirty="0" smtClean="0"/>
              </a:p>
              <a:p>
                <a:pPr lvl="1"/>
                <a:endParaRPr lang="en-US" altLang="en-US" dirty="0" smtClean="0">
                  <a:sym typeface="Symbol" pitchFamily="18" charset="2"/>
                </a:endParaRPr>
              </a:p>
              <a:p>
                <a:r>
                  <a:rPr lang="fr-BE" altLang="en-US" dirty="0" err="1" smtClean="0"/>
                  <a:t>Aggravated</a:t>
                </a:r>
                <a:r>
                  <a:rPr lang="fr-BE" altLang="en-US" dirty="0" smtClean="0"/>
                  <a:t> by all </a:t>
                </a:r>
                <a:r>
                  <a:rPr lang="fr-BE" altLang="en-US" dirty="0" err="1" smtClean="0"/>
                  <a:t>these</a:t>
                </a:r>
                <a:r>
                  <a:rPr lang="fr-BE" altLang="en-US" dirty="0" smtClean="0"/>
                  <a:t> </a:t>
                </a:r>
                <a:r>
                  <a:rPr lang="fr-BE" altLang="en-US" dirty="0" err="1" smtClean="0"/>
                  <a:t>errors</a:t>
                </a:r>
                <a:r>
                  <a:rPr lang="fr-BE" altLang="en-US" dirty="0" smtClean="0"/>
                  <a:t>:                                           </a:t>
                </a:r>
                <a:endParaRPr lang="fr-BE" altLang="en-US" dirty="0" smtClean="0"/>
              </a:p>
              <a:p>
                <a:pPr lvl="1"/>
                <a:r>
                  <a:rPr lang="fr-BE" altLang="en-US" dirty="0" err="1" smtClean="0"/>
                  <a:t>because</a:t>
                </a:r>
                <a:r>
                  <a:rPr lang="fr-BE" altLang="en-US" dirty="0" smtClean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en-US" i="1" dirty="0"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en-US" i="1" dirty="0">
                            <a:latin typeface="Cambria Math"/>
                          </a:rPr>
                          <m:t> </m:t>
                        </m:r>
                        <m:r>
                          <a:rPr lang="en-US" altLang="en-US" b="0" i="1" dirty="0" smtClean="0"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en-US" altLang="en-US" i="1" dirty="0">
                            <a:latin typeface="Cambria Math"/>
                          </a:rPr>
                          <m:t>𝑚𝑝𝑏𝑙</m:t>
                        </m:r>
                      </m:sub>
                    </m:sSub>
                  </m:oMath>
                </a14:m>
                <a:r>
                  <a:rPr lang="fr-BE" altLang="en-US" dirty="0" smtClean="0"/>
                  <a:t> </a:t>
                </a:r>
                <a:r>
                  <a:rPr lang="fr-BE" altLang="en-US" dirty="0" err="1" smtClean="0"/>
                  <a:t>is</a:t>
                </a:r>
                <a:r>
                  <a:rPr lang="fr-BE" altLang="en-US" dirty="0" smtClean="0"/>
                  <a:t> </a:t>
                </a:r>
                <a:r>
                  <a:rPr lang="fr-BE" altLang="en-US" dirty="0" err="1" smtClean="0"/>
                  <a:t>obtained</a:t>
                </a:r>
                <a:r>
                  <a:rPr lang="fr-BE" altLang="en-US" dirty="0" smtClean="0"/>
                  <a:t> by </a:t>
                </a:r>
                <a:r>
                  <a:rPr lang="fr-BE" altLang="en-US" dirty="0" err="1" smtClean="0"/>
                  <a:t>integrating</a:t>
                </a:r>
                <a:r>
                  <a:rPr lang="fr-BE" altLang="en-US" dirty="0" smtClean="0"/>
                  <a:t> </a:t>
                </a:r>
                <a:r>
                  <a:rPr lang="fr-BE" altLang="en-US" dirty="0" smtClean="0"/>
                  <a:t>an </a:t>
                </a:r>
                <a:r>
                  <a:rPr lang="fr-BE" altLang="en-US" dirty="0" err="1" smtClean="0"/>
                  <a:t>oscillatory</a:t>
                </a:r>
                <a:r>
                  <a:rPr lang="fr-BE" altLang="en-US" dirty="0" smtClean="0"/>
                  <a:t> </a:t>
                </a:r>
                <a:r>
                  <a:rPr lang="fr-BE" altLang="en-US" dirty="0" err="1" smtClean="0"/>
                  <a:t>integrand</a:t>
                </a:r>
                <a:r>
                  <a:rPr lang="fr-BE" altLang="en-US" dirty="0" smtClean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en-US" i="1" dirty="0"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en-US" i="1" dirty="0">
                            <a:latin typeface="Cambria Math"/>
                          </a:rPr>
                          <m:t> </m:t>
                        </m:r>
                        <m:r>
                          <a:rPr lang="en-US" altLang="en-US" i="1" dirty="0">
                            <a:latin typeface="Cambria Math"/>
                          </a:rPr>
                          <m:t>𝑣</m:t>
                        </m:r>
                      </m:e>
                      <m:sub>
                        <m:r>
                          <a:rPr lang="en-US" altLang="en-US" i="1" dirty="0">
                            <a:latin typeface="Cambria Math"/>
                          </a:rPr>
                          <m:t>𝑚𝑝𝑏𝑙</m:t>
                        </m:r>
                      </m:sub>
                    </m:sSub>
                  </m:oMath>
                </a14:m>
                <a:r>
                  <a:rPr lang="fr-BE" altLang="en-US" dirty="0" smtClean="0"/>
                  <a:t>, the relative </a:t>
                </a:r>
                <a:r>
                  <a:rPr lang="fr-BE" altLang="en-US" dirty="0" err="1" smtClean="0"/>
                  <a:t>error</a:t>
                </a:r>
                <a:r>
                  <a:rPr lang="fr-BE" altLang="en-US" dirty="0" smtClean="0"/>
                  <a:t> on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en-US" i="1" dirty="0"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en-US" i="1" dirty="0">
                            <a:latin typeface="Cambria Math"/>
                          </a:rPr>
                          <m:t> </m:t>
                        </m:r>
                        <m:r>
                          <a:rPr lang="en-US" altLang="en-US" i="1" dirty="0"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en-US" altLang="en-US" i="1" dirty="0">
                            <a:latin typeface="Cambria Math"/>
                          </a:rPr>
                          <m:t>𝑚𝑝𝑏𝑙</m:t>
                        </m:r>
                      </m:sub>
                    </m:sSub>
                    <m:r>
                      <a:rPr lang="en-US" altLang="en-US" i="1" dirty="0">
                        <a:latin typeface="Cambria Math"/>
                      </a:rPr>
                      <m:t> </m:t>
                    </m:r>
                  </m:oMath>
                </a14:m>
                <a:r>
                  <a:rPr lang="fr-BE" altLang="en-US" dirty="0" err="1" smtClean="0"/>
                  <a:t>grows</a:t>
                </a:r>
                <a:r>
                  <a:rPr lang="fr-BE" altLang="en-US" dirty="0" smtClean="0"/>
                  <a:t> </a:t>
                </a:r>
                <a:r>
                  <a:rPr lang="fr-BE" altLang="en-US" dirty="0" err="1" smtClean="0"/>
                  <a:t>rapidly</a:t>
                </a:r>
                <a:r>
                  <a:rPr lang="fr-BE" altLang="en-US" dirty="0" smtClean="0"/>
                  <a:t> </a:t>
                </a:r>
                <a:r>
                  <a:rPr lang="fr-BE" altLang="en-US" dirty="0" err="1" smtClean="0"/>
                  <a:t>with</a:t>
                </a:r>
                <a:r>
                  <a:rPr lang="fr-BE" altLang="en-US" dirty="0" smtClean="0"/>
                  <a:t> </a:t>
                </a:r>
                <a:r>
                  <a:rPr lang="fr-BE" altLang="en-US" dirty="0" err="1" smtClean="0"/>
                  <a:t>integration</a:t>
                </a:r>
                <a:r>
                  <a:rPr lang="fr-BE" altLang="en-US" dirty="0" smtClean="0"/>
                  <a:t> time.</a:t>
                </a:r>
              </a:p>
              <a:p>
                <a:endParaRPr lang="en-US" altLang="en-US" dirty="0"/>
              </a:p>
            </p:txBody>
          </p:sp>
        </mc:Choice>
        <mc:Fallback>
          <p:sp>
            <p:nvSpPr>
              <p:cNvPr id="125955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blipFill rotWithShape="1">
                <a:blip r:embed="rId3"/>
                <a:stretch>
                  <a:fillRect l="-4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FE021A-1B73-4205-9231-B556E810BF78}" type="slidenum">
              <a:rPr lang="en-US" altLang="en-US" smtClean="0"/>
              <a:pPr/>
              <a:t>8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205267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601" name="Rectangle 17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r-BE" altLang="en-US" dirty="0" smtClean="0"/>
              <a:t>Advanced </a:t>
            </a:r>
            <a:r>
              <a:rPr lang="fr-BE" altLang="en-US" dirty="0" err="1" smtClean="0"/>
              <a:t>approach</a:t>
            </a:r>
            <a:endParaRPr lang="en-US" alt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67604" name="Rectangle 20"/>
              <p:cNvSpPr>
                <a:spLocks noGrp="1" noChangeArrowheads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191241" lvl="1" indent="-191241">
                  <a:buFontTx/>
                  <a:buChar char="•"/>
                </a:pPr>
                <a:r>
                  <a:rPr lang="fr-BE" altLang="en-US" dirty="0" err="1" smtClean="0"/>
                  <a:t>Because</a:t>
                </a:r>
                <a:r>
                  <a:rPr lang="fr-BE" altLang="en-US" dirty="0" smtClean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en-US" i="1" dirty="0"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en-US" i="1" dirty="0">
                            <a:latin typeface="Cambria Math"/>
                          </a:rPr>
                          <m:t> </m:t>
                        </m:r>
                        <m:r>
                          <a:rPr lang="en-US" altLang="en-US" i="1" dirty="0"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en-US" altLang="en-US" i="1" dirty="0">
                            <a:latin typeface="Cambria Math"/>
                          </a:rPr>
                          <m:t>𝑚𝑝𝑏𝑙</m:t>
                        </m:r>
                      </m:sub>
                    </m:sSub>
                  </m:oMath>
                </a14:m>
                <a:r>
                  <a:rPr lang="fr-BE" altLang="en-US" dirty="0"/>
                  <a:t> </a:t>
                </a:r>
                <a:r>
                  <a:rPr lang="fr-BE" altLang="en-US" dirty="0" err="1"/>
                  <a:t>is</a:t>
                </a:r>
                <a:r>
                  <a:rPr lang="fr-BE" altLang="en-US" dirty="0"/>
                  <a:t> </a:t>
                </a:r>
                <a:r>
                  <a:rPr lang="fr-BE" altLang="en-US" dirty="0" err="1"/>
                  <a:t>obtained</a:t>
                </a:r>
                <a:r>
                  <a:rPr lang="fr-BE" altLang="en-US" dirty="0"/>
                  <a:t> by </a:t>
                </a:r>
                <a:r>
                  <a:rPr lang="fr-BE" altLang="en-US" dirty="0" err="1"/>
                  <a:t>integrating</a:t>
                </a:r>
                <a:r>
                  <a:rPr lang="fr-BE" altLang="en-US" dirty="0"/>
                  <a:t> an </a:t>
                </a:r>
                <a:r>
                  <a:rPr lang="fr-BE" altLang="en-US" dirty="0" err="1"/>
                  <a:t>oscillatory</a:t>
                </a:r>
                <a:r>
                  <a:rPr lang="fr-BE" altLang="en-US" dirty="0"/>
                  <a:t> </a:t>
                </a:r>
                <a:r>
                  <a:rPr lang="fr-BE" altLang="en-US" dirty="0" err="1"/>
                  <a:t>integrand</a:t>
                </a:r>
                <a:r>
                  <a:rPr lang="fr-BE" altLang="en-US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en-US" i="1" dirty="0"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en-US" i="1" dirty="0">
                            <a:latin typeface="Cambria Math"/>
                          </a:rPr>
                          <m:t> </m:t>
                        </m:r>
                        <m:r>
                          <a:rPr lang="en-US" altLang="en-US" i="1" dirty="0">
                            <a:latin typeface="Cambria Math"/>
                          </a:rPr>
                          <m:t>𝑣</m:t>
                        </m:r>
                      </m:e>
                      <m:sub>
                        <m:r>
                          <a:rPr lang="en-US" altLang="en-US" i="1" dirty="0">
                            <a:latin typeface="Cambria Math"/>
                          </a:rPr>
                          <m:t>𝑚𝑝𝑏𝑙</m:t>
                        </m:r>
                      </m:sub>
                    </m:sSub>
                  </m:oMath>
                </a14:m>
                <a:r>
                  <a:rPr lang="fr-BE" altLang="en-US" dirty="0"/>
                  <a:t>, the relative </a:t>
                </a:r>
                <a:r>
                  <a:rPr lang="fr-BE" altLang="en-US" dirty="0" err="1"/>
                  <a:t>error</a:t>
                </a:r>
                <a:r>
                  <a:rPr lang="fr-BE" altLang="en-US" dirty="0"/>
                  <a:t> on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en-US" i="1" dirty="0"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en-US" i="1" dirty="0">
                            <a:latin typeface="Cambria Math"/>
                          </a:rPr>
                          <m:t> </m:t>
                        </m:r>
                        <m:r>
                          <a:rPr lang="en-US" altLang="en-US" i="1" dirty="0"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en-US" altLang="en-US" i="1" dirty="0">
                            <a:latin typeface="Cambria Math"/>
                          </a:rPr>
                          <m:t>𝑚𝑝𝑏𝑙</m:t>
                        </m:r>
                      </m:sub>
                    </m:sSub>
                    <m:r>
                      <a:rPr lang="en-US" altLang="en-US" i="1" dirty="0">
                        <a:latin typeface="Cambria Math"/>
                      </a:rPr>
                      <m:t> </m:t>
                    </m:r>
                  </m:oMath>
                </a14:m>
                <a:r>
                  <a:rPr lang="fr-BE" altLang="en-US" dirty="0" err="1"/>
                  <a:t>grows</a:t>
                </a:r>
                <a:r>
                  <a:rPr lang="fr-BE" altLang="en-US" dirty="0"/>
                  <a:t> </a:t>
                </a:r>
                <a:r>
                  <a:rPr lang="fr-BE" altLang="en-US" dirty="0" err="1"/>
                  <a:t>rapidly</a:t>
                </a:r>
                <a:r>
                  <a:rPr lang="fr-BE" altLang="en-US" dirty="0"/>
                  <a:t> </a:t>
                </a:r>
                <a:r>
                  <a:rPr lang="fr-BE" altLang="en-US" dirty="0" err="1"/>
                  <a:t>with</a:t>
                </a:r>
                <a:r>
                  <a:rPr lang="fr-BE" altLang="en-US" dirty="0"/>
                  <a:t> </a:t>
                </a:r>
                <a:r>
                  <a:rPr lang="fr-BE" altLang="en-US" dirty="0" err="1"/>
                  <a:t>integration</a:t>
                </a:r>
                <a:r>
                  <a:rPr lang="fr-BE" altLang="en-US" dirty="0"/>
                  <a:t> time</a:t>
                </a:r>
                <a:r>
                  <a:rPr lang="fr-BE" altLang="en-US" dirty="0" smtClean="0"/>
                  <a:t>. So </a:t>
                </a:r>
                <a:r>
                  <a:rPr lang="fr-BE" altLang="en-US" dirty="0" err="1" smtClean="0"/>
                  <a:t>this</a:t>
                </a:r>
                <a:r>
                  <a:rPr lang="fr-BE" altLang="en-US" dirty="0" smtClean="0"/>
                  <a:t> simple </a:t>
                </a:r>
                <a:r>
                  <a:rPr lang="fr-BE" altLang="en-US" dirty="0" err="1" smtClean="0"/>
                  <a:t>integration</a:t>
                </a:r>
                <a:r>
                  <a:rPr lang="fr-BE" altLang="en-US" dirty="0" smtClean="0"/>
                  <a:t> </a:t>
                </a:r>
                <a:r>
                  <a:rPr lang="fr-BE" altLang="en-US" dirty="0" err="1" smtClean="0"/>
                  <a:t>does</a:t>
                </a:r>
                <a:r>
                  <a:rPr lang="fr-BE" altLang="en-US" dirty="0" smtClean="0"/>
                  <a:t> not </a:t>
                </a:r>
                <a:r>
                  <a:rPr lang="fr-BE" altLang="en-US" dirty="0" err="1" smtClean="0"/>
                  <a:t>work</a:t>
                </a:r>
                <a:r>
                  <a:rPr lang="fr-BE" altLang="en-US" dirty="0" smtClean="0"/>
                  <a:t> </a:t>
                </a:r>
                <a:r>
                  <a:rPr lang="fr-BE" altLang="en-US" dirty="0" err="1" smtClean="0"/>
                  <a:t>well</a:t>
                </a:r>
                <a:r>
                  <a:rPr lang="fr-BE" altLang="en-US" dirty="0" smtClean="0"/>
                  <a:t>.</a:t>
                </a:r>
                <a:endParaRPr lang="fr-BE" altLang="en-US" dirty="0"/>
              </a:p>
              <a:p>
                <a:endParaRPr lang="en-US" altLang="en-US" dirty="0" smtClean="0"/>
              </a:p>
              <a:p>
                <a:r>
                  <a:rPr lang="en-US" altLang="en-US" dirty="0" smtClean="0"/>
                  <a:t>Determine the boundary position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en-US" i="1" dirty="0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en-US" i="1" dirty="0">
                            <a:latin typeface="Cambria Math"/>
                          </a:rPr>
                          <m:t> </m:t>
                        </m:r>
                        <m:r>
                          <a:rPr lang="en-US" altLang="en-US" i="1" dirty="0"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en-US" altLang="en-US" i="1" dirty="0">
                            <a:latin typeface="Cambria Math"/>
                          </a:rPr>
                          <m:t>𝑚𝑝𝑏𝑙</m:t>
                        </m:r>
                      </m:sub>
                    </m:sSub>
                    <m:r>
                      <a:rPr lang="en-US" altLang="en-US" b="0" i="1" dirty="0" smtClean="0">
                        <a:latin typeface="Cambria Math"/>
                      </a:rPr>
                      <m:t>(</m:t>
                    </m:r>
                    <m:r>
                      <a:rPr lang="en-US" altLang="en-US" b="0" i="1" dirty="0" smtClean="0">
                        <a:latin typeface="Cambria Math"/>
                      </a:rPr>
                      <m:t>𝑡</m:t>
                    </m:r>
                    <m:r>
                      <a:rPr lang="en-US" altLang="en-US" b="0" i="1" dirty="0" smtClean="0">
                        <a:latin typeface="Cambria Math"/>
                      </a:rPr>
                      <m:t>)</m:t>
                    </m:r>
                  </m:oMath>
                </a14:m>
                <a:r>
                  <a:rPr lang="en-US" altLang="en-US" dirty="0" smtClean="0"/>
                  <a:t> and </a:t>
                </a:r>
                <a:r>
                  <a:rPr lang="en-US" altLang="en-US" dirty="0" smtClean="0"/>
                  <a:t>the 1-D spatial profiles </a:t>
                </a:r>
                <a14:m>
                  <m:oMath xmlns:m="http://schemas.openxmlformats.org/officeDocument/2006/math">
                    <m:r>
                      <a:rPr lang="en-US" altLang="en-US" i="1" dirty="0" smtClean="0">
                        <a:latin typeface="Cambria Math"/>
                      </a:rPr>
                      <m:t>𝑓</m:t>
                    </m:r>
                    <m:r>
                      <a:rPr lang="en-US" altLang="en-US" i="1" dirty="0" smtClean="0">
                        <a:latin typeface="Cambria Math"/>
                      </a:rPr>
                      <m:t>(</m:t>
                    </m:r>
                    <m:r>
                      <a:rPr lang="en-US" altLang="en-US" i="1" dirty="0" smtClean="0">
                        <a:latin typeface="Cambria Math"/>
                      </a:rPr>
                      <m:t>𝑥</m:t>
                    </m:r>
                    <m:r>
                      <a:rPr lang="en-US" altLang="en-US" i="1" dirty="0" smtClean="0">
                        <a:latin typeface="Cambria Math"/>
                      </a:rPr>
                      <m:t>) </m:t>
                    </m:r>
                  </m:oMath>
                </a14:m>
                <a:r>
                  <a:rPr lang="en-US" altLang="en-US" dirty="0" smtClean="0"/>
                  <a:t>of a selected number of “guiding variables” by simultaneously minimizing a weighted sum of </a:t>
                </a:r>
              </a:p>
              <a:p>
                <a:pPr lvl="1"/>
                <a:r>
                  <a:rPr lang="en-US" altLang="en-US" dirty="0" smtClean="0"/>
                  <a:t>the deviation between the measured proxy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en-US" i="1" dirty="0"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en-US" dirty="0">
                            <a:latin typeface="Cambria Math"/>
                          </a:rPr>
                          <m:t> </m:t>
                        </m:r>
                        <m:r>
                          <a:rPr lang="en-US" altLang="en-US" dirty="0">
                            <a:latin typeface="Cambria Math"/>
                          </a:rPr>
                          <m:t>𝑣</m:t>
                        </m:r>
                      </m:e>
                      <m:sub>
                        <m:r>
                          <a:rPr lang="en-US" altLang="en-US" dirty="0">
                            <a:latin typeface="Cambria Math"/>
                          </a:rPr>
                          <m:t>𝑥</m:t>
                        </m:r>
                      </m:sub>
                    </m:sSub>
                    <m:r>
                      <a:rPr lang="en-US" altLang="en-US" i="1" dirty="0" smtClean="0">
                        <a:latin typeface="Cambria Math"/>
                      </a:rPr>
                      <m:t>(</m:t>
                    </m:r>
                    <m:sSub>
                      <m:sSubPr>
                        <m:ctrlPr>
                          <a:rPr lang="en-US" altLang="en-US" i="1" dirty="0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en-US" b="0" i="1" dirty="0" smtClean="0">
                            <a:latin typeface="Cambria Math"/>
                          </a:rPr>
                          <m:t>𝑡</m:t>
                        </m:r>
                      </m:e>
                      <m:sub>
                        <m:r>
                          <a:rPr lang="en-US" altLang="en-US" b="0" i="1" dirty="0" smtClean="0">
                            <a:latin typeface="Cambria Math"/>
                          </a:rPr>
                          <m:t>𝑖</m:t>
                        </m:r>
                      </m:sub>
                    </m:sSub>
                    <m:r>
                      <a:rPr lang="en-US" altLang="en-US" i="1" dirty="0" smtClean="0">
                        <a:latin typeface="Cambria Math"/>
                      </a:rPr>
                      <m:t>)</m:t>
                    </m:r>
                  </m:oMath>
                </a14:m>
                <a:r>
                  <a:rPr lang="en-US" altLang="en-US" dirty="0" smtClean="0"/>
                  <a:t> </a:t>
                </a:r>
                <a:r>
                  <a:rPr lang="en-US" altLang="en-US" dirty="0" smtClean="0">
                    <a:sym typeface="Symbol" pitchFamily="18" charset="2"/>
                  </a:rPr>
                  <a:t>and the model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en-US" i="1" dirty="0"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en-US" dirty="0">
                            <a:latin typeface="Cambria Math"/>
                          </a:rPr>
                          <m:t> </m:t>
                        </m:r>
                        <m:r>
                          <a:rPr lang="en-US" altLang="en-US" dirty="0">
                            <a:latin typeface="Cambria Math"/>
                          </a:rPr>
                          <m:t>𝑣</m:t>
                        </m:r>
                      </m:e>
                      <m:sub>
                        <m:r>
                          <a:rPr lang="en-US" altLang="en-US" b="0" i="1" dirty="0" smtClean="0">
                            <a:latin typeface="Cambria Math"/>
                          </a:rPr>
                          <m:t>𝑚𝑝𝑏𝑙</m:t>
                        </m:r>
                      </m:sub>
                    </m:sSub>
                    <m:r>
                      <a:rPr lang="en-US" altLang="en-US" i="1" dirty="0">
                        <a:latin typeface="Cambria Math"/>
                      </a:rPr>
                      <m:t>(</m:t>
                    </m:r>
                    <m:sSub>
                      <m:sSubPr>
                        <m:ctrlPr>
                          <a:rPr lang="en-US" altLang="en-US" i="1" dirty="0"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en-US" i="1" dirty="0">
                            <a:latin typeface="Cambria Math"/>
                          </a:rPr>
                          <m:t>𝑡</m:t>
                        </m:r>
                      </m:e>
                      <m:sub>
                        <m:r>
                          <a:rPr lang="en-US" altLang="en-US" i="1" dirty="0">
                            <a:latin typeface="Cambria Math"/>
                          </a:rPr>
                          <m:t>𝑖</m:t>
                        </m:r>
                      </m:sub>
                    </m:sSub>
                    <m:r>
                      <a:rPr lang="en-US" altLang="en-US" i="1" dirty="0">
                        <a:latin typeface="Cambria Math"/>
                      </a:rPr>
                      <m:t>)</m:t>
                    </m:r>
                  </m:oMath>
                </a14:m>
                <a:endParaRPr lang="en-US" altLang="en-US" dirty="0" smtClean="0">
                  <a:sym typeface="Symbol" pitchFamily="18" charset="2"/>
                </a:endParaRPr>
              </a:p>
              <a:p>
                <a:pPr lvl="1"/>
                <a:r>
                  <a:rPr lang="en-US" altLang="en-US" dirty="0" smtClean="0"/>
                  <a:t>the </a:t>
                </a:r>
                <a:r>
                  <a:rPr lang="en-US" altLang="en-US" dirty="0" smtClean="0"/>
                  <a:t>deviation between the measurements </a:t>
                </a:r>
                <a14:m>
                  <m:oMath xmlns:m="http://schemas.openxmlformats.org/officeDocument/2006/math">
                    <m:r>
                      <a:rPr lang="en-US" altLang="en-US" i="1" dirty="0">
                        <a:latin typeface="Cambria Math"/>
                      </a:rPr>
                      <m:t>𝑓</m:t>
                    </m:r>
                    <m:r>
                      <a:rPr lang="en-US" altLang="en-US" i="1" dirty="0">
                        <a:latin typeface="Cambria Math"/>
                      </a:rPr>
                      <m:t>(</m:t>
                    </m:r>
                    <m:sSub>
                      <m:sSubPr>
                        <m:ctrlPr>
                          <a:rPr lang="en-US" altLang="en-US" i="1" dirty="0"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en-US" i="1" dirty="0">
                            <a:latin typeface="Cambria Math"/>
                          </a:rPr>
                          <m:t>𝑡</m:t>
                        </m:r>
                      </m:e>
                      <m:sub>
                        <m:r>
                          <a:rPr lang="en-US" altLang="en-US" i="1" dirty="0">
                            <a:latin typeface="Cambria Math"/>
                          </a:rPr>
                          <m:t>𝑖</m:t>
                        </m:r>
                      </m:sub>
                    </m:sSub>
                    <m:r>
                      <a:rPr lang="en-US" altLang="en-US" i="1" dirty="0">
                        <a:latin typeface="Cambria Math"/>
                      </a:rPr>
                      <m:t>) </m:t>
                    </m:r>
                  </m:oMath>
                </a14:m>
                <a:r>
                  <a:rPr lang="en-US" altLang="en-US" dirty="0" smtClean="0"/>
                  <a:t>and the spatial model profiles evaluated at the distance of the spacecraft from the MP/BL </a:t>
                </a:r>
                <a14:m>
                  <m:oMath xmlns:m="http://schemas.openxmlformats.org/officeDocument/2006/math">
                    <m:r>
                      <a:rPr lang="en-US" altLang="en-US" i="1" dirty="0">
                        <a:latin typeface="Cambria Math"/>
                      </a:rPr>
                      <m:t>𝑓</m:t>
                    </m:r>
                    <m:r>
                      <a:rPr lang="en-US" altLang="en-US" i="1" dirty="0">
                        <a:latin typeface="Cambria Math"/>
                      </a:rPr>
                      <m:t>(</m:t>
                    </m:r>
                    <m:sSub>
                      <m:sSubPr>
                        <m:ctrlPr>
                          <a:rPr lang="en-US" altLang="en-US" i="1" dirty="0"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en-US" b="0" i="1" dirty="0" smtClean="0"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en-US" altLang="en-US" b="0" i="1" dirty="0" smtClean="0">
                            <a:latin typeface="Cambria Math"/>
                          </a:rPr>
                          <m:t>𝑠𝑐</m:t>
                        </m:r>
                      </m:sub>
                    </m:sSub>
                    <m:r>
                      <a:rPr lang="en-US" altLang="en-US" b="0" i="1" dirty="0" smtClean="0">
                        <a:latin typeface="Cambria Math"/>
                      </a:rPr>
                      <m:t>(</m:t>
                    </m:r>
                    <m:sSub>
                      <m:sSubPr>
                        <m:ctrlPr>
                          <a:rPr lang="en-US" altLang="en-US" i="1" dirty="0"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en-US" i="1" dirty="0">
                            <a:latin typeface="Cambria Math"/>
                          </a:rPr>
                          <m:t>𝑡</m:t>
                        </m:r>
                      </m:e>
                      <m:sub>
                        <m:r>
                          <a:rPr lang="en-US" altLang="en-US" i="1" dirty="0">
                            <a:latin typeface="Cambria Math"/>
                          </a:rPr>
                          <m:t>𝑖</m:t>
                        </m:r>
                      </m:sub>
                    </m:sSub>
                    <m:r>
                      <a:rPr lang="en-US" altLang="en-US" b="0" i="1" dirty="0" smtClean="0">
                        <a:latin typeface="Cambria Math"/>
                      </a:rPr>
                      <m:t>)−</m:t>
                    </m:r>
                    <m:sSub>
                      <m:sSubPr>
                        <m:ctrlPr>
                          <a:rPr lang="en-US" altLang="en-US" i="1" dirty="0"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en-US" b="0" i="1" dirty="0" smtClean="0"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en-US" altLang="en-US" b="0" i="1" dirty="0" smtClean="0">
                            <a:latin typeface="Cambria Math"/>
                          </a:rPr>
                          <m:t>𝑚𝑝𝑏𝑙</m:t>
                        </m:r>
                      </m:sub>
                    </m:sSub>
                    <m:r>
                      <a:rPr lang="en-US" altLang="en-US" b="0" i="1" dirty="0" smtClean="0">
                        <a:latin typeface="Cambria Math"/>
                      </a:rPr>
                      <m:t>(</m:t>
                    </m:r>
                    <m:sSub>
                      <m:sSubPr>
                        <m:ctrlPr>
                          <a:rPr lang="en-US" altLang="en-US" i="1" dirty="0"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en-US" i="1" dirty="0">
                            <a:latin typeface="Cambria Math"/>
                          </a:rPr>
                          <m:t>𝑡</m:t>
                        </m:r>
                      </m:e>
                      <m:sub>
                        <m:r>
                          <a:rPr lang="en-US" altLang="en-US" i="1" dirty="0">
                            <a:latin typeface="Cambria Math"/>
                          </a:rPr>
                          <m:t>𝑖</m:t>
                        </m:r>
                      </m:sub>
                    </m:sSub>
                    <m:r>
                      <a:rPr lang="en-US" altLang="en-US" b="0" i="1" dirty="0" smtClean="0">
                        <a:latin typeface="Cambria Math"/>
                      </a:rPr>
                      <m:t>)</m:t>
                    </m:r>
                    <m:r>
                      <a:rPr lang="en-US" altLang="en-US" i="1" dirty="0">
                        <a:latin typeface="Cambria Math"/>
                      </a:rPr>
                      <m:t>)</m:t>
                    </m:r>
                  </m:oMath>
                </a14:m>
                <a:endParaRPr lang="en-US" altLang="en-US" dirty="0" smtClean="0">
                  <a:sym typeface="Symbol" pitchFamily="18" charset="2"/>
                </a:endParaRPr>
              </a:p>
              <a:p>
                <a:endParaRPr lang="en-US" altLang="en-US" dirty="0" smtClean="0">
                  <a:sym typeface="Symbol" pitchFamily="18" charset="2"/>
                </a:endParaRPr>
              </a:p>
              <a:p>
                <a:r>
                  <a:rPr lang="fr-BE" altLang="en-US" dirty="0" smtClean="0"/>
                  <a:t>This leads to a</a:t>
                </a:r>
                <a:r>
                  <a:rPr lang="fr-BE" altLang="en-US" dirty="0" smtClean="0"/>
                  <a:t> </a:t>
                </a:r>
                <a:r>
                  <a:rPr lang="fr-BE" altLang="en-US" dirty="0" err="1" smtClean="0"/>
                  <a:t>nonlinear</a:t>
                </a:r>
                <a:r>
                  <a:rPr lang="fr-BE" altLang="en-US" dirty="0" smtClean="0"/>
                  <a:t> least-squares </a:t>
                </a:r>
                <a:r>
                  <a:rPr lang="fr-BE" altLang="en-US" dirty="0" err="1" smtClean="0"/>
                  <a:t>problem</a:t>
                </a:r>
                <a:r>
                  <a:rPr lang="fr-BE" altLang="en-US" dirty="0" smtClean="0"/>
                  <a:t> </a:t>
                </a:r>
                <a:r>
                  <a:rPr lang="fr-BE" altLang="en-US" dirty="0" smtClean="0"/>
                  <a:t>[De </a:t>
                </a:r>
                <a:r>
                  <a:rPr lang="fr-BE" altLang="en-US" dirty="0" smtClean="0"/>
                  <a:t>Keyser+, </a:t>
                </a:r>
                <a:r>
                  <a:rPr lang="fr-BE" altLang="en-US" dirty="0" smtClean="0"/>
                  <a:t>Ann. </a:t>
                </a:r>
                <a:r>
                  <a:rPr lang="fr-BE" altLang="en-US" dirty="0" err="1" smtClean="0"/>
                  <a:t>Geophys</a:t>
                </a:r>
                <a:r>
                  <a:rPr lang="fr-BE" altLang="en-US" dirty="0" smtClean="0"/>
                  <a:t>., 2005], </a:t>
                </a:r>
                <a:r>
                  <a:rPr lang="fr-BE" altLang="en-US" dirty="0" err="1" smtClean="0"/>
                  <a:t>giving</a:t>
                </a:r>
                <a:endParaRPr lang="en-US" altLang="en-US" dirty="0" smtClean="0"/>
              </a:p>
              <a:p>
                <a:pPr lvl="1"/>
                <a:r>
                  <a:rPr lang="en-US" altLang="en-US" dirty="0" smtClean="0"/>
                  <a:t>boundary </a:t>
                </a:r>
                <a:r>
                  <a:rPr lang="en-US" altLang="en-US" dirty="0" smtClean="0"/>
                  <a:t>position and speed over the whole time interval</a:t>
                </a:r>
              </a:p>
              <a:p>
                <a:pPr lvl="1"/>
                <a:r>
                  <a:rPr lang="en-US" altLang="en-US" dirty="0" smtClean="0"/>
                  <a:t>The spatial </a:t>
                </a:r>
                <a:r>
                  <a:rPr lang="en-US" altLang="en-US" dirty="0" smtClean="0"/>
                  <a:t>profiles of all measured variables</a:t>
                </a:r>
              </a:p>
              <a:p>
                <a:endParaRPr lang="fr-BE" altLang="en-US" dirty="0" smtClean="0"/>
              </a:p>
              <a:p>
                <a:r>
                  <a:rPr lang="en-US" altLang="en-US" dirty="0" smtClean="0"/>
                  <a:t>This method can track MP/BL position continuously during </a:t>
                </a:r>
                <a:r>
                  <a:rPr lang="en-US" altLang="en-US" dirty="0" smtClean="0"/>
                  <a:t>hours. </a:t>
                </a:r>
                <a:endParaRPr lang="en-US" altLang="en-US" dirty="0" smtClean="0"/>
              </a:p>
            </p:txBody>
          </p:sp>
        </mc:Choice>
        <mc:Fallback>
          <p:sp>
            <p:nvSpPr>
              <p:cNvPr id="67604" name="Rectangle 20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blipFill rotWithShape="1">
                <a:blip r:embed="rId3"/>
                <a:stretch>
                  <a:fillRect l="-471" t="-993" r="-70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D39658-926D-487E-8B6C-DD2E60D4AC62}" type="slidenum">
              <a:rPr lang="en-US" altLang="en-US" smtClean="0"/>
              <a:pPr/>
              <a:t>9</a:t>
            </a:fld>
            <a:endParaRPr lang="en-US" altLang="en-US"/>
          </a:p>
        </p:txBody>
      </p:sp>
      <p:sp>
        <p:nvSpPr>
          <p:cNvPr id="67588" name="Text Box 4"/>
          <p:cNvSpPr txBox="1">
            <a:spLocks noChangeArrowheads="1"/>
          </p:cNvSpPr>
          <p:nvPr/>
        </p:nvSpPr>
        <p:spPr bwMode="auto">
          <a:xfrm>
            <a:off x="1355725" y="854869"/>
            <a:ext cx="184731" cy="1692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endParaRPr lang="en-US" altLang="en-US"/>
          </a:p>
        </p:txBody>
      </p:sp>
      <p:sp>
        <p:nvSpPr>
          <p:cNvPr id="67592" name="Text Box 8"/>
          <p:cNvSpPr txBox="1">
            <a:spLocks noChangeArrowheads="1"/>
          </p:cNvSpPr>
          <p:nvPr/>
        </p:nvSpPr>
        <p:spPr bwMode="auto">
          <a:xfrm>
            <a:off x="1050925" y="1883569"/>
            <a:ext cx="184731" cy="1692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endParaRPr lang="en-US" altLang="en-US"/>
          </a:p>
        </p:txBody>
      </p:sp>
      <p:sp>
        <p:nvSpPr>
          <p:cNvPr id="67596" name="Text Box 12"/>
          <p:cNvSpPr txBox="1">
            <a:spLocks noChangeArrowheads="1"/>
          </p:cNvSpPr>
          <p:nvPr/>
        </p:nvSpPr>
        <p:spPr bwMode="auto">
          <a:xfrm>
            <a:off x="4175125" y="3198019"/>
            <a:ext cx="184731" cy="1692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255393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theme/theme1.xml><?xml version="1.0" encoding="utf-8"?>
<a:theme xmlns:a="http://schemas.openxmlformats.org/drawingml/2006/main" name="Default Design">
  <a:themeElements>
    <a:clrScheme name="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15917</TotalTime>
  <Words>1576</Words>
  <Application>Microsoft Office PowerPoint</Application>
  <PresentationFormat>On-screen Show (16:9)</PresentationFormat>
  <Paragraphs>176</Paragraphs>
  <Slides>17</Slides>
  <Notes>10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Default Design</vt:lpstr>
      <vt:lpstr>PowerPoint Presentation</vt:lpstr>
      <vt:lpstr>The magnetopause</vt:lpstr>
      <vt:lpstr>The magnetospheric boundary</vt:lpstr>
      <vt:lpstr>Magnetopause stand-off distance</vt:lpstr>
      <vt:lpstr>Magnetopause surface shape</vt:lpstr>
      <vt:lpstr>Problems</vt:lpstr>
      <vt:lpstr>Magnetospheric boundary reconstruction</vt:lpstr>
      <vt:lpstr>Difficulties</vt:lpstr>
      <vt:lpstr>Advanced approach</vt:lpstr>
      <vt:lpstr>Example: direct solar wind control</vt:lpstr>
      <vt:lpstr>PowerPoint Presentation</vt:lpstr>
      <vt:lpstr>PowerPoint Presentation</vt:lpstr>
      <vt:lpstr>Example: substructure</vt:lpstr>
      <vt:lpstr>PowerPoint Presentation</vt:lpstr>
      <vt:lpstr>Example: long-duration tracking</vt:lpstr>
      <vt:lpstr>Conclusions</vt:lpstr>
      <vt:lpstr>PowerPoint Presentation</vt:lpstr>
    </vt:vector>
  </TitlesOfParts>
  <LinksUpToDate>false</LinksUpToDate>
  <SharedDoc>false</SharedDoc>
  <HyperlinkBase>http://colinpurrington.com/tips/academic/posterdesign</HyperlinkBase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Poster template</dc:title>
  <dc:subject>conference poster</dc:subject>
  <dc:creator>Colin Purrington</dc:creator>
  <cp:keywords>poster, conference, session, meeting, symposium, research, presentation</cp:keywords>
  <dc:description>This template is free for you to use to create your poster.  Do not host this file on your own server, even in adapted form. If you need to post a template, please steal somebody else's or just make your own (it's easy).  Thanks!</dc:description>
  <cp:lastModifiedBy>johandk</cp:lastModifiedBy>
  <cp:revision>660</cp:revision>
  <cp:lastPrinted>2011-10-30T12:54:45Z</cp:lastPrinted>
  <dcterms:created xsi:type="dcterms:W3CDTF">2012-06-12T14:08:55Z</dcterms:created>
  <dcterms:modified xsi:type="dcterms:W3CDTF">2019-11-19T13:08:39Z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Owner">
    <vt:lpwstr>Colin Purrington</vt:lpwstr>
  </property>
</Properties>
</file>