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8"/>
  </p:notesMasterIdLst>
  <p:sldIdLst>
    <p:sldId id="256" r:id="rId5"/>
    <p:sldId id="257" r:id="rId6"/>
    <p:sldId id="295" r:id="rId7"/>
    <p:sldId id="261" r:id="rId8"/>
    <p:sldId id="263" r:id="rId9"/>
    <p:sldId id="296" r:id="rId10"/>
    <p:sldId id="312" r:id="rId11"/>
    <p:sldId id="313" r:id="rId12"/>
    <p:sldId id="317" r:id="rId13"/>
    <p:sldId id="322" r:id="rId14"/>
    <p:sldId id="318" r:id="rId15"/>
    <p:sldId id="300" r:id="rId16"/>
    <p:sldId id="305" r:id="rId17"/>
    <p:sldId id="301" r:id="rId18"/>
    <p:sldId id="314" r:id="rId19"/>
    <p:sldId id="326" r:id="rId20"/>
    <p:sldId id="324" r:id="rId21"/>
    <p:sldId id="311" r:id="rId22"/>
    <p:sldId id="275" r:id="rId23"/>
    <p:sldId id="327" r:id="rId24"/>
    <p:sldId id="328" r:id="rId25"/>
    <p:sldId id="329" r:id="rId26"/>
    <p:sldId id="309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717"/>
    <a:srgbClr val="CBF828"/>
    <a:srgbClr val="3B8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4660"/>
  </p:normalViewPr>
  <p:slideViewPr>
    <p:cSldViewPr>
      <p:cViewPr>
        <p:scale>
          <a:sx n="75" d="100"/>
          <a:sy n="75" d="100"/>
        </p:scale>
        <p:origin x="-730" y="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Folie mittels Klicken verschieben</a:t>
            </a: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0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1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19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19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20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152E7E0-7068-4C5D-BFA7-1B8596EF8410}" type="slidenum">
              <a:rPr lang="de-DE" sz="1400" b="0" strike="noStrike" spc="-1">
                <a:latin typeface="Times New Roman"/>
              </a:rPr>
              <a:t>‹Nr.›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82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3884760" y="8685360"/>
            <a:ext cx="2966400" cy="45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2BE027AF-5B77-4812-9245-1808B6FDD48F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de-DE" sz="1800" b="0" strike="noStrike" spc="-1">
              <a:latin typeface="Arial"/>
            </a:endParaRPr>
          </a:p>
        </p:txBody>
      </p:sp>
      <p:sp>
        <p:nvSpPr>
          <p:cNvPr id="37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371" name="CustomShape 3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4"/>
          <p:cNvSpPr/>
          <p:nvPr/>
        </p:nvSpPr>
        <p:spPr>
          <a:xfrm>
            <a:off x="3884760" y="8685360"/>
            <a:ext cx="2969640" cy="45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0D795598-0251-4038-B126-7CEE7FED6876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3884760" y="8685360"/>
            <a:ext cx="2966400" cy="45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0E1CA55-5902-4628-958E-D53CB80DF36C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de-DE" sz="1800" b="0" strike="noStrike" spc="-1">
              <a:latin typeface="Arial"/>
            </a:endParaRPr>
          </a:p>
        </p:txBody>
      </p:sp>
      <p:sp>
        <p:nvSpPr>
          <p:cNvPr id="374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375" name="CustomShape 3"/>
          <p:cNvSpPr/>
          <p:nvPr/>
        </p:nvSpPr>
        <p:spPr>
          <a:xfrm>
            <a:off x="685800" y="4343400"/>
            <a:ext cx="5484240" cy="4112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6" name="CustomShape 4"/>
          <p:cNvSpPr/>
          <p:nvPr/>
        </p:nvSpPr>
        <p:spPr>
          <a:xfrm>
            <a:off x="3884760" y="8685360"/>
            <a:ext cx="2969640" cy="455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66C2B039-3EE7-4186-80B8-15911A785D45}" type="slidenum">
              <a:rPr lang="de-DE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152E7E0-7068-4C5D-BFA7-1B8596EF8410}" type="slidenum">
              <a:rPr lang="de-DE" sz="1400" b="0" strike="noStrike" spc="-1" smtClean="0">
                <a:latin typeface="Times New Roman"/>
              </a:rPr>
              <a:t>12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196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152E7E0-7068-4C5D-BFA7-1B8596EF8410}" type="slidenum">
              <a:rPr lang="de-DE" sz="1400" b="0" strike="noStrike" spc="-1" smtClean="0">
                <a:latin typeface="Times New Roman"/>
              </a:rPr>
              <a:t>14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596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152E7E0-7068-4C5D-BFA7-1B8596EF8410}" type="slidenum">
              <a:rPr lang="de-DE" sz="1400" b="0" strike="noStrike" spc="-1" smtClean="0">
                <a:latin typeface="Times New Roman"/>
              </a:rPr>
              <a:t>18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621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152E7E0-7068-4C5D-BFA7-1B8596EF8410}" type="slidenum">
              <a:rPr lang="de-DE" sz="1400" b="0" strike="noStrike" spc="-1" smtClean="0">
                <a:latin typeface="Times New Roman"/>
              </a:rPr>
              <a:t>22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186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3124080" y="6356520"/>
            <a:ext cx="2893680" cy="36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3124080" y="6356520"/>
            <a:ext cx="2893680" cy="36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124080" y="6356520"/>
            <a:ext cx="2893680" cy="36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124080" y="6356520"/>
            <a:ext cx="2893680" cy="36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2000" y="1770120"/>
            <a:ext cx="9011520" cy="146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90000"/>
              </a:lnSpc>
            </a:pPr>
            <a:endParaRPr lang="de-DE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de-DE" sz="18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-88920" y="3239280"/>
            <a:ext cx="9108720" cy="3071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de-DE" sz="2600" b="1" strike="noStrike" spc="-1">
                <a:solidFill>
                  <a:srgbClr val="333366"/>
                </a:solidFill>
                <a:latin typeface="Calibri"/>
                <a:ea typeface="Arial"/>
              </a:rPr>
              <a:t>O.S. Yakovchuk</a:t>
            </a:r>
            <a:r>
              <a:rPr lang="de-DE" sz="2600" b="1" strike="noStrike" spc="-1" baseline="33000">
                <a:solidFill>
                  <a:srgbClr val="333366"/>
                </a:solidFill>
                <a:latin typeface="Calibri"/>
                <a:ea typeface="Arial"/>
              </a:rPr>
              <a:t>1,2</a:t>
            </a:r>
            <a:r>
              <a:rPr lang="de-DE" sz="2600" b="1" strike="noStrike" spc="-1">
                <a:solidFill>
                  <a:srgbClr val="333366"/>
                </a:solidFill>
                <a:latin typeface="Calibri"/>
                <a:ea typeface="Arial"/>
              </a:rPr>
              <a:t> and  J.M. Wissing</a:t>
            </a:r>
            <a:r>
              <a:rPr lang="de-DE" sz="2600" b="1" strike="noStrike" spc="-1" baseline="33000">
                <a:solidFill>
                  <a:srgbClr val="333366"/>
                </a:solidFill>
                <a:latin typeface="Calibri"/>
                <a:ea typeface="Arial"/>
              </a:rPr>
              <a:t>1</a:t>
            </a:r>
            <a:endParaRPr lang="de-DE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de-DE" sz="1600" b="1" strike="noStrike" spc="-1" baseline="33000">
                <a:solidFill>
                  <a:srgbClr val="333366"/>
                </a:solidFill>
                <a:latin typeface="Calibri"/>
                <a:ea typeface="Arial"/>
              </a:rPr>
              <a:t>       1</a:t>
            </a:r>
            <a:r>
              <a:rPr lang="de-DE" sz="1600" b="1" strike="noStrike" spc="-1">
                <a:solidFill>
                  <a:srgbClr val="333366"/>
                </a:solidFill>
                <a:latin typeface="Calibri"/>
                <a:ea typeface="Arial"/>
              </a:rPr>
              <a:t>Institute of  Environmental Systems Research, University of Osnabrück, Germany</a:t>
            </a:r>
            <a:endParaRPr lang="de-DE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50"/>
              </a:spcBef>
            </a:pPr>
            <a:r>
              <a:rPr lang="de-DE" sz="1600" b="1" strike="noStrike" spc="-1" baseline="33000">
                <a:solidFill>
                  <a:srgbClr val="333366"/>
                </a:solidFill>
                <a:latin typeface="Calibri"/>
                <a:ea typeface="Arial"/>
              </a:rPr>
              <a:t>                    2</a:t>
            </a:r>
            <a:r>
              <a:rPr lang="de-DE" sz="1600" b="1" strike="noStrike" spc="-1">
                <a:solidFill>
                  <a:srgbClr val="333366"/>
                </a:solidFill>
                <a:latin typeface="Calibri"/>
                <a:ea typeface="Arial"/>
              </a:rPr>
              <a:t>Skobeltsyn Institute of Nuclear Physics, Lomonosov Moscow State University, Russia</a:t>
            </a:r>
            <a:endParaRPr lang="de-DE" sz="1600" b="0" strike="noStrike" spc="-1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490680" y="3816360"/>
            <a:ext cx="8219520" cy="61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10800" y="17640"/>
            <a:ext cx="2723400" cy="7005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de-DE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de-DE" sz="1800" b="0" strike="noStrike" spc="-1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6084168" y="5844600"/>
            <a:ext cx="3225240" cy="79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600" b="1" spc="-1" dirty="0" smtClean="0">
                <a:solidFill>
                  <a:srgbClr val="00664D"/>
                </a:solidFill>
                <a:latin typeface="Calibri"/>
                <a:ea typeface="Microsoft YaHei"/>
              </a:rPr>
              <a:t>ESWW2019</a:t>
            </a:r>
            <a:endParaRPr lang="de-DE" sz="3600" b="0" strike="noStrike" spc="-1" dirty="0">
              <a:solidFill>
                <a:srgbClr val="1E6A3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1500" b="1" spc="-1" dirty="0" smtClean="0">
                <a:solidFill>
                  <a:srgbClr val="666666"/>
                </a:solidFill>
                <a:latin typeface="Calibri"/>
                <a:ea typeface="Microsoft YaHei"/>
              </a:rPr>
              <a:t>18</a:t>
            </a:r>
            <a:r>
              <a:rPr lang="de-DE" sz="1500" b="1" strike="noStrike" spc="-1" dirty="0" smtClean="0">
                <a:solidFill>
                  <a:srgbClr val="666666"/>
                </a:solidFill>
                <a:latin typeface="Calibri"/>
                <a:ea typeface="Microsoft YaHei"/>
              </a:rPr>
              <a:t>.11. </a:t>
            </a:r>
            <a:r>
              <a:rPr lang="de-DE" sz="1500" b="1" strike="noStrike" spc="-1" dirty="0">
                <a:solidFill>
                  <a:srgbClr val="666666"/>
                </a:solidFill>
                <a:latin typeface="Calibri"/>
                <a:ea typeface="Microsoft YaHei"/>
              </a:rPr>
              <a:t>– </a:t>
            </a:r>
            <a:r>
              <a:rPr lang="de-DE" sz="1500" b="1" spc="-1" dirty="0" smtClean="0">
                <a:solidFill>
                  <a:srgbClr val="666666"/>
                </a:solidFill>
                <a:latin typeface="Calibri"/>
                <a:ea typeface="Microsoft YaHei"/>
              </a:rPr>
              <a:t>22</a:t>
            </a:r>
            <a:r>
              <a:rPr lang="de-DE" sz="1500" b="1" strike="noStrike" spc="-1" dirty="0" smtClean="0">
                <a:solidFill>
                  <a:srgbClr val="666666"/>
                </a:solidFill>
                <a:latin typeface="Calibri"/>
                <a:ea typeface="Microsoft YaHei"/>
              </a:rPr>
              <a:t>.11.2019</a:t>
            </a:r>
            <a:endParaRPr lang="de-DE" sz="1500" b="0" strike="noStrike" spc="-1" dirty="0">
              <a:solidFill>
                <a:srgbClr val="1E6A3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1E6A39"/>
                </a:solidFill>
                <a:latin typeface="Calibri"/>
                <a:ea typeface="Microsoft YaHei"/>
              </a:rPr>
              <a:t> </a:t>
            </a:r>
            <a:endParaRPr lang="de-DE" sz="2400" b="0" strike="noStrike" spc="-1" dirty="0">
              <a:solidFill>
                <a:srgbClr val="1E6A39"/>
              </a:solidFill>
              <a:latin typeface="Arial"/>
            </a:endParaRPr>
          </a:p>
        </p:txBody>
      </p:sp>
      <p:sp>
        <p:nvSpPr>
          <p:cNvPr id="206" name="CustomShape 6"/>
          <p:cNvSpPr/>
          <p:nvPr/>
        </p:nvSpPr>
        <p:spPr>
          <a:xfrm>
            <a:off x="432000" y="1762920"/>
            <a:ext cx="8206200" cy="16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Magnetic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local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time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asymmetries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in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precipitating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electron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and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proton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populations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with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and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without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substorm</a:t>
            </a:r>
            <a:r>
              <a:rPr lang="de-DE" sz="2800" b="1" strike="noStrike" spc="-1" dirty="0">
                <a:solidFill>
                  <a:srgbClr val="800000"/>
                </a:solidFill>
                <a:latin typeface="Arial"/>
                <a:ea typeface="Arial"/>
              </a:rPr>
              <a:t> </a:t>
            </a:r>
            <a:r>
              <a:rPr lang="de-DE" sz="2800" b="1" strike="noStrike" spc="-1" dirty="0" err="1">
                <a:solidFill>
                  <a:srgbClr val="800000"/>
                </a:solidFill>
                <a:latin typeface="Arial"/>
                <a:ea typeface="Arial"/>
              </a:rPr>
              <a:t>activity</a:t>
            </a:r>
            <a:r>
              <a:rPr dirty="0"/>
              <a:t/>
            </a:r>
            <a:br>
              <a:rPr dirty="0"/>
            </a:br>
            <a:endParaRPr lang="de-DE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 dirty="0">
              <a:latin typeface="Arial"/>
            </a:endParaRPr>
          </a:p>
        </p:txBody>
      </p:sp>
      <p:pic>
        <p:nvPicPr>
          <p:cNvPr id="207" name="Grafik 89"/>
          <p:cNvPicPr/>
          <p:nvPr/>
        </p:nvPicPr>
        <p:blipFill>
          <a:blip r:embed="rId4"/>
          <a:stretch/>
        </p:blipFill>
        <p:spPr>
          <a:xfrm>
            <a:off x="7812360" y="49320"/>
            <a:ext cx="1276920" cy="740880"/>
          </a:xfrm>
          <a:prstGeom prst="rect">
            <a:avLst/>
          </a:prstGeom>
          <a:ln>
            <a:noFill/>
          </a:ln>
        </p:spPr>
      </p:pic>
      <p:pic>
        <p:nvPicPr>
          <p:cNvPr id="208" name="Grafik 8"/>
          <p:cNvPicPr/>
          <p:nvPr/>
        </p:nvPicPr>
        <p:blipFill>
          <a:blip r:embed="rId5"/>
          <a:stretch/>
        </p:blipFill>
        <p:spPr>
          <a:xfrm>
            <a:off x="107640" y="5949360"/>
            <a:ext cx="1585080" cy="68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2" y="2328974"/>
            <a:ext cx="3291170" cy="8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5442"/>
            <a:ext cx="3464370" cy="21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7" y="244179"/>
            <a:ext cx="5429847" cy="20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 rot="5400000">
            <a:off x="5143362" y="989507"/>
            <a:ext cx="110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err="1">
                <a:solidFill>
                  <a:schemeClr val="accent6">
                    <a:lumMod val="75000"/>
                  </a:schemeClr>
                </a:solidFill>
              </a:rPr>
              <a:t>Electron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54599" y="-47129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654761" y="-77906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 rot="5400000">
            <a:off x="5196929" y="4140865"/>
            <a:ext cx="99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smtClean="0">
                <a:solidFill>
                  <a:schemeClr val="accent6">
                    <a:lumMod val="75000"/>
                  </a:schemeClr>
                </a:solidFill>
              </a:rPr>
              <a:t>Proton 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24219"/>
            <a:ext cx="3141821" cy="73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38981"/>
            <a:ext cx="1208780" cy="60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64" y="6009457"/>
            <a:ext cx="3690740" cy="22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6" y="2996952"/>
            <a:ext cx="5393205" cy="3096344"/>
          </a:xfrm>
          <a:prstGeom prst="rect">
            <a:avLst/>
          </a:prstGeom>
          <a:noFill/>
          <a:ln w="19050">
            <a:solidFill>
              <a:srgbClr val="0F37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17774"/>
            <a:ext cx="1563811" cy="52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Ellipse 19"/>
          <p:cNvSpPr/>
          <p:nvPr/>
        </p:nvSpPr>
        <p:spPr>
          <a:xfrm>
            <a:off x="43880" y="3342993"/>
            <a:ext cx="87742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43880" y="544818"/>
            <a:ext cx="925556" cy="5079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1774287" y="544818"/>
            <a:ext cx="1018893" cy="507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1845021" y="1556792"/>
            <a:ext cx="87742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168364" y="1556792"/>
            <a:ext cx="877423" cy="5070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2043734" y="3360352"/>
            <a:ext cx="87742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92013" y="4354465"/>
            <a:ext cx="87742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2043733" y="4371824"/>
            <a:ext cx="877423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5895514" y="44624"/>
            <a:ext cx="3917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kern="0" spc="-1" dirty="0" smtClean="0">
                <a:solidFill>
                  <a:srgbClr val="002060"/>
                </a:solidFill>
              </a:rPr>
              <a:t>Low </a:t>
            </a:r>
            <a:r>
              <a:rPr lang="de-DE" b="1" kern="0" spc="-1" dirty="0" err="1" smtClean="0">
                <a:solidFill>
                  <a:srgbClr val="002060"/>
                </a:solidFill>
              </a:rPr>
              <a:t>energetic</a:t>
            </a:r>
            <a:r>
              <a:rPr lang="de-DE" b="1" kern="0" spc="-1" dirty="0" smtClean="0">
                <a:solidFill>
                  <a:srgbClr val="002060"/>
                </a:solidFill>
              </a:rPr>
              <a:t> </a:t>
            </a:r>
            <a:r>
              <a:rPr lang="de-DE" b="1" kern="0" spc="-1" dirty="0" err="1" smtClean="0">
                <a:solidFill>
                  <a:srgbClr val="002060"/>
                </a:solidFill>
              </a:rPr>
              <a:t>fluxes</a:t>
            </a:r>
            <a:r>
              <a:rPr lang="de-DE" b="1" kern="0" spc="-1" dirty="0" smtClean="0">
                <a:solidFill>
                  <a:srgbClr val="002060"/>
                </a:solidFill>
              </a:rPr>
              <a:t> </a:t>
            </a:r>
            <a:r>
              <a:rPr lang="de-DE" b="1" kern="0" spc="-1" dirty="0">
                <a:solidFill>
                  <a:srgbClr val="002060"/>
                </a:solidFill>
              </a:rPr>
              <a:t>at high </a:t>
            </a:r>
            <a:r>
              <a:rPr lang="de-DE" b="1" kern="0" spc="-1" dirty="0" err="1">
                <a:solidFill>
                  <a:srgbClr val="002060"/>
                </a:solidFill>
              </a:rPr>
              <a:t>latitudes</a:t>
            </a:r>
            <a:r>
              <a:rPr lang="de-DE" b="1" kern="0" spc="-1" dirty="0">
                <a:solidFill>
                  <a:srgbClr val="002060"/>
                </a:solidFill>
              </a:rPr>
              <a:t> on </a:t>
            </a:r>
            <a:r>
              <a:rPr lang="de-DE" b="1" kern="0" spc="-1" dirty="0" err="1">
                <a:solidFill>
                  <a:srgbClr val="002060"/>
                </a:solidFill>
              </a:rPr>
              <a:t>the</a:t>
            </a:r>
            <a:r>
              <a:rPr lang="de-DE" b="1" kern="0" spc="-1" dirty="0">
                <a:solidFill>
                  <a:srgbClr val="002060"/>
                </a:solidFill>
              </a:rPr>
              <a:t> </a:t>
            </a:r>
            <a:r>
              <a:rPr lang="de-DE" b="1" kern="0" spc="-1" dirty="0" smtClean="0">
                <a:solidFill>
                  <a:srgbClr val="002060"/>
                </a:solidFill>
              </a:rPr>
              <a:t>southern </a:t>
            </a:r>
            <a:r>
              <a:rPr lang="de-DE" b="1" kern="0" spc="-1" dirty="0" err="1">
                <a:solidFill>
                  <a:srgbClr val="002060"/>
                </a:solidFill>
              </a:rPr>
              <a:t>hemisphere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858027" y="2501343"/>
            <a:ext cx="3199551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The maximum flux in the </a:t>
            </a:r>
            <a:r>
              <a:rPr lang="en-US" sz="1700" dirty="0" err="1"/>
              <a:t>auroral</a:t>
            </a:r>
            <a:r>
              <a:rPr lang="en-US" sz="1700" dirty="0"/>
              <a:t> oval appears in the day </a:t>
            </a:r>
            <a:r>
              <a:rPr lang="en-US" sz="1700" dirty="0" smtClean="0"/>
              <a:t>sector.</a:t>
            </a:r>
          </a:p>
          <a:p>
            <a:endParaRPr lang="en-US" sz="800" dirty="0" smtClean="0"/>
          </a:p>
          <a:p>
            <a:r>
              <a:rPr lang="en-US" sz="1700" u="sng" dirty="0" smtClean="0"/>
              <a:t>No-</a:t>
            </a:r>
            <a:r>
              <a:rPr lang="en-US" sz="1700" u="sng" dirty="0" err="1" smtClean="0"/>
              <a:t>substorms</a:t>
            </a:r>
            <a:r>
              <a:rPr lang="en-US" sz="1700" u="sng" dirty="0"/>
              <a:t> </a:t>
            </a:r>
            <a:endParaRPr lang="en-US" sz="1700" u="sng" dirty="0" smtClean="0"/>
          </a:p>
          <a:p>
            <a:r>
              <a:rPr lang="en-US" sz="1700" dirty="0" smtClean="0"/>
              <a:t>Source: </a:t>
            </a:r>
            <a:r>
              <a:rPr lang="en-US" sz="1700" dirty="0"/>
              <a:t>poleward edge of the </a:t>
            </a:r>
            <a:r>
              <a:rPr lang="en-US" sz="1700" dirty="0" smtClean="0"/>
              <a:t>cusp- periods </a:t>
            </a:r>
            <a:r>
              <a:rPr lang="en-US" sz="1700" dirty="0"/>
              <a:t>with northward IMF</a:t>
            </a:r>
            <a:endParaRPr lang="de-DE" sz="1700" dirty="0"/>
          </a:p>
        </p:txBody>
      </p:sp>
      <p:sp>
        <p:nvSpPr>
          <p:cNvPr id="4" name="Rechteck 3"/>
          <p:cNvSpPr/>
          <p:nvPr/>
        </p:nvSpPr>
        <p:spPr>
          <a:xfrm>
            <a:off x="5895514" y="4463241"/>
            <a:ext cx="32665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700" u="sng" dirty="0" smtClean="0"/>
              <a:t>Isolated </a:t>
            </a:r>
            <a:r>
              <a:rPr lang="en-US" sz="1700" u="sng" dirty="0" err="1"/>
              <a:t>substorms</a:t>
            </a:r>
            <a:r>
              <a:rPr lang="en-US" sz="1700" u="sng" dirty="0"/>
              <a:t> </a:t>
            </a:r>
            <a:r>
              <a:rPr lang="en-US" sz="1700" dirty="0"/>
              <a:t>the particle flux is shifted by 2 degrees to the equator</a:t>
            </a:r>
            <a:r>
              <a:rPr lang="en-US" sz="1700" dirty="0" smtClean="0"/>
              <a:t>.</a:t>
            </a:r>
          </a:p>
          <a:p>
            <a:endParaRPr lang="en-US" sz="800" dirty="0" smtClean="0"/>
          </a:p>
          <a:p>
            <a:r>
              <a:rPr lang="en-US" sz="1700" dirty="0" smtClean="0"/>
              <a:t>Source: the </a:t>
            </a:r>
            <a:r>
              <a:rPr lang="en-US" sz="1700" dirty="0"/>
              <a:t>equatorward edge of the </a:t>
            </a:r>
            <a:r>
              <a:rPr lang="en-US" sz="1700" dirty="0" smtClean="0"/>
              <a:t>cusp - corresponding region </a:t>
            </a:r>
            <a:r>
              <a:rPr lang="en-US" sz="1700" dirty="0"/>
              <a:t>in periods of </a:t>
            </a:r>
            <a:r>
              <a:rPr lang="en-US" sz="1700" dirty="0" smtClean="0"/>
              <a:t>southward IMF</a:t>
            </a:r>
            <a:endParaRPr lang="de-DE" sz="1400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3222150" y="1900117"/>
            <a:ext cx="3096344" cy="14133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4702360" y="1900117"/>
            <a:ext cx="1616134" cy="22991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969436" y="1900117"/>
            <a:ext cx="5349058" cy="35091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8" name="Rechteck 6157"/>
          <p:cNvSpPr/>
          <p:nvPr/>
        </p:nvSpPr>
        <p:spPr>
          <a:xfrm>
            <a:off x="6399570" y="1124744"/>
            <a:ext cx="2996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second oval structure </a:t>
            </a:r>
            <a:endParaRPr lang="en-US" dirty="0" smtClean="0"/>
          </a:p>
          <a:p>
            <a:r>
              <a:rPr lang="en-US" dirty="0" smtClean="0"/>
              <a:t>is an </a:t>
            </a:r>
            <a:r>
              <a:rPr lang="en-US" dirty="0"/>
              <a:t>artifact of the MLT-binning</a:t>
            </a:r>
            <a:endParaRPr lang="de-DE" dirty="0"/>
          </a:p>
        </p:txBody>
      </p:sp>
      <p:sp>
        <p:nvSpPr>
          <p:cNvPr id="6159" name="Abgerundetes Rechteck 6158"/>
          <p:cNvSpPr/>
          <p:nvPr/>
        </p:nvSpPr>
        <p:spPr>
          <a:xfrm>
            <a:off x="6300192" y="1124744"/>
            <a:ext cx="2757386" cy="9233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3059832" y="794035"/>
            <a:ext cx="0" cy="169178"/>
          </a:xfrm>
          <a:prstGeom prst="straightConnector1">
            <a:avLst/>
          </a:prstGeom>
          <a:ln w="19050">
            <a:solidFill>
              <a:srgbClr val="0F3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5292080" y="811550"/>
            <a:ext cx="0" cy="169178"/>
          </a:xfrm>
          <a:prstGeom prst="straightConnector1">
            <a:avLst/>
          </a:prstGeom>
          <a:ln w="19050">
            <a:solidFill>
              <a:srgbClr val="0F3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V="1">
            <a:off x="5371316" y="3645024"/>
            <a:ext cx="0" cy="169178"/>
          </a:xfrm>
          <a:prstGeom prst="straightConnector1">
            <a:avLst/>
          </a:prstGeom>
          <a:ln w="19050">
            <a:solidFill>
              <a:srgbClr val="0F3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3131840" y="3645024"/>
            <a:ext cx="0" cy="169178"/>
          </a:xfrm>
          <a:prstGeom prst="straightConnector1">
            <a:avLst/>
          </a:prstGeom>
          <a:ln w="19050">
            <a:solidFill>
              <a:srgbClr val="0F3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3116620" y="4653136"/>
            <a:ext cx="0" cy="169178"/>
          </a:xfrm>
          <a:prstGeom prst="straightConnector1">
            <a:avLst/>
          </a:prstGeom>
          <a:ln w="19050">
            <a:solidFill>
              <a:srgbClr val="0F3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3237919" y="1808820"/>
            <a:ext cx="0" cy="169178"/>
          </a:xfrm>
          <a:prstGeom prst="straightConnector1">
            <a:avLst/>
          </a:prstGeom>
          <a:ln w="19050">
            <a:solidFill>
              <a:srgbClr val="0F3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5004048" y="1772816"/>
            <a:ext cx="0" cy="169178"/>
          </a:xfrm>
          <a:prstGeom prst="straightConnector1">
            <a:avLst/>
          </a:prstGeom>
          <a:ln w="19050">
            <a:solidFill>
              <a:srgbClr val="0F3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5364088" y="4653137"/>
            <a:ext cx="0" cy="168235"/>
          </a:xfrm>
          <a:prstGeom prst="straightConnector1">
            <a:avLst/>
          </a:prstGeom>
          <a:ln w="19050">
            <a:solidFill>
              <a:srgbClr val="0F371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6804248" y="6291515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(Sandholt+,1998;</a:t>
            </a:r>
          </a:p>
          <a:p>
            <a:r>
              <a:rPr lang="en-US" sz="1600" dirty="0" smtClean="0"/>
              <a:t> Newell &amp; Meng,1992)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101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158" grpId="0"/>
      <p:bldP spid="61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6544778" y="1473962"/>
            <a:ext cx="2013149" cy="3483897"/>
          </a:xfrm>
        </p:spPr>
        <p:txBody>
          <a:bodyPr/>
          <a:lstStyle/>
          <a:p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97" y="440140"/>
            <a:ext cx="3405396" cy="63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4" y="435844"/>
            <a:ext cx="3609802" cy="44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6156176" y="-36676"/>
            <a:ext cx="99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smtClean="0">
                <a:solidFill>
                  <a:schemeClr val="accent6">
                    <a:lumMod val="75000"/>
                  </a:schemeClr>
                </a:solidFill>
              </a:rPr>
              <a:t>Proton 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95736" y="-27384"/>
            <a:ext cx="110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err="1">
                <a:solidFill>
                  <a:schemeClr val="accent6">
                    <a:lumMod val="75000"/>
                  </a:schemeClr>
                </a:solidFill>
              </a:rPr>
              <a:t>Electron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74792" y="188640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50356" y="188640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150705" y="138118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179512" y="620688"/>
            <a:ext cx="576064" cy="42484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 rot="16200000">
            <a:off x="-403811" y="2147083"/>
            <a:ext cx="1692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solidFill>
                  <a:sysClr val="windowText" lastClr="000000"/>
                </a:solidFill>
              </a:rPr>
              <a:t>Energy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89528" y="11663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622006" y="5517232"/>
            <a:ext cx="383497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                                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Fluxes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at high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latitudes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on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the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southern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hemisphere</a:t>
            </a:r>
            <a:r>
              <a:rPr lang="de-DE" kern="0" spc="-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e-DE" kern="0" spc="-1" dirty="0" smtClean="0">
                <a:solidFill>
                  <a:srgbClr val="000000"/>
                </a:solidFill>
                <a:latin typeface="Arial"/>
              </a:rPr>
            </a:br>
            <a:endParaRPr lang="de-DE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716016" y="2420888"/>
            <a:ext cx="3744416" cy="2695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971600" y="1772816"/>
            <a:ext cx="3744416" cy="2695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950927" y="5469325"/>
            <a:ext cx="1849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>
                <a:solidFill>
                  <a:srgbClr val="FF0000"/>
                </a:solidFill>
              </a:rPr>
              <a:t>High </a:t>
            </a:r>
            <a:r>
              <a:rPr lang="de-DE" b="1" spc="-1" dirty="0" err="1">
                <a:solidFill>
                  <a:srgbClr val="FF0000"/>
                </a:solidFill>
              </a:rPr>
              <a:t>energetic</a:t>
            </a:r>
            <a:r>
              <a:rPr lang="de-DE" b="1" spc="-1" dirty="0">
                <a:solidFill>
                  <a:srgbClr val="FF0000"/>
                </a:solidFill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36" y="1412777"/>
            <a:ext cx="483002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95135"/>
            <a:ext cx="3183207" cy="19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99" y="116632"/>
            <a:ext cx="9143912" cy="677108"/>
          </a:xfrm>
        </p:spPr>
        <p:txBody>
          <a:bodyPr/>
          <a:lstStyle/>
          <a:p>
            <a:r>
              <a:rPr lang="de-DE" sz="2200" b="1" spc="-1" dirty="0" smtClean="0">
                <a:solidFill>
                  <a:srgbClr val="002060"/>
                </a:solidFill>
                <a:latin typeface="Arial"/>
              </a:rPr>
              <a:t>High </a:t>
            </a:r>
            <a:r>
              <a:rPr lang="de-DE" sz="2200" b="1" spc="-1" dirty="0" err="1" smtClean="0">
                <a:solidFill>
                  <a:srgbClr val="002060"/>
                </a:solidFill>
                <a:latin typeface="Arial"/>
              </a:rPr>
              <a:t>energetic</a:t>
            </a:r>
            <a:r>
              <a:rPr lang="de-DE" sz="2200" b="1" spc="-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de-DE" sz="2200" b="1" spc="-1" dirty="0" err="1" smtClean="0">
                <a:solidFill>
                  <a:srgbClr val="002060"/>
                </a:solidFill>
                <a:latin typeface="Arial"/>
              </a:rPr>
              <a:t>flu</a:t>
            </a:r>
            <a:r>
              <a:rPr lang="de-DE" sz="2200" b="1" strike="noStrike" spc="-1" dirty="0" err="1" smtClean="0">
                <a:solidFill>
                  <a:srgbClr val="002060"/>
                </a:solidFill>
                <a:latin typeface="Arial"/>
              </a:rPr>
              <a:t>xes</a:t>
            </a:r>
            <a:r>
              <a:rPr lang="de-DE" sz="2200" b="1" strike="noStrike" spc="-1" dirty="0" smtClean="0">
                <a:solidFill>
                  <a:srgbClr val="002060"/>
                </a:solidFill>
                <a:latin typeface="Arial"/>
              </a:rPr>
              <a:t> at high </a:t>
            </a:r>
            <a:r>
              <a:rPr lang="de-DE" sz="2200" b="1" strike="noStrike" spc="-1" dirty="0" err="1" smtClean="0">
                <a:solidFill>
                  <a:srgbClr val="002060"/>
                </a:solidFill>
                <a:latin typeface="Arial"/>
              </a:rPr>
              <a:t>latitudes</a:t>
            </a:r>
            <a:r>
              <a:rPr lang="de-DE" sz="2200" b="1" strike="noStrike" spc="-1" dirty="0" smtClean="0">
                <a:solidFill>
                  <a:srgbClr val="002060"/>
                </a:solidFill>
                <a:latin typeface="Arial"/>
              </a:rPr>
              <a:t> on </a:t>
            </a:r>
            <a:r>
              <a:rPr lang="de-DE" sz="2200" b="1" strike="noStrike" spc="-1" dirty="0" err="1" smtClean="0">
                <a:solidFill>
                  <a:srgbClr val="002060"/>
                </a:solidFill>
                <a:latin typeface="Arial"/>
              </a:rPr>
              <a:t>the</a:t>
            </a:r>
            <a:r>
              <a:rPr lang="de-DE" sz="2200" b="1" strike="noStrike" spc="-1" dirty="0" smtClean="0">
                <a:solidFill>
                  <a:srgbClr val="002060"/>
                </a:solidFill>
                <a:latin typeface="Arial"/>
              </a:rPr>
              <a:t> southern </a:t>
            </a:r>
            <a:r>
              <a:rPr lang="de-DE" sz="2200" b="1" strike="noStrike" spc="-1" dirty="0" err="1" smtClean="0">
                <a:solidFill>
                  <a:srgbClr val="002060"/>
                </a:solidFill>
                <a:latin typeface="Arial"/>
              </a:rPr>
              <a:t>hemisphere</a:t>
            </a:r>
            <a:r>
              <a:rPr lang="de-DE" sz="2200" b="0" strike="noStrike" spc="-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e-DE" sz="2200" b="0" strike="noStrike" spc="-1" dirty="0" smtClean="0">
                <a:solidFill>
                  <a:srgbClr val="000000"/>
                </a:solidFill>
                <a:latin typeface="Arial"/>
              </a:rPr>
            </a:br>
            <a:endParaRPr lang="de-DE" sz="2200" dirty="0"/>
          </a:p>
        </p:txBody>
      </p:sp>
      <p:sp>
        <p:nvSpPr>
          <p:cNvPr id="6" name="Rechteck 5"/>
          <p:cNvSpPr/>
          <p:nvPr/>
        </p:nvSpPr>
        <p:spPr>
          <a:xfrm>
            <a:off x="467544" y="1074222"/>
            <a:ext cx="1449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066780" y="1052736"/>
            <a:ext cx="1449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403197" y="1074222"/>
            <a:ext cx="1952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83717" y="1052736"/>
            <a:ext cx="1952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84" y="1412776"/>
            <a:ext cx="4417320" cy="273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6626"/>
            <a:ext cx="2772505" cy="64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28210"/>
            <a:ext cx="1462984" cy="548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20" y="4976829"/>
            <a:ext cx="1131318" cy="25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01208"/>
            <a:ext cx="2800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14" y="5181487"/>
            <a:ext cx="3291170" cy="81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18" y="5105668"/>
            <a:ext cx="3464370" cy="21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6435993" y="669351"/>
            <a:ext cx="99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smtClean="0">
                <a:solidFill>
                  <a:schemeClr val="accent6">
                    <a:lumMod val="75000"/>
                  </a:schemeClr>
                </a:solidFill>
              </a:rPr>
              <a:t>Proton 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1631518" y="669351"/>
            <a:ext cx="110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err="1">
                <a:solidFill>
                  <a:schemeClr val="accent6">
                    <a:lumMod val="75000"/>
                  </a:schemeClr>
                </a:solidFill>
              </a:rPr>
              <a:t>Electron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Pfeil nach unten 7"/>
          <p:cNvSpPr/>
          <p:nvPr/>
        </p:nvSpPr>
        <p:spPr>
          <a:xfrm rot="20431105">
            <a:off x="1513961" y="1662642"/>
            <a:ext cx="309375" cy="2873782"/>
          </a:xfrm>
          <a:prstGeom prst="down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6012882"/>
            <a:ext cx="885257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Concerning </a:t>
            </a:r>
            <a:r>
              <a:rPr lang="en-US" sz="1600" dirty="0"/>
              <a:t>protons, between TED proton band 14 and the following channels (mep0P1 to mep0P3) the main particle </a:t>
            </a:r>
            <a:r>
              <a:rPr lang="en-US" sz="1600" dirty="0" smtClean="0"/>
              <a:t>flux shifts </a:t>
            </a:r>
            <a:r>
              <a:rPr lang="en-US" sz="1600" dirty="0"/>
              <a:t>from midnight to the evening </a:t>
            </a:r>
            <a:r>
              <a:rPr lang="en-US" sz="1600" dirty="0" smtClean="0"/>
              <a:t>sector.</a:t>
            </a:r>
          </a:p>
          <a:p>
            <a:r>
              <a:rPr lang="en-US" sz="1600" dirty="0" smtClean="0"/>
              <a:t>Reason: protons drift westward, and precipitate in the evening sector.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0" y="5190291"/>
            <a:ext cx="92574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The high electron channels (above &gt;2 </a:t>
            </a:r>
            <a:r>
              <a:rPr lang="en-US" sz="1600" dirty="0" err="1"/>
              <a:t>keV</a:t>
            </a:r>
            <a:r>
              <a:rPr lang="en-US" sz="1600" dirty="0"/>
              <a:t>) show a displacement of the main particle flux with MLT from midnight (</a:t>
            </a:r>
            <a:r>
              <a:rPr lang="en-US" sz="1600" dirty="0" err="1"/>
              <a:t>TEDelectron</a:t>
            </a:r>
            <a:r>
              <a:rPr lang="en-US" sz="1600" dirty="0"/>
              <a:t> band 11) via morning sector (mep0e1-e2) to day sector (mep0e2-e3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Reason: electrons drift eastwards – precipitation in the morning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846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79512" y="98048"/>
            <a:ext cx="8229240" cy="738664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Auroral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 oval identification algorithm </a:t>
            </a:r>
          </a:p>
          <a:p>
            <a:endParaRPr lang="de-D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974" y="620688"/>
            <a:ext cx="554150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179512" y="5373216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800" kern="0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en-US" sz="2000" kern="0" dirty="0" smtClean="0">
                <a:solidFill>
                  <a:sysClr val="windowText" lastClr="000000"/>
                </a:solidFill>
              </a:rPr>
              <a:t>Maximum flux for each MLT-bin within the typical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auroral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latitude range – preliminary </a:t>
            </a:r>
            <a:r>
              <a:rPr lang="en-US" sz="2000" kern="0" dirty="0" err="1" smtClean="0">
                <a:solidFill>
                  <a:sysClr val="windowText" lastClr="000000"/>
                </a:solidFill>
              </a:rPr>
              <a:t>auroral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 oval.</a:t>
            </a:r>
          </a:p>
          <a:p>
            <a:pPr lvl="0"/>
            <a:r>
              <a:rPr lang="en-US" sz="2000" kern="0" dirty="0" smtClean="0">
                <a:solidFill>
                  <a:sysClr val="windowText" lastClr="000000"/>
                </a:solidFill>
              </a:rPr>
              <a:t>The </a:t>
            </a:r>
            <a:r>
              <a:rPr lang="en-US" sz="2000" kern="0" dirty="0">
                <a:solidFill>
                  <a:sysClr val="windowText" lastClr="000000"/>
                </a:solidFill>
              </a:rPr>
              <a:t>green (9 MLT) and black (20 MLT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) indicate </a:t>
            </a:r>
            <a:r>
              <a:rPr lang="en-US" sz="2000" kern="0" dirty="0">
                <a:solidFill>
                  <a:sysClr val="windowText" lastClr="000000"/>
                </a:solidFill>
              </a:rPr>
              <a:t>maximum and minimum of the </a:t>
            </a:r>
            <a:r>
              <a:rPr lang="en-US" sz="2000" kern="0" dirty="0" err="1">
                <a:solidFill>
                  <a:sysClr val="windowText" lastClr="000000"/>
                </a:solidFill>
              </a:rPr>
              <a:t>auroral</a:t>
            </a:r>
            <a:r>
              <a:rPr lang="en-US" sz="2000" kern="0" dirty="0">
                <a:solidFill>
                  <a:sysClr val="windowText" lastClr="000000"/>
                </a:solidFill>
              </a:rPr>
              <a:t> oval, </a:t>
            </a:r>
            <a:r>
              <a:rPr lang="en-US" sz="2000" kern="0" dirty="0" smtClean="0">
                <a:solidFill>
                  <a:sysClr val="windowText" lastClr="000000"/>
                </a:solidFill>
              </a:rPr>
              <a:t>respectively</a:t>
            </a:r>
            <a:endParaRPr lang="de-DE" sz="20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7544" y="1772816"/>
            <a:ext cx="2883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kern="0" dirty="0">
                <a:solidFill>
                  <a:sysClr val="windowText" lastClr="000000"/>
                </a:solidFill>
              </a:rPr>
              <a:t> The gray dots represent the position of the </a:t>
            </a:r>
            <a:r>
              <a:rPr lang="en-US" kern="0" dirty="0" err="1">
                <a:solidFill>
                  <a:sysClr val="windowText" lastClr="000000"/>
                </a:solidFill>
              </a:rPr>
              <a:t>auroral</a:t>
            </a:r>
            <a:r>
              <a:rPr lang="en-US" kern="0" dirty="0">
                <a:solidFill>
                  <a:sysClr val="windowText" lastClr="000000"/>
                </a:solidFill>
              </a:rPr>
              <a:t> oval. </a:t>
            </a:r>
          </a:p>
        </p:txBody>
      </p:sp>
      <p:sp>
        <p:nvSpPr>
          <p:cNvPr id="2" name="Flussdiagramm: Verbindungsstelle 1"/>
          <p:cNvSpPr/>
          <p:nvPr/>
        </p:nvSpPr>
        <p:spPr>
          <a:xfrm>
            <a:off x="5796136" y="2924944"/>
            <a:ext cx="72008" cy="72008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Verbindungsstelle 6"/>
          <p:cNvSpPr/>
          <p:nvPr/>
        </p:nvSpPr>
        <p:spPr>
          <a:xfrm>
            <a:off x="7452320" y="2492896"/>
            <a:ext cx="72008" cy="7200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89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179512" y="116632"/>
            <a:ext cx="8229240" cy="369332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Dependence of the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auroral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oval asymmetry with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Kp</a:t>
            </a:r>
            <a:endParaRPr lang="de-DE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84" y="620688"/>
            <a:ext cx="6048499" cy="936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12086" y="14287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negative correlation</a:t>
            </a:r>
            <a:endParaRPr lang="de-DE" b="1" dirty="0"/>
          </a:p>
        </p:txBody>
      </p:sp>
      <p:sp>
        <p:nvSpPr>
          <p:cNvPr id="7" name="Rechteck 6"/>
          <p:cNvSpPr/>
          <p:nvPr/>
        </p:nvSpPr>
        <p:spPr>
          <a:xfrm>
            <a:off x="184632" y="4077072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positive correlation</a:t>
            </a:r>
            <a:endParaRPr lang="de-DE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88032" y="1815208"/>
            <a:ext cx="2789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Channels dominated by dayside precipitation </a:t>
            </a:r>
            <a:r>
              <a:rPr lang="en-US" sz="1600" dirty="0" err="1" smtClean="0"/>
              <a:t>Nightside</a:t>
            </a:r>
            <a:r>
              <a:rPr lang="en-US" sz="1600" dirty="0" smtClean="0"/>
              <a:t> </a:t>
            </a:r>
            <a:r>
              <a:rPr lang="en-US" sz="1600" dirty="0" err="1" smtClean="0"/>
              <a:t>substorm</a:t>
            </a:r>
            <a:r>
              <a:rPr lang="en-US" sz="1600" dirty="0" smtClean="0"/>
              <a:t> activity at high </a:t>
            </a:r>
            <a:r>
              <a:rPr lang="en-US" sz="1600" dirty="0" err="1" smtClean="0"/>
              <a:t>Kp</a:t>
            </a:r>
            <a:r>
              <a:rPr lang="en-US" sz="1600" dirty="0" smtClean="0"/>
              <a:t> declines asymmetry</a:t>
            </a:r>
          </a:p>
          <a:p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84632" y="4481324"/>
            <a:ext cx="2808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High </a:t>
            </a:r>
            <a:r>
              <a:rPr lang="en-US" sz="1600" dirty="0"/>
              <a:t>geomagnetic disturbance should </a:t>
            </a:r>
            <a:r>
              <a:rPr lang="en-US" sz="1600" dirty="0" smtClean="0"/>
              <a:t>be linked </a:t>
            </a:r>
            <a:r>
              <a:rPr lang="en-US" sz="1600" dirty="0"/>
              <a:t>with enhanced acceleration, scattering and </a:t>
            </a:r>
            <a:r>
              <a:rPr lang="en-US" sz="1600" dirty="0" err="1"/>
              <a:t>substorm</a:t>
            </a:r>
            <a:r>
              <a:rPr lang="en-US" sz="1600" dirty="0"/>
              <a:t> processes </a:t>
            </a:r>
            <a:r>
              <a:rPr lang="en-US" sz="1600" dirty="0" smtClean="0"/>
              <a:t>that increase asymmetry.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4745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240" cy="646331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Dependence of the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auroral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oval asymmetry with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Kp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908720"/>
            <a:ext cx="66738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51520" y="184482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o clear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correlation</a:t>
            </a:r>
            <a:endParaRPr lang="de-D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3568" y="4557897"/>
            <a:ext cx="8208912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higher proton channels the </a:t>
            </a:r>
            <a:r>
              <a:rPr lang="en-US" dirty="0" err="1"/>
              <a:t>Kp</a:t>
            </a:r>
            <a:r>
              <a:rPr lang="en-US" dirty="0"/>
              <a:t>-dependence </a:t>
            </a:r>
            <a:r>
              <a:rPr lang="en-US" dirty="0" smtClean="0"/>
              <a:t>is ambiguous, </a:t>
            </a:r>
            <a:r>
              <a:rPr lang="en-US" dirty="0"/>
              <a:t>but in </a:t>
            </a:r>
            <a:r>
              <a:rPr lang="en-US" dirty="0" smtClean="0"/>
              <a:t>general </a:t>
            </a:r>
            <a:r>
              <a:rPr lang="en-US" dirty="0"/>
              <a:t>the asymmetry is significantly smaller </a:t>
            </a:r>
            <a:r>
              <a:rPr lang="en-US" dirty="0" smtClean="0"/>
              <a:t>than in </a:t>
            </a:r>
            <a:r>
              <a:rPr lang="en-US" dirty="0"/>
              <a:t>the electron channels.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Reason: the channels are influenced by both dayside and </a:t>
            </a:r>
            <a:r>
              <a:rPr lang="en-US" dirty="0" err="1" smtClean="0"/>
              <a:t>substorm</a:t>
            </a:r>
            <a:r>
              <a:rPr lang="en-US" dirty="0" smtClean="0"/>
              <a:t> precipitation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08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07112" y="260648"/>
            <a:ext cx="8327112" cy="677108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auroral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asymmetry is shown as ratio between max and min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auroral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oval flux</a:t>
            </a:r>
            <a:endParaRPr lang="de-DE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62" y="1042328"/>
            <a:ext cx="5448134" cy="5424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95144" y="5389542"/>
            <a:ext cx="3493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number above a specific </a:t>
            </a:r>
            <a:r>
              <a:rPr lang="en-US" sz="1600" dirty="0" smtClean="0"/>
              <a:t>ratio states </a:t>
            </a:r>
            <a:r>
              <a:rPr lang="en-US" sz="1600" dirty="0"/>
              <a:t>the MLT where the maximum is detected while the number below that ratio indicates the MLT of the minimum</a:t>
            </a:r>
            <a:endParaRPr lang="de-DE" sz="1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4784"/>
            <a:ext cx="345208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ussdiagramm: Verbindungsstelle 5"/>
          <p:cNvSpPr/>
          <p:nvPr/>
        </p:nvSpPr>
        <p:spPr>
          <a:xfrm>
            <a:off x="2510057" y="266320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Flussdiagramm: Verbindungsstelle 6"/>
          <p:cNvSpPr/>
          <p:nvPr/>
        </p:nvSpPr>
        <p:spPr>
          <a:xfrm>
            <a:off x="1475656" y="2951233"/>
            <a:ext cx="45719" cy="4571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7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07112" y="260648"/>
            <a:ext cx="8327112" cy="677108"/>
          </a:xfrm>
        </p:spPr>
        <p:txBody>
          <a:bodyPr/>
          <a:lstStyle/>
          <a:p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auroral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asymmetry is shown as ratio between max and min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auroral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oval flux</a:t>
            </a:r>
            <a:endParaRPr lang="de-DE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62" y="1042328"/>
            <a:ext cx="5448134" cy="5424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95144" y="5389542"/>
            <a:ext cx="34932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number above a specific </a:t>
            </a:r>
            <a:r>
              <a:rPr lang="en-US" sz="1600" dirty="0" smtClean="0"/>
              <a:t>ratio states </a:t>
            </a:r>
            <a:r>
              <a:rPr lang="en-US" sz="1600" dirty="0"/>
              <a:t>the MLT where the maximum is detected while the number below that ratio indicates the MLT of the minimum</a:t>
            </a:r>
            <a:endParaRPr lang="de-DE" sz="1600" dirty="0"/>
          </a:p>
        </p:txBody>
      </p:sp>
      <p:sp>
        <p:nvSpPr>
          <p:cNvPr id="2" name="Ellipse 1"/>
          <p:cNvSpPr/>
          <p:nvPr/>
        </p:nvSpPr>
        <p:spPr>
          <a:xfrm>
            <a:off x="4067944" y="3068960"/>
            <a:ext cx="115212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/>
          <p:cNvSpPr/>
          <p:nvPr/>
        </p:nvSpPr>
        <p:spPr>
          <a:xfrm>
            <a:off x="5940152" y="2492896"/>
            <a:ext cx="1800199" cy="17929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179512" y="1916832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657532" y="1844824"/>
            <a:ext cx="2978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Maximum flux on the dayside</a:t>
            </a:r>
          </a:p>
          <a:p>
            <a:r>
              <a:rPr lang="de-DE" sz="1600" dirty="0" err="1" smtClean="0"/>
              <a:t>Asymmetry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small</a:t>
            </a:r>
            <a:r>
              <a:rPr lang="de-DE" sz="1600" dirty="0" smtClean="0"/>
              <a:t> </a:t>
            </a:r>
            <a:r>
              <a:rPr lang="de-DE" sz="1600" dirty="0" err="1" smtClean="0"/>
              <a:t>sometimes</a:t>
            </a:r>
            <a:r>
              <a:rPr lang="de-DE" sz="1600" dirty="0" smtClean="0"/>
              <a:t> </a:t>
            </a:r>
            <a:r>
              <a:rPr lang="de-DE" sz="1600" dirty="0" err="1" smtClean="0"/>
              <a:t>decreasing</a:t>
            </a:r>
            <a:r>
              <a:rPr lang="de-DE" sz="1600" dirty="0" smtClean="0"/>
              <a:t> </a:t>
            </a:r>
            <a:r>
              <a:rPr lang="de-DE" sz="1600" dirty="0" err="1" smtClean="0"/>
              <a:t>during</a:t>
            </a:r>
            <a:r>
              <a:rPr lang="de-DE" sz="1600" dirty="0" smtClean="0"/>
              <a:t> </a:t>
            </a:r>
            <a:r>
              <a:rPr lang="de-DE" sz="1600" dirty="0" err="1" smtClean="0"/>
              <a:t>substorms</a:t>
            </a:r>
            <a:endParaRPr lang="de-DE" sz="1600" dirty="0"/>
          </a:p>
        </p:txBody>
      </p:sp>
      <p:sp>
        <p:nvSpPr>
          <p:cNvPr id="16" name="Pfeil nach unten 15"/>
          <p:cNvSpPr/>
          <p:nvPr/>
        </p:nvSpPr>
        <p:spPr>
          <a:xfrm rot="11608055">
            <a:off x="5328352" y="1469963"/>
            <a:ext cx="309375" cy="1584760"/>
          </a:xfrm>
          <a:prstGeom prst="down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 rot="11608055">
            <a:off x="7876194" y="1793797"/>
            <a:ext cx="309375" cy="2396922"/>
          </a:xfrm>
          <a:prstGeom prst="down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 rot="11608055">
            <a:off x="182533" y="3023618"/>
            <a:ext cx="309375" cy="680836"/>
          </a:xfrm>
          <a:prstGeom prst="downArrow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33439" y="2939733"/>
            <a:ext cx="30989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Maximum </a:t>
            </a:r>
            <a:r>
              <a:rPr lang="de-DE" sz="1600" dirty="0" err="1" smtClean="0"/>
              <a:t>flux</a:t>
            </a:r>
            <a:r>
              <a:rPr lang="de-DE" sz="1600" dirty="0" smtClean="0"/>
              <a:t> </a:t>
            </a:r>
            <a:r>
              <a:rPr lang="de-DE" sz="1600" dirty="0" err="1" smtClean="0"/>
              <a:t>around</a:t>
            </a:r>
            <a:r>
              <a:rPr lang="de-DE" sz="1600" dirty="0" smtClean="0"/>
              <a:t> </a:t>
            </a:r>
            <a:r>
              <a:rPr lang="de-DE" sz="1600" dirty="0" err="1" smtClean="0"/>
              <a:t>midnight</a:t>
            </a:r>
            <a:r>
              <a:rPr lang="de-DE" sz="1600" dirty="0" smtClean="0"/>
              <a:t>.</a:t>
            </a:r>
          </a:p>
          <a:p>
            <a:r>
              <a:rPr lang="de-DE" sz="1600" dirty="0" err="1" smtClean="0"/>
              <a:t>Asymmetry</a:t>
            </a:r>
            <a:r>
              <a:rPr lang="de-DE" sz="1600" dirty="0" smtClean="0"/>
              <a:t> </a:t>
            </a:r>
            <a:r>
              <a:rPr lang="de-DE" sz="1600" dirty="0" err="1" smtClean="0"/>
              <a:t>increasing</a:t>
            </a:r>
            <a:r>
              <a:rPr lang="de-DE" sz="1600" dirty="0" smtClean="0"/>
              <a:t>, </a:t>
            </a:r>
            <a:r>
              <a:rPr lang="de-DE" sz="1600" dirty="0" err="1" smtClean="0"/>
              <a:t>peaking</a:t>
            </a:r>
            <a:r>
              <a:rPr lang="de-DE" sz="1600" dirty="0" smtClean="0"/>
              <a:t> at </a:t>
            </a:r>
            <a:r>
              <a:rPr lang="de-DE" sz="1600" dirty="0" err="1" smtClean="0"/>
              <a:t>typical</a:t>
            </a:r>
            <a:r>
              <a:rPr lang="de-DE" sz="1600" dirty="0" smtClean="0"/>
              <a:t> </a:t>
            </a:r>
            <a:r>
              <a:rPr lang="de-DE" sz="1600" dirty="0" err="1" smtClean="0"/>
              <a:t>substorm</a:t>
            </a:r>
            <a:r>
              <a:rPr lang="de-DE" sz="1600" dirty="0" smtClean="0"/>
              <a:t> </a:t>
            </a:r>
            <a:r>
              <a:rPr lang="de-DE" sz="1600" dirty="0" err="1" smtClean="0"/>
              <a:t>energies</a:t>
            </a:r>
            <a:endParaRPr lang="de-DE" sz="1600" dirty="0" smtClean="0"/>
          </a:p>
          <a:p>
            <a:endParaRPr lang="de-DE" dirty="0"/>
          </a:p>
        </p:txBody>
      </p:sp>
      <p:sp>
        <p:nvSpPr>
          <p:cNvPr id="21" name="Pfeil nach unten 20"/>
          <p:cNvSpPr/>
          <p:nvPr/>
        </p:nvSpPr>
        <p:spPr>
          <a:xfrm rot="20377743">
            <a:off x="5997375" y="1493749"/>
            <a:ext cx="309375" cy="1211806"/>
          </a:xfrm>
          <a:prstGeom prst="downArrow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 rot="19716898">
            <a:off x="219540" y="4251840"/>
            <a:ext cx="309375" cy="680836"/>
          </a:xfrm>
          <a:prstGeom prst="downArrow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 rot="20669121">
            <a:off x="8504040" y="1881306"/>
            <a:ext cx="309375" cy="1092635"/>
          </a:xfrm>
          <a:prstGeom prst="downArrow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754014" y="4077072"/>
            <a:ext cx="29783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err="1"/>
              <a:t>Decreasing</a:t>
            </a:r>
            <a:r>
              <a:rPr lang="de-DE" sz="1600" dirty="0"/>
              <a:t> </a:t>
            </a:r>
            <a:r>
              <a:rPr lang="de-DE" sz="1600" dirty="0" err="1"/>
              <a:t>asymmetry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 </a:t>
            </a:r>
            <a:r>
              <a:rPr lang="de-DE" sz="1600" dirty="0" err="1"/>
              <a:t>substorm</a:t>
            </a:r>
            <a:r>
              <a:rPr lang="de-DE" sz="1600" dirty="0"/>
              <a:t> </a:t>
            </a:r>
            <a:r>
              <a:rPr lang="de-DE" sz="1600" dirty="0" err="1"/>
              <a:t>depenence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 </a:t>
            </a:r>
            <a:r>
              <a:rPr lang="de-DE" sz="1600" dirty="0" err="1"/>
              <a:t>higher</a:t>
            </a:r>
            <a:r>
              <a:rPr lang="de-DE" sz="1600" dirty="0"/>
              <a:t> </a:t>
            </a:r>
            <a:r>
              <a:rPr lang="de-DE" sz="1600" dirty="0" err="1" smtClean="0"/>
              <a:t>energies</a:t>
            </a:r>
            <a:endParaRPr lang="de-DE" sz="16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74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/>
      <p:bldP spid="16" grpId="0" animBg="1"/>
      <p:bldP spid="17" grpId="0" animBg="1"/>
      <p:bldP spid="19" grpId="0" animBg="1"/>
      <p:bldP spid="15" grpId="0"/>
      <p:bldP spid="21" grpId="0" animBg="1"/>
      <p:bldP spid="23" grpId="0" animBg="1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240" cy="369332"/>
          </a:xfrm>
        </p:spPr>
        <p:txBody>
          <a:bodyPr/>
          <a:lstStyle/>
          <a:p>
            <a:r>
              <a:rPr lang="de-DE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Summary</a:t>
            </a:r>
            <a:endParaRPr lang="de-DE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/>
          </p:nvPr>
        </p:nvSpPr>
        <p:spPr>
          <a:xfrm>
            <a:off x="395536" y="988168"/>
            <a:ext cx="8578936" cy="481709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MLT distribution of  electron (0.15–300 </a:t>
            </a:r>
            <a:r>
              <a:rPr lang="en-US" dirty="0" err="1" smtClean="0">
                <a:latin typeface="+mn-lt"/>
              </a:rPr>
              <a:t>keV</a:t>
            </a:r>
            <a:r>
              <a:rPr lang="en-US" dirty="0" smtClean="0">
                <a:latin typeface="+mn-lt"/>
              </a:rPr>
              <a:t>) and proton (0.15–6900 </a:t>
            </a:r>
            <a:r>
              <a:rPr lang="en-US" dirty="0" err="1" smtClean="0">
                <a:latin typeface="+mn-lt"/>
              </a:rPr>
              <a:t>keV</a:t>
            </a:r>
            <a:r>
              <a:rPr lang="en-US" dirty="0" smtClean="0">
                <a:latin typeface="+mn-lt"/>
              </a:rPr>
              <a:t>)  flux/precipitation into the atmosphere based on NOAA POES and METOP satellite data during 2001–2008 in combination with different </a:t>
            </a:r>
            <a:r>
              <a:rPr lang="en-US" dirty="0" err="1" smtClean="0">
                <a:latin typeface="+mn-lt"/>
              </a:rPr>
              <a:t>substorm</a:t>
            </a:r>
            <a:r>
              <a:rPr lang="en-US" dirty="0" smtClean="0">
                <a:latin typeface="+mn-lt"/>
              </a:rPr>
              <a:t> activity was described.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endParaRPr lang="en-US" sz="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n-lt"/>
              </a:rPr>
              <a:t>Substorms</a:t>
            </a:r>
            <a:r>
              <a:rPr lang="en-US" dirty="0" smtClean="0">
                <a:latin typeface="+mn-lt"/>
              </a:rPr>
              <a:t> mostly increase particle precipitation in the night sector by about factor 2–4, but can also reduce it in the day sector.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During </a:t>
            </a:r>
            <a:r>
              <a:rPr lang="en-US" dirty="0" err="1" smtClean="0"/>
              <a:t>substorms</a:t>
            </a:r>
            <a:r>
              <a:rPr lang="en-US" dirty="0" smtClean="0"/>
              <a:t> the maximum low energy electron flux is shifted by 2 degrees to the equator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MLT dependence can be assigned to particles entering the magnetosphere at the cusp region and </a:t>
            </a:r>
            <a:r>
              <a:rPr lang="en-US" dirty="0" err="1" smtClean="0">
                <a:latin typeface="+mn-lt"/>
              </a:rPr>
              <a:t>magnetospheric</a:t>
            </a:r>
            <a:r>
              <a:rPr lang="en-US" dirty="0" smtClean="0">
                <a:latin typeface="+mn-lt"/>
              </a:rPr>
              <a:t> particles in combination with energy-specific drifts</a:t>
            </a:r>
            <a:endParaRPr lang="en-US" sz="8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The maximum flux asymmetry ratio depends on particle energy, decreasing with </a:t>
            </a:r>
            <a:r>
              <a:rPr lang="en-US" dirty="0" err="1" smtClean="0">
                <a:latin typeface="+mn-lt"/>
              </a:rPr>
              <a:t>Kp</a:t>
            </a:r>
            <a:r>
              <a:rPr lang="en-US" dirty="0" smtClean="0">
                <a:latin typeface="+mn-lt"/>
              </a:rPr>
              <a:t> for low energetic particles and increasing with </a:t>
            </a:r>
            <a:r>
              <a:rPr lang="en-US" dirty="0" err="1" smtClean="0">
                <a:latin typeface="+mn-lt"/>
              </a:rPr>
              <a:t>Kp</a:t>
            </a:r>
            <a:r>
              <a:rPr lang="en-US" dirty="0" smtClean="0">
                <a:latin typeface="+mn-lt"/>
              </a:rPr>
              <a:t> for higher energy electrons, while high energy protons show a more complex dependency.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 smtClean="0"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355976" y="6020454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" dirty="0" err="1" smtClean="0">
                <a:solidFill>
                  <a:srgbClr val="800000"/>
                </a:solidFill>
                <a:ea typeface="Arial"/>
              </a:rPr>
              <a:t>accepted</a:t>
            </a:r>
            <a:r>
              <a:rPr lang="de-DE" b="1" spc="-1" dirty="0" smtClean="0">
                <a:solidFill>
                  <a:srgbClr val="800000"/>
                </a:solidFill>
                <a:ea typeface="Arial"/>
              </a:rPr>
              <a:t> </a:t>
            </a:r>
            <a:r>
              <a:rPr lang="de-DE" b="1" spc="-1" dirty="0" err="1" smtClean="0">
                <a:solidFill>
                  <a:srgbClr val="800000"/>
                </a:solidFill>
                <a:ea typeface="Arial"/>
              </a:rPr>
              <a:t>to</a:t>
            </a:r>
            <a:r>
              <a:rPr lang="de-DE" b="1" spc="-1" dirty="0" smtClean="0">
                <a:solidFill>
                  <a:srgbClr val="800000"/>
                </a:solidFill>
                <a:ea typeface="Arial"/>
              </a:rPr>
              <a:t> </a:t>
            </a:r>
            <a:r>
              <a:rPr lang="de-DE" b="1" i="1" dirty="0" err="1"/>
              <a:t>Annales</a:t>
            </a:r>
            <a:r>
              <a:rPr lang="de-DE" b="1" i="1" dirty="0"/>
              <a:t> </a:t>
            </a:r>
            <a:r>
              <a:rPr lang="de-DE" b="1" i="1" dirty="0" err="1" smtClean="0"/>
              <a:t>Geophysicae</a:t>
            </a:r>
            <a:r>
              <a:rPr lang="de-DE" b="1" i="1" dirty="0" smtClean="0"/>
              <a:t>,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54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457200" y="273600"/>
            <a:ext cx="8227800" cy="114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5" name="Содержимое 3"/>
          <p:cNvPicPr/>
          <p:nvPr/>
        </p:nvPicPr>
        <p:blipFill>
          <a:blip r:embed="rId2"/>
          <a:stretch/>
        </p:blipFill>
        <p:spPr>
          <a:xfrm>
            <a:off x="-411840" y="0"/>
            <a:ext cx="9554400" cy="6856560"/>
          </a:xfrm>
          <a:prstGeom prst="rect">
            <a:avLst/>
          </a:prstGeom>
          <a:ln>
            <a:noFill/>
          </a:ln>
        </p:spPr>
      </p:pic>
      <p:sp>
        <p:nvSpPr>
          <p:cNvPr id="286" name="CustomShape 2"/>
          <p:cNvSpPr/>
          <p:nvPr/>
        </p:nvSpPr>
        <p:spPr>
          <a:xfrm>
            <a:off x="784080" y="500040"/>
            <a:ext cx="6856560" cy="57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b="0" strike="noStrike" spc="-1" dirty="0" err="1">
                <a:solidFill>
                  <a:srgbClr val="92D050"/>
                </a:solidFill>
                <a:latin typeface="Arial"/>
                <a:ea typeface="DejaVu Sans"/>
              </a:rPr>
              <a:t>Thank</a:t>
            </a:r>
            <a:r>
              <a:rPr lang="de-DE" sz="3200" b="0" strike="noStrike" spc="-1" dirty="0">
                <a:solidFill>
                  <a:srgbClr val="92D05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92D050"/>
                </a:solidFill>
                <a:latin typeface="Arial"/>
                <a:ea typeface="DejaVu Sans"/>
              </a:rPr>
              <a:t>you</a:t>
            </a:r>
            <a:r>
              <a:rPr lang="de-DE" sz="3200" b="0" strike="noStrike" spc="-1" dirty="0">
                <a:solidFill>
                  <a:srgbClr val="92D05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92D050"/>
                </a:solidFill>
                <a:latin typeface="Arial"/>
                <a:ea typeface="DejaVu Sans"/>
              </a:rPr>
              <a:t>for</a:t>
            </a:r>
            <a:r>
              <a:rPr lang="de-DE" sz="3200" b="0" strike="noStrike" spc="-1" dirty="0">
                <a:solidFill>
                  <a:srgbClr val="92D050"/>
                </a:solidFill>
                <a:latin typeface="Arial"/>
                <a:ea typeface="DejaVu Sans"/>
              </a:rPr>
              <a:t> </a:t>
            </a:r>
            <a:r>
              <a:rPr lang="de-DE" sz="3200" b="0" strike="noStrike" spc="-1" dirty="0" err="1">
                <a:solidFill>
                  <a:srgbClr val="92D050"/>
                </a:solidFill>
                <a:latin typeface="Arial"/>
                <a:ea typeface="DejaVu Sans"/>
              </a:rPr>
              <a:t>your</a:t>
            </a:r>
            <a:r>
              <a:rPr lang="de-DE" sz="3200" b="0" strike="noStrike" spc="-1" dirty="0">
                <a:solidFill>
                  <a:srgbClr val="92D050"/>
                </a:solidFill>
                <a:latin typeface="Arial"/>
                <a:ea typeface="DejaVu Sans"/>
              </a:rPr>
              <a:t> time!</a:t>
            </a:r>
            <a:endParaRPr lang="de-DE" sz="3200" b="0" strike="noStrike" spc="-1" dirty="0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5633640" y="5934240"/>
            <a:ext cx="3486960" cy="91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800" b="0" strike="noStrike" spc="-1">
                <a:solidFill>
                  <a:srgbClr val="74B230"/>
                </a:solidFill>
                <a:latin typeface="Arial"/>
                <a:ea typeface="DejaVu Sans"/>
              </a:rPr>
              <a:t>07.03.2012 Kuivasjärvi lake near</a:t>
            </a:r>
            <a:endParaRPr lang="de-DE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DE" sz="1800" b="0" strike="noStrike" spc="-1">
                <a:solidFill>
                  <a:srgbClr val="74B230"/>
                </a:solidFill>
                <a:latin typeface="Arial"/>
                <a:ea typeface="DejaVu Sans"/>
              </a:rPr>
              <a:t>University of Oulu </a:t>
            </a:r>
            <a:endParaRPr lang="de-DE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de-DE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67544" y="188640"/>
            <a:ext cx="8073360" cy="690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spc="-1" dirty="0">
                <a:solidFill>
                  <a:srgbClr val="17375E"/>
                </a:solidFill>
                <a:latin typeface="+mj-lt"/>
                <a:ea typeface="Arial"/>
              </a:rPr>
              <a:t>Outline</a:t>
            </a:r>
            <a:endParaRPr lang="de-DE" sz="3200" b="0" strike="noStrike" spc="-1" dirty="0">
              <a:latin typeface="+mj-lt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971600" y="878760"/>
            <a:ext cx="7929000" cy="554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9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Goal :</a:t>
            </a:r>
          </a:p>
          <a:p>
            <a:pPr algn="ctr">
              <a:lnSpc>
                <a:spcPct val="90000"/>
              </a:lnSpc>
              <a:spcBef>
                <a:spcPts val="448"/>
              </a:spcBef>
            </a:pPr>
            <a:r>
              <a:rPr lang="de-DE" sz="2000" b="1" dirty="0" err="1" smtClean="0">
                <a:solidFill>
                  <a:schemeClr val="accent2">
                    <a:lumMod val="75000"/>
                  </a:schemeClr>
                </a:solidFill>
              </a:rPr>
              <a:t>AISstorm</a:t>
            </a:r>
            <a:r>
              <a:rPr lang="de-DE" sz="2000" b="1" dirty="0" smtClean="0"/>
              <a:t>: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de-DE" sz="2000" b="1" dirty="0" err="1"/>
              <a:t>tmospheric</a:t>
            </a:r>
            <a:r>
              <a:rPr lang="de-DE" sz="2000" b="1" dirty="0"/>
              <a:t> </a:t>
            </a:r>
            <a:r>
              <a:rPr lang="de-DE" sz="2000" b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de-DE" sz="2000" b="1" dirty="0" smtClean="0"/>
              <a:t>onisation </a:t>
            </a:r>
            <a:r>
              <a:rPr lang="de-DE" sz="2000" b="1" dirty="0" err="1" smtClean="0"/>
              <a:t>model</a:t>
            </a:r>
            <a:r>
              <a:rPr lang="de-DE" sz="2000" b="1" dirty="0" smtClean="0"/>
              <a:t> </a:t>
            </a:r>
            <a:r>
              <a:rPr lang="de-DE" sz="2000" b="1" dirty="0" err="1"/>
              <a:t>during</a:t>
            </a:r>
            <a:r>
              <a:rPr lang="de-DE" sz="2000" b="1" dirty="0"/>
              <a:t> 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de-DE" sz="2000" b="1" dirty="0" err="1"/>
              <a:t>ub</a:t>
            </a:r>
            <a:r>
              <a:rPr lang="de-DE" sz="2000" b="1" dirty="0" err="1">
                <a:solidFill>
                  <a:schemeClr val="accent2">
                    <a:lumMod val="75000"/>
                  </a:schemeClr>
                </a:solidFill>
              </a:rPr>
              <a:t>storm</a:t>
            </a:r>
            <a:endParaRPr lang="de-DE" sz="2200" b="1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2200" b="1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Data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sets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Particle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data</a:t>
            </a:r>
            <a:endParaRPr lang="de-DE" sz="2200" b="1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2200" b="1" strike="noStrike" spc="-1" dirty="0" err="1">
                <a:solidFill>
                  <a:srgbClr val="000000"/>
                </a:solidFill>
                <a:latin typeface="Calibri"/>
              </a:rPr>
              <a:t>C</a:t>
            </a:r>
            <a:r>
              <a:rPr lang="de-DE" sz="2200" b="1" strike="noStrike" spc="-1" dirty="0" err="1" smtClean="0">
                <a:solidFill>
                  <a:srgbClr val="000000"/>
                </a:solidFill>
                <a:latin typeface="Calibri"/>
              </a:rPr>
              <a:t>oordinate</a:t>
            </a:r>
            <a:r>
              <a:rPr lang="de-DE" sz="22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trike="noStrike" spc="-1" dirty="0" err="1" smtClean="0">
                <a:solidFill>
                  <a:srgbClr val="000000"/>
                </a:solidFill>
                <a:latin typeface="Calibri"/>
              </a:rPr>
              <a:t>system</a:t>
            </a:r>
            <a:endParaRPr lang="de-DE" sz="22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SML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index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and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derived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substorm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onsets</a:t>
            </a:r>
            <a:endParaRPr lang="de-DE" sz="2200" b="1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Isolated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substorms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and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no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substorm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periods</a:t>
            </a:r>
            <a:endParaRPr lang="de-DE" sz="2200" b="1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9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9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Results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Precipitation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map</a:t>
            </a:r>
            <a:endParaRPr lang="de-DE" sz="2200" b="1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2200" b="1" strike="noStrike" spc="-1" dirty="0" err="1" smtClean="0">
                <a:solidFill>
                  <a:srgbClr val="000000"/>
                </a:solidFill>
                <a:latin typeface="Calibri"/>
              </a:rPr>
              <a:t>Particle</a:t>
            </a:r>
            <a:r>
              <a:rPr lang="de-DE" sz="22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200" b="1" strike="noStrike" spc="-1" dirty="0" err="1" smtClean="0">
                <a:solidFill>
                  <a:srgbClr val="000000"/>
                </a:solidFill>
                <a:latin typeface="Calibri"/>
              </a:rPr>
              <a:t>flux</a:t>
            </a:r>
            <a:r>
              <a:rPr lang="de-DE" sz="2200" b="1" strike="noStrike" spc="-1" dirty="0" smtClean="0">
                <a:solidFill>
                  <a:srgbClr val="000000"/>
                </a:solidFill>
                <a:latin typeface="Calibri"/>
              </a:rPr>
              <a:t> at high </a:t>
            </a:r>
            <a:r>
              <a:rPr lang="de-DE" sz="2200" b="1" strike="noStrike" spc="-1" dirty="0" err="1" smtClean="0">
                <a:solidFill>
                  <a:srgbClr val="000000"/>
                </a:solidFill>
                <a:latin typeface="Calibri"/>
              </a:rPr>
              <a:t>latitudes</a:t>
            </a:r>
            <a:endParaRPr lang="de-DE" sz="22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Auroral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oval 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asymmetry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de-DE" sz="22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90000"/>
              </a:lnSpc>
              <a:spcBef>
                <a:spcPts val="448"/>
              </a:spcBef>
              <a:buFont typeface="Arial" panose="020B0604020202020204" pitchFamily="34" charset="0"/>
              <a:buChar char="•"/>
            </a:pP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Kp-</a:t>
            </a:r>
            <a:r>
              <a:rPr lang="de-DE" sz="2200" b="1" spc="-1" dirty="0" err="1" smtClean="0">
                <a:solidFill>
                  <a:srgbClr val="000000"/>
                </a:solidFill>
                <a:latin typeface="Calibri"/>
              </a:rPr>
              <a:t>dependence</a:t>
            </a: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2200" b="1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2200" b="1" spc="-1" dirty="0" smtClean="0">
                <a:solidFill>
                  <a:srgbClr val="000000"/>
                </a:solidFill>
                <a:latin typeface="Calibri"/>
              </a:rPr>
              <a:t>Summary</a:t>
            </a: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24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251520" y="548092"/>
            <a:ext cx="8640960" cy="6193276"/>
          </a:xfrm>
          <a:prstGeom prst="rect">
            <a:avLst/>
          </a:prstGeom>
          <a:noFill/>
          <a:ln w="76320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3420000" y="116632"/>
            <a:ext cx="2303280" cy="8629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3600" b="0" strike="noStrike" spc="-1">
                <a:solidFill>
                  <a:srgbClr val="FFFFFF"/>
                </a:solidFill>
                <a:latin typeface="Arial"/>
                <a:ea typeface="DejaVu Sans"/>
              </a:rPr>
              <a:t>AISstorm</a:t>
            </a:r>
            <a:endParaRPr lang="de-DE" sz="36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1174865" y="1095092"/>
            <a:ext cx="3095280" cy="7909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400" spc="-1" dirty="0" err="1">
                <a:solidFill>
                  <a:srgbClr val="FFFFFF"/>
                </a:solidFill>
                <a:latin typeface="Arial"/>
                <a:ea typeface="DejaVu Sans"/>
              </a:rPr>
              <a:t>G</a:t>
            </a:r>
            <a:r>
              <a:rPr lang="de-DE" sz="24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eomagnetic</a:t>
            </a:r>
            <a:r>
              <a:rPr lang="de-DE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data</a:t>
            </a:r>
            <a:r>
              <a:rPr lang="de-DE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Kp, SML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4937856" y="1052736"/>
            <a:ext cx="3229920" cy="9205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Particle</a:t>
            </a: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measurements</a:t>
            </a: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from</a:t>
            </a:r>
            <a:r>
              <a:rPr lang="de-DE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0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satellites</a:t>
            </a:r>
            <a:endParaRPr lang="de-DE" sz="2000" b="0" strike="noStrike" spc="-1" dirty="0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1475656" y="3574184"/>
            <a:ext cx="6408712" cy="7909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Spatial</a:t>
            </a: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particle</a:t>
            </a: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precipitation</a:t>
            </a: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/</a:t>
            </a:r>
            <a:r>
              <a:rPr lang="de-DE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spectrum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4731480" y="4184196"/>
            <a:ext cx="360" cy="57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6" name="CustomShape 7"/>
          <p:cNvSpPr/>
          <p:nvPr/>
        </p:nvSpPr>
        <p:spPr>
          <a:xfrm>
            <a:off x="3651480" y="4759116"/>
            <a:ext cx="2159280" cy="5749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GEANT 4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177" name="CustomShape 8"/>
          <p:cNvSpPr/>
          <p:nvPr/>
        </p:nvSpPr>
        <p:spPr>
          <a:xfrm>
            <a:off x="1818000" y="5612024"/>
            <a:ext cx="5831640" cy="9133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DE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Spatial</a:t>
            </a: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ionisation</a:t>
            </a:r>
            <a:r>
              <a:rPr lang="de-DE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pattern</a:t>
            </a:r>
            <a:r>
              <a:rPr lang="de-DE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</a:p>
          <a:p>
            <a:pPr algn="ctr"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</p:txBody>
      </p:sp>
      <p:sp>
        <p:nvSpPr>
          <p:cNvPr id="178" name="CustomShape 9"/>
          <p:cNvSpPr/>
          <p:nvPr/>
        </p:nvSpPr>
        <p:spPr>
          <a:xfrm>
            <a:off x="4731480" y="5308360"/>
            <a:ext cx="1800" cy="35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" name="CustomShape 10"/>
          <p:cNvSpPr/>
          <p:nvPr/>
        </p:nvSpPr>
        <p:spPr>
          <a:xfrm>
            <a:off x="3345872" y="1886012"/>
            <a:ext cx="722071" cy="51035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0" name="CustomShape 11"/>
          <p:cNvSpPr/>
          <p:nvPr/>
        </p:nvSpPr>
        <p:spPr>
          <a:xfrm flipH="1">
            <a:off x="6552812" y="1934034"/>
            <a:ext cx="45719" cy="164015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Ellipse 13"/>
          <p:cNvSpPr/>
          <p:nvPr/>
        </p:nvSpPr>
        <p:spPr>
          <a:xfrm>
            <a:off x="4429176" y="811360"/>
            <a:ext cx="4247280" cy="133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411400" y="2182716"/>
            <a:ext cx="4320480" cy="129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568777" y="836712"/>
            <a:ext cx="4247280" cy="133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CustomShape 10"/>
          <p:cNvSpPr/>
          <p:nvPr/>
        </p:nvSpPr>
        <p:spPr>
          <a:xfrm flipH="1">
            <a:off x="5148064" y="1934034"/>
            <a:ext cx="656040" cy="4869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10"/>
          <p:cNvSpPr/>
          <p:nvPr/>
        </p:nvSpPr>
        <p:spPr>
          <a:xfrm>
            <a:off x="2631066" y="1886012"/>
            <a:ext cx="45719" cy="1688172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" name="CustomShape 10"/>
          <p:cNvSpPr/>
          <p:nvPr/>
        </p:nvSpPr>
        <p:spPr>
          <a:xfrm>
            <a:off x="4598289" y="2829816"/>
            <a:ext cx="45719" cy="7443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Abgerundetes Rechteck 1"/>
          <p:cNvSpPr/>
          <p:nvPr/>
        </p:nvSpPr>
        <p:spPr>
          <a:xfrm>
            <a:off x="3059832" y="2421024"/>
            <a:ext cx="3024336" cy="817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spc="-1" dirty="0" smtClean="0">
                <a:solidFill>
                  <a:srgbClr val="FFFFFF"/>
                </a:solidFill>
              </a:rPr>
              <a:t>Statistical </a:t>
            </a:r>
            <a:r>
              <a:rPr lang="de-DE" sz="2400" spc="-1" dirty="0" err="1" smtClean="0">
                <a:solidFill>
                  <a:srgbClr val="FFFFFF"/>
                </a:solidFill>
              </a:rPr>
              <a:t>analysis</a:t>
            </a:r>
            <a:r>
              <a:rPr lang="de-DE" sz="2400" spc="-1" dirty="0" smtClean="0">
                <a:solidFill>
                  <a:srgbClr val="FFFFFF"/>
                </a:solidFill>
              </a:rPr>
              <a:t> 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3550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2"/>
          <p:cNvPicPr/>
          <p:nvPr/>
        </p:nvPicPr>
        <p:blipFill>
          <a:blip r:embed="rId2"/>
          <a:stretch/>
        </p:blipFill>
        <p:spPr>
          <a:xfrm>
            <a:off x="335484" y="687911"/>
            <a:ext cx="3505398" cy="2788249"/>
          </a:xfrm>
          <a:prstGeom prst="rect">
            <a:avLst/>
          </a:prstGeom>
          <a:ln>
            <a:noFill/>
          </a:ln>
        </p:spPr>
      </p:pic>
      <p:sp>
        <p:nvSpPr>
          <p:cNvPr id="326" name="CustomShape 1"/>
          <p:cNvSpPr/>
          <p:nvPr/>
        </p:nvSpPr>
        <p:spPr>
          <a:xfrm>
            <a:off x="4788000" y="549360"/>
            <a:ext cx="4570560" cy="5853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C000"/>
                </a:solidFill>
                <a:latin typeface="Calibri"/>
                <a:ea typeface="Microsoft YaHei"/>
              </a:rPr>
              <a:t>Kp </a:t>
            </a:r>
            <a:r>
              <a:rPr lang="de-DE" sz="1800" b="1" strike="noStrike" spc="-1" dirty="0" err="1">
                <a:solidFill>
                  <a:srgbClr val="FFC000"/>
                </a:solidFill>
                <a:latin typeface="Calibri"/>
                <a:ea typeface="Microsoft YaHei"/>
              </a:rPr>
              <a:t>index</a:t>
            </a:r>
            <a:r>
              <a:rPr lang="de-DE" sz="1800" b="1" strike="noStrike" spc="-1" dirty="0">
                <a:solidFill>
                  <a:srgbClr val="FFC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(Bartels et al., 1939)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10-13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stations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mid-latitudes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 (44°-60°)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sensitive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to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several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current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systems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 err="1">
                <a:solidFill>
                  <a:srgbClr val="0000CC"/>
                </a:solidFill>
                <a:latin typeface="Calibri"/>
                <a:ea typeface="Microsoft YaHei"/>
              </a:rPr>
              <a:t>Dst</a:t>
            </a:r>
            <a:r>
              <a:rPr lang="de-DE" sz="1800" b="1" strike="noStrike" spc="-1" dirty="0">
                <a:solidFill>
                  <a:srgbClr val="0000CC"/>
                </a:solidFill>
                <a:latin typeface="Calibri"/>
                <a:ea typeface="Microsoft YaHei"/>
              </a:rPr>
              <a:t> </a:t>
            </a:r>
            <a:r>
              <a:rPr lang="de-DE" sz="1800" b="1" strike="noStrike" spc="-1" dirty="0" err="1">
                <a:solidFill>
                  <a:srgbClr val="0000CC"/>
                </a:solidFill>
                <a:latin typeface="Calibri"/>
                <a:ea typeface="Microsoft YaHei"/>
              </a:rPr>
              <a:t>index</a:t>
            </a:r>
            <a:r>
              <a:rPr lang="de-DE" sz="1800" b="1" strike="noStrike" spc="-1" dirty="0">
                <a:solidFill>
                  <a:srgbClr val="0000CC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(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Sugiura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, 1964)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4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stations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low-latitudes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(20°-30°)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is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mainly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due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to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ring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current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Calibri"/>
                <a:ea typeface="Microsoft YaHei"/>
              </a:rPr>
              <a:t>AE </a:t>
            </a:r>
            <a:r>
              <a:rPr lang="de-DE" sz="1800" b="1" strike="noStrike" spc="-1" dirty="0" err="1">
                <a:solidFill>
                  <a:srgbClr val="FF0000"/>
                </a:solidFill>
                <a:latin typeface="Calibri"/>
                <a:ea typeface="Microsoft YaHei"/>
              </a:rPr>
              <a:t>index</a:t>
            </a:r>
            <a:r>
              <a:rPr lang="de-DE" sz="1800" b="1" strike="noStrike" spc="-1" dirty="0">
                <a:solidFill>
                  <a:srgbClr val="FF0000"/>
                </a:solidFill>
                <a:latin typeface="Calibri"/>
                <a:ea typeface="Microsoft YaHei"/>
              </a:rPr>
              <a:t>  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(Davis 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and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Sugiura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, 1966)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10-13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hight-latitudes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(61.7°-70°)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Calibri"/>
                <a:ea typeface="Microsoft YaHei"/>
              </a:rPr>
              <a:t>auroral</a:t>
            </a:r>
            <a:r>
              <a:rPr lang="de-DE" sz="18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 smtClean="0">
                <a:solidFill>
                  <a:srgbClr val="000000"/>
                </a:solidFill>
                <a:latin typeface="Calibri"/>
                <a:ea typeface="Microsoft YaHei"/>
              </a:rPr>
              <a:t>electrojet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b="1" spc="-1" dirty="0" smtClean="0">
                <a:solidFill>
                  <a:srgbClr val="FF0000"/>
                </a:solidFill>
                <a:latin typeface="Calibri"/>
                <a:ea typeface="Microsoft YaHei"/>
              </a:rPr>
              <a:t>AE = AU- AL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800" b="0" strike="noStrike" spc="-1" dirty="0">
              <a:latin typeface="Arial"/>
            </a:endParaRPr>
          </a:p>
        </p:txBody>
      </p:sp>
      <p:sp>
        <p:nvSpPr>
          <p:cNvPr id="327" name="CustomShape 2"/>
          <p:cNvSpPr/>
          <p:nvPr/>
        </p:nvSpPr>
        <p:spPr>
          <a:xfrm>
            <a:off x="232842" y="0"/>
            <a:ext cx="3009240" cy="45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spc="-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icrosoft YaHei"/>
              </a:rPr>
              <a:t>Geomagnetic</a:t>
            </a:r>
            <a:r>
              <a:rPr lang="de-DE" sz="32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  <a:ea typeface="Microsoft YaHei"/>
              </a:rPr>
              <a:t> </a:t>
            </a:r>
            <a:r>
              <a:rPr lang="de-DE" sz="3200" b="1" strike="noStrike" spc="-1" dirty="0" err="1">
                <a:solidFill>
                  <a:schemeClr val="accent1">
                    <a:lumMod val="75000"/>
                  </a:schemeClr>
                </a:solidFill>
                <a:latin typeface="Calibri"/>
                <a:ea typeface="Microsoft YaHei"/>
              </a:rPr>
              <a:t>indices</a:t>
            </a:r>
            <a:r>
              <a:rPr lang="de-DE" sz="32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  <a:ea typeface="Microsoft YaHei"/>
              </a:rPr>
              <a:t>   </a:t>
            </a:r>
            <a:endParaRPr lang="de-DE" sz="3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328" name="Picture 3"/>
          <p:cNvPicPr/>
          <p:nvPr/>
        </p:nvPicPr>
        <p:blipFill>
          <a:blip r:embed="rId3"/>
          <a:stretch/>
        </p:blipFill>
        <p:spPr>
          <a:xfrm>
            <a:off x="683640" y="4043520"/>
            <a:ext cx="3054600" cy="258300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27584" y="3789040"/>
            <a:ext cx="2880960" cy="2880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eck 1"/>
          <p:cNvSpPr/>
          <p:nvPr/>
        </p:nvSpPr>
        <p:spPr>
          <a:xfrm>
            <a:off x="4580736" y="3922952"/>
            <a:ext cx="4572000" cy="25853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de-DE" b="1" spc="-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SME </a:t>
            </a:r>
            <a:r>
              <a:rPr lang="de-DE" b="1" spc="-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index</a:t>
            </a:r>
            <a:r>
              <a:rPr lang="de-DE" b="1" spc="-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 </a:t>
            </a:r>
            <a:r>
              <a:rPr lang="de-DE" b="1" spc="-1" dirty="0" smtClean="0">
                <a:solidFill>
                  <a:srgbClr val="FF0000"/>
                </a:solidFill>
                <a:latin typeface="Calibri"/>
                <a:ea typeface="Microsoft YaHei"/>
              </a:rPr>
              <a:t> </a:t>
            </a:r>
            <a:r>
              <a:rPr lang="de-D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(</a:t>
            </a:r>
            <a:r>
              <a:rPr lang="de-DE" dirty="0" smtClean="0"/>
              <a:t>Newell &amp; </a:t>
            </a:r>
            <a:r>
              <a:rPr lang="de-DE" dirty="0" err="1"/>
              <a:t>Gjerloev</a:t>
            </a:r>
            <a:r>
              <a:rPr lang="de-DE" dirty="0"/>
              <a:t>, 2011</a:t>
            </a:r>
            <a:r>
              <a:rPr lang="de-DE" dirty="0" smtClean="0"/>
              <a:t>)</a:t>
            </a:r>
          </a:p>
          <a:p>
            <a:r>
              <a:rPr lang="de-DE" b="1" spc="-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SuperMAG</a:t>
            </a:r>
            <a:endParaRPr lang="de-DE" b="1" spc="-1" dirty="0" smtClean="0">
              <a:solidFill>
                <a:schemeClr val="tx2">
                  <a:lumMod val="75000"/>
                </a:schemeClr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de-D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&gt;100 </a:t>
            </a:r>
            <a:r>
              <a:rPr lang="de-DE" spc="-1" dirty="0" err="1">
                <a:solidFill>
                  <a:srgbClr val="000000"/>
                </a:solidFill>
                <a:latin typeface="Calibri"/>
                <a:ea typeface="Microsoft YaHei"/>
              </a:rPr>
              <a:t>hight-latitudes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de-DE" spc="-1" dirty="0" err="1" smtClean="0">
                <a:solidFill>
                  <a:srgbClr val="000000"/>
                </a:solidFill>
                <a:latin typeface="Calibri"/>
                <a:ea typeface="Microsoft YaHei"/>
              </a:rPr>
              <a:t>stations</a:t>
            </a:r>
            <a:r>
              <a:rPr lang="de-D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 (</a:t>
            </a:r>
            <a:r>
              <a:rPr lang="de-DE" dirty="0" smtClean="0"/>
              <a:t>+40</a:t>
            </a:r>
            <a:r>
              <a:rPr lang="de-DE" spc="-1" dirty="0">
                <a:solidFill>
                  <a:srgbClr val="000000"/>
                </a:solidFill>
                <a:latin typeface="Calibri"/>
                <a:ea typeface="Microsoft YaHei"/>
              </a:rPr>
              <a:t>°</a:t>
            </a:r>
            <a:r>
              <a:rPr lang="de-DE" dirty="0" smtClean="0"/>
              <a:t> -80</a:t>
            </a:r>
            <a:r>
              <a:rPr lang="de-D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°)</a:t>
            </a:r>
          </a:p>
          <a:p>
            <a:pPr>
              <a:lnSpc>
                <a:spcPct val="100000"/>
              </a:lnSpc>
            </a:pPr>
            <a:endParaRPr lang="de-DE" spc="-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lang="de-DE" spc="-1" dirty="0" smtClean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lang="de-DE" spc="-1" dirty="0"/>
          </a:p>
          <a:p>
            <a:r>
              <a:rPr lang="de-DE" b="1" spc="-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SME </a:t>
            </a:r>
            <a:r>
              <a:rPr lang="de-DE" b="1" spc="-1" dirty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= </a:t>
            </a:r>
            <a:r>
              <a:rPr lang="de-DE" b="1" spc="-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SMU-SML</a:t>
            </a:r>
          </a:p>
          <a:p>
            <a:r>
              <a:rPr lang="de-DE" b="1" spc="-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SML </a:t>
            </a:r>
            <a:r>
              <a:rPr lang="de-DE" b="1" spc="-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as</a:t>
            </a:r>
            <a:r>
              <a:rPr lang="de-DE" b="1" spc="-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 a </a:t>
            </a:r>
            <a:r>
              <a:rPr lang="de-DE" b="1" spc="-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substorm</a:t>
            </a:r>
            <a:r>
              <a:rPr lang="de-DE" b="1" spc="-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 </a:t>
            </a:r>
            <a:r>
              <a:rPr lang="de-DE" b="1" spc="-1" dirty="0" err="1" smtClean="0">
                <a:solidFill>
                  <a:schemeClr val="tx2">
                    <a:lumMod val="75000"/>
                  </a:schemeClr>
                </a:solidFill>
                <a:latin typeface="Calibri"/>
                <a:ea typeface="Microsoft YaHei"/>
              </a:rPr>
              <a:t>onset</a:t>
            </a:r>
            <a:endParaRPr lang="de-DE" b="1" spc="-1" dirty="0" smtClean="0">
              <a:solidFill>
                <a:schemeClr val="tx2">
                  <a:lumMod val="75000"/>
                </a:schemeClr>
              </a:solidFill>
              <a:latin typeface="Calibri"/>
              <a:ea typeface="Microsoft YaHei"/>
            </a:endParaRPr>
          </a:p>
          <a:p>
            <a:endParaRPr lang="de-DE" spc="-1" dirty="0"/>
          </a:p>
        </p:txBody>
      </p:sp>
    </p:spTree>
    <p:extLst>
      <p:ext uri="{BB962C8B-B14F-4D97-AF65-F5344CB8AC3E}">
        <p14:creationId xmlns:p14="http://schemas.microsoft.com/office/powerpoint/2010/main" val="238855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86490"/>
            <a:ext cx="8229240" cy="369332"/>
          </a:xfrm>
        </p:spPr>
        <p:txBody>
          <a:bodyPr/>
          <a:lstStyle/>
          <a:p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Isolated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substorms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no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substorm</a:t>
            </a:r>
            <a:r>
              <a:rPr lang="de-DE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de-DE" sz="2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periods</a:t>
            </a:r>
            <a:endParaRPr lang="de-DE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4535488" y="900704"/>
            <a:ext cx="4392488" cy="5570756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Period 2001–2008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substorm</a:t>
            </a:r>
            <a:r>
              <a:rPr lang="en-US" dirty="0" smtClean="0"/>
              <a:t> onset (t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r>
              <a:rPr lang="en-US" dirty="0"/>
              <a:t>-</a:t>
            </a:r>
            <a:r>
              <a:rPr lang="en-US" dirty="0" smtClean="0"/>
              <a:t>SML index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/>
          <p:nvPr/>
        </p:nvPicPr>
        <p:blipFill>
          <a:blip r:embed="rId3"/>
          <a:stretch/>
        </p:blipFill>
        <p:spPr>
          <a:xfrm>
            <a:off x="179512" y="976132"/>
            <a:ext cx="3648976" cy="3311244"/>
          </a:xfrm>
          <a:prstGeom prst="rect">
            <a:avLst/>
          </a:prstGeom>
          <a:ln>
            <a:noFill/>
          </a:ln>
        </p:spPr>
      </p:pic>
      <p:sp>
        <p:nvSpPr>
          <p:cNvPr id="5" name="CustomShape 3"/>
          <p:cNvSpPr/>
          <p:nvPr/>
        </p:nvSpPr>
        <p:spPr>
          <a:xfrm>
            <a:off x="0" y="4287376"/>
            <a:ext cx="2284200" cy="28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339480" indent="-253440">
              <a:lnSpc>
                <a:spcPct val="90000"/>
              </a:lnSpc>
              <a:spcBef>
                <a:spcPts val="448"/>
              </a:spcBef>
            </a:pPr>
            <a:r>
              <a:rPr lang="de-DE" sz="14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(spaceweather.gc.ca</a:t>
            </a:r>
            <a:r>
              <a:rPr lang="de-DE" sz="14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)</a:t>
            </a:r>
            <a:endParaRPr lang="de-DE" sz="1400" b="0" strike="noStrike" spc="-1" dirty="0">
              <a:latin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3793829" cy="229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5940152" y="6034900"/>
            <a:ext cx="2843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(Newell &amp; </a:t>
            </a:r>
            <a:r>
              <a:rPr lang="en-US" dirty="0" err="1" smtClean="0"/>
              <a:t>Gjerloev</a:t>
            </a:r>
            <a:r>
              <a:rPr lang="en-US" dirty="0" smtClean="0"/>
              <a:t>, 2011) 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4644008" y="4870901"/>
            <a:ext cx="4283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isolated </a:t>
            </a:r>
            <a:r>
              <a:rPr lang="en-US" b="1" dirty="0" err="1"/>
              <a:t>substorms</a:t>
            </a:r>
            <a:r>
              <a:rPr lang="en-US" b="1" dirty="0"/>
              <a:t>: 2%</a:t>
            </a:r>
          </a:p>
          <a:p>
            <a:r>
              <a:rPr lang="en-US" dirty="0"/>
              <a:t>a</a:t>
            </a:r>
            <a:r>
              <a:rPr lang="en-US" dirty="0" smtClean="0"/>
              <a:t>t least 3 h separation between onsets 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11" name="Rechteck 10"/>
          <p:cNvSpPr/>
          <p:nvPr/>
        </p:nvSpPr>
        <p:spPr>
          <a:xfrm>
            <a:off x="432048" y="4870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no-</a:t>
            </a:r>
            <a:r>
              <a:rPr lang="en-US" b="1" dirty="0" err="1"/>
              <a:t>substorm</a:t>
            </a:r>
            <a:r>
              <a:rPr lang="en-US" b="1" dirty="0"/>
              <a:t> periods: 90%</a:t>
            </a:r>
          </a:p>
          <a:p>
            <a:r>
              <a:rPr lang="en-US" dirty="0"/>
              <a:t>without any </a:t>
            </a:r>
            <a:r>
              <a:rPr lang="en-US" dirty="0" err="1" smtClean="0"/>
              <a:t>substorms</a:t>
            </a:r>
            <a:endParaRPr lang="en-US" dirty="0"/>
          </a:p>
        </p:txBody>
      </p:sp>
      <p:sp>
        <p:nvSpPr>
          <p:cNvPr id="12" name="Rechteck 11"/>
          <p:cNvSpPr/>
          <p:nvPr/>
        </p:nvSpPr>
        <p:spPr>
          <a:xfrm>
            <a:off x="179512" y="4725144"/>
            <a:ext cx="8748464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04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56840" y="274680"/>
            <a:ext cx="8225280" cy="92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de-DE" sz="2800" b="1" strike="noStrike" spc="-1" dirty="0" err="1">
                <a:solidFill>
                  <a:srgbClr val="002060"/>
                </a:solidFill>
                <a:latin typeface="+mj-lt"/>
                <a:ea typeface="DejaVu Sans"/>
              </a:rPr>
              <a:t>Magnetic</a:t>
            </a:r>
            <a:r>
              <a:rPr lang="de-DE" sz="28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 </a:t>
            </a:r>
            <a:r>
              <a:rPr lang="de-DE" sz="2800" b="1" strike="noStrike" spc="-1" dirty="0" err="1">
                <a:solidFill>
                  <a:srgbClr val="002060"/>
                </a:solidFill>
                <a:latin typeface="+mj-lt"/>
                <a:ea typeface="DejaVu Sans"/>
              </a:rPr>
              <a:t>coordinate</a:t>
            </a:r>
            <a:r>
              <a:rPr lang="de-DE" sz="28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 System</a:t>
            </a:r>
            <a:r>
              <a:rPr dirty="0"/>
              <a:t/>
            </a:r>
            <a:br>
              <a:rPr dirty="0"/>
            </a:br>
            <a:endParaRPr lang="de-DE" sz="3600" b="0" strike="noStrike" spc="-1" dirty="0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323640" y="759840"/>
            <a:ext cx="7631640" cy="71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108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But: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magnetic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field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coordinates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changes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time </a:t>
            </a:r>
            <a:endParaRPr lang="de-DE" sz="2400" b="0" strike="noStrike" spc="-1" dirty="0">
              <a:latin typeface="Arial"/>
            </a:endParaRPr>
          </a:p>
        </p:txBody>
      </p:sp>
      <p:pic>
        <p:nvPicPr>
          <p:cNvPr id="229" name="Grafik 6"/>
          <p:cNvPicPr/>
          <p:nvPr/>
        </p:nvPicPr>
        <p:blipFill>
          <a:blip r:embed="rId2"/>
          <a:stretch/>
        </p:blipFill>
        <p:spPr>
          <a:xfrm>
            <a:off x="5652000" y="1297368"/>
            <a:ext cx="3159720" cy="472392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5148064" y="6002240"/>
            <a:ext cx="45709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Modelled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pole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position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taken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from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National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Geophysical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Data Center, "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Wandering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Geomagnetic</a:t>
            </a:r>
            <a:r>
              <a:rPr lang="de-DE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Poles “.</a:t>
            </a:r>
            <a:endParaRPr lang="de-DE" sz="1400" b="0" strike="noStrike" spc="-1" dirty="0">
              <a:latin typeface="Ari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79512" y="6182074"/>
            <a:ext cx="487255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de-DE" b="1" spc="-1" dirty="0" smtClean="0">
                <a:solidFill>
                  <a:srgbClr val="FF0000"/>
                </a:solidFill>
              </a:rPr>
              <a:t> </a:t>
            </a:r>
            <a:r>
              <a:rPr lang="de-DE" b="1" spc="-1" dirty="0" err="1" smtClean="0">
                <a:solidFill>
                  <a:srgbClr val="FF0000"/>
                </a:solidFill>
              </a:rPr>
              <a:t>Variability</a:t>
            </a:r>
            <a:r>
              <a:rPr lang="de-DE" b="1" spc="-1" dirty="0" smtClean="0">
                <a:solidFill>
                  <a:srgbClr val="FF0000"/>
                </a:solidFill>
              </a:rPr>
              <a:t> </a:t>
            </a:r>
            <a:r>
              <a:rPr lang="de-DE" b="1" spc="-1" dirty="0" err="1" smtClean="0">
                <a:solidFill>
                  <a:srgbClr val="FF0000"/>
                </a:solidFill>
              </a:rPr>
              <a:t>of</a:t>
            </a:r>
            <a:r>
              <a:rPr lang="de-DE" b="1" spc="-1" dirty="0" smtClean="0">
                <a:solidFill>
                  <a:srgbClr val="FF0000"/>
                </a:solidFill>
              </a:rPr>
              <a:t> </a:t>
            </a:r>
            <a:r>
              <a:rPr lang="de-DE" b="1" spc="-1" dirty="0" err="1" smtClean="0">
                <a:solidFill>
                  <a:srgbClr val="FF0000"/>
                </a:solidFill>
              </a:rPr>
              <a:t>the</a:t>
            </a:r>
            <a:r>
              <a:rPr lang="de-DE" b="1" spc="-1" dirty="0" smtClean="0">
                <a:solidFill>
                  <a:srgbClr val="FF0000"/>
                </a:solidFill>
              </a:rPr>
              <a:t> </a:t>
            </a:r>
            <a:r>
              <a:rPr lang="de-DE" b="1" spc="-1" dirty="0" err="1" smtClean="0">
                <a:solidFill>
                  <a:srgbClr val="FF0000"/>
                </a:solidFill>
              </a:rPr>
              <a:t>poles</a:t>
            </a:r>
            <a:r>
              <a:rPr lang="de-DE" b="1" spc="-1" dirty="0" smtClean="0">
                <a:solidFill>
                  <a:srgbClr val="FF0000"/>
                </a:solidFill>
              </a:rPr>
              <a:t> </a:t>
            </a:r>
            <a:r>
              <a:rPr lang="de-DE" b="1" spc="-1" dirty="0" err="1" smtClean="0">
                <a:solidFill>
                  <a:srgbClr val="FF0000"/>
                </a:solidFill>
              </a:rPr>
              <a:t>has</a:t>
            </a:r>
            <a:r>
              <a:rPr lang="de-DE" b="1" spc="-1" dirty="0" smtClean="0">
                <a:solidFill>
                  <a:srgbClr val="FF0000"/>
                </a:solidFill>
              </a:rPr>
              <a:t> </a:t>
            </a:r>
            <a:r>
              <a:rPr lang="de-DE" b="1" spc="-1" dirty="0" err="1" smtClean="0">
                <a:solidFill>
                  <a:srgbClr val="FF0000"/>
                </a:solidFill>
              </a:rPr>
              <a:t>to</a:t>
            </a:r>
            <a:r>
              <a:rPr lang="de-DE" b="1" spc="-1" dirty="0" smtClean="0">
                <a:solidFill>
                  <a:srgbClr val="FF0000"/>
                </a:solidFill>
              </a:rPr>
              <a:t> </a:t>
            </a:r>
            <a:r>
              <a:rPr lang="de-DE" b="1" spc="-1" dirty="0" err="1" smtClean="0">
                <a:solidFill>
                  <a:srgbClr val="FF0000"/>
                </a:solidFill>
              </a:rPr>
              <a:t>be</a:t>
            </a:r>
            <a:r>
              <a:rPr lang="de-DE" b="1" spc="-1" dirty="0" smtClean="0">
                <a:solidFill>
                  <a:srgbClr val="FF0000"/>
                </a:solidFill>
              </a:rPr>
              <a:t> </a:t>
            </a:r>
            <a:r>
              <a:rPr lang="de-DE" b="1" spc="-1" dirty="0" err="1" smtClean="0">
                <a:solidFill>
                  <a:srgbClr val="FF0000"/>
                </a:solidFill>
              </a:rPr>
              <a:t>included</a:t>
            </a:r>
            <a:r>
              <a:rPr lang="de-DE" b="1" spc="-1" dirty="0" smtClean="0">
                <a:solidFill>
                  <a:srgbClr val="FF0000"/>
                </a:solidFill>
              </a:rPr>
              <a:t>!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" y="1525842"/>
            <a:ext cx="5024048" cy="419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25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72" y="192217"/>
            <a:ext cx="9252520" cy="1169551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Data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</a:rPr>
              <a:t>sets</a:t>
            </a:r>
            <a: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de-DE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de-DE" sz="2000" b="1" dirty="0" smtClean="0"/>
              <a:t>	               </a:t>
            </a:r>
            <a:r>
              <a:rPr lang="de-DE" sz="2000" b="1" dirty="0" smtClean="0">
                <a:solidFill>
                  <a:srgbClr val="0F3717"/>
                </a:solidFill>
              </a:rPr>
              <a:t>                    </a:t>
            </a:r>
            <a:r>
              <a:rPr lang="de-DE" sz="2400" b="1" dirty="0" smtClean="0">
                <a:solidFill>
                  <a:srgbClr val="C00000"/>
                </a:solidFill>
              </a:rPr>
              <a:t>Time </a:t>
            </a:r>
            <a:r>
              <a:rPr lang="de-DE" sz="2400" b="1" dirty="0" err="1" smtClean="0">
                <a:solidFill>
                  <a:srgbClr val="C00000"/>
                </a:solidFill>
              </a:rPr>
              <a:t>period</a:t>
            </a:r>
            <a:r>
              <a:rPr lang="de-DE" sz="2400" b="1" dirty="0" smtClean="0">
                <a:solidFill>
                  <a:srgbClr val="C00000"/>
                </a:solidFill>
              </a:rPr>
              <a:t>:  2001 – 2008 </a:t>
            </a:r>
            <a:r>
              <a:rPr lang="de-DE" sz="2000" b="1" dirty="0"/>
              <a:t/>
            </a:r>
            <a:br>
              <a:rPr lang="de-DE" sz="2000" b="1" dirty="0"/>
            </a:br>
            <a:endParaRPr lang="de-DE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872" y="1340768"/>
            <a:ext cx="5412110" cy="496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257170" y="6324899"/>
            <a:ext cx="96434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Channels and nominal energy ranges from the POES  &amp; METOP satellites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539552" y="1556792"/>
            <a:ext cx="278153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POES: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Sun-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synchronous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orbit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ltitude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820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100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98,5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inclination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16 s average fluxes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de-DE" dirty="0"/>
          </a:p>
        </p:txBody>
      </p:sp>
      <p:pic>
        <p:nvPicPr>
          <p:cNvPr id="2052" name="Picture 4" descr="Bildergebnis für Polar Orbiting Environment 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60" y="3458164"/>
            <a:ext cx="1515616" cy="234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5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56840" y="274680"/>
            <a:ext cx="8224920" cy="92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1" strike="noStrike" spc="-1" dirty="0" err="1">
                <a:solidFill>
                  <a:srgbClr val="002060"/>
                </a:solidFill>
                <a:latin typeface="+mj-lt"/>
                <a:ea typeface="DejaVu Sans"/>
              </a:rPr>
              <a:t>Coordinate</a:t>
            </a:r>
            <a:r>
              <a:rPr lang="de-DE" sz="3600" b="1" strike="noStrike" spc="-1" dirty="0">
                <a:solidFill>
                  <a:srgbClr val="002060"/>
                </a:solidFill>
                <a:latin typeface="+mj-lt"/>
                <a:ea typeface="DejaVu Sans"/>
              </a:rPr>
              <a:t> System</a:t>
            </a:r>
            <a:r>
              <a:rPr dirty="0"/>
              <a:t/>
            </a:r>
            <a:br>
              <a:rPr dirty="0"/>
            </a:br>
            <a:endParaRPr lang="de-DE" sz="3600" b="0" strike="noStrike" spc="-1" dirty="0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323640" y="908640"/>
            <a:ext cx="8224920" cy="25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marL="343080" indent="-341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Geographic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longitude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hides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daytime</a:t>
            </a:r>
            <a:r>
              <a:rPr lang="de-DE" sz="2400" spc="-1" dirty="0" err="1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de-DE" sz="24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dependence</a:t>
            </a:r>
            <a:r>
              <a:rPr lang="de-DE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</a:t>
            </a:r>
            <a:endParaRPr lang="de-DE" sz="2400" b="0" strike="noStrike" spc="-1" dirty="0">
              <a:latin typeface="Arial"/>
            </a:endParaRPr>
          </a:p>
          <a:p>
            <a:pPr marL="343080" indent="-341640" algn="ctr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Solution: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longitude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replaced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by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24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r>
              <a:rPr lang="de-DE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time</a:t>
            </a:r>
            <a:endParaRPr lang="de-DE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400" b="0" strike="noStrike" spc="-1" dirty="0">
              <a:latin typeface="Arial"/>
            </a:endParaRPr>
          </a:p>
        </p:txBody>
      </p:sp>
      <p:pic>
        <p:nvPicPr>
          <p:cNvPr id="236" name="Grafik 3"/>
          <p:cNvPicPr/>
          <p:nvPr/>
        </p:nvPicPr>
        <p:blipFill>
          <a:blip r:embed="rId2"/>
          <a:stretch/>
        </p:blipFill>
        <p:spPr>
          <a:xfrm>
            <a:off x="16920" y="2088360"/>
            <a:ext cx="5146560" cy="3934080"/>
          </a:xfrm>
          <a:prstGeom prst="rect">
            <a:avLst/>
          </a:prstGeom>
          <a:ln>
            <a:noFill/>
          </a:ln>
        </p:spPr>
      </p:pic>
      <p:pic>
        <p:nvPicPr>
          <p:cNvPr id="237" name="Grafik 4"/>
          <p:cNvPicPr/>
          <p:nvPr/>
        </p:nvPicPr>
        <p:blipFill>
          <a:blip r:embed="rId3"/>
          <a:stretch/>
        </p:blipFill>
        <p:spPr>
          <a:xfrm>
            <a:off x="4788000" y="2421000"/>
            <a:ext cx="4030920" cy="3119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73240"/>
            <a:ext cx="8227440" cy="11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20520" y="1592640"/>
            <a:ext cx="8227440" cy="397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CustomShape 3"/>
          <p:cNvSpPr/>
          <p:nvPr/>
        </p:nvSpPr>
        <p:spPr>
          <a:xfrm>
            <a:off x="195480" y="0"/>
            <a:ext cx="9219600" cy="21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200" b="1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Coordinate</a:t>
            </a:r>
            <a:r>
              <a:rPr lang="de-DE" sz="32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System</a:t>
            </a:r>
            <a:endParaRPr lang="de-DE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                                                                                                  </a:t>
            </a:r>
            <a:r>
              <a:rPr lang="de-DE" sz="2400" b="1" strike="noStrike" spc="-1" dirty="0" err="1">
                <a:solidFill>
                  <a:srgbClr val="002060"/>
                </a:solidFill>
                <a:latin typeface="Arial"/>
                <a:ea typeface="DejaVu Sans"/>
              </a:rPr>
              <a:t>Latitude</a:t>
            </a:r>
            <a:r>
              <a:rPr lang="de-DE" sz="2400" b="1" strike="noStrike" spc="-1" dirty="0">
                <a:solidFill>
                  <a:srgbClr val="002060"/>
                </a:solidFill>
                <a:latin typeface="Arial"/>
                <a:ea typeface="DejaVu Sans"/>
              </a:rPr>
              <a:t>:   </a:t>
            </a:r>
            <a:endParaRPr lang="de-DE" sz="2400" b="0" strike="noStrike" spc="-1" dirty="0">
              <a:latin typeface="Arial"/>
            </a:endParaRPr>
          </a:p>
        </p:txBody>
      </p:sp>
      <p:sp>
        <p:nvSpPr>
          <p:cNvPr id="246" name="Line 4"/>
          <p:cNvSpPr/>
          <p:nvPr/>
        </p:nvSpPr>
        <p:spPr>
          <a:xfrm>
            <a:off x="1187280" y="1988640"/>
            <a:ext cx="1008360" cy="57600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47" name="Line 5"/>
          <p:cNvSpPr/>
          <p:nvPr/>
        </p:nvSpPr>
        <p:spPr>
          <a:xfrm>
            <a:off x="611280" y="2492640"/>
            <a:ext cx="1584360" cy="36000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48" name="Line 6"/>
          <p:cNvSpPr/>
          <p:nvPr/>
        </p:nvSpPr>
        <p:spPr>
          <a:xfrm flipV="1">
            <a:off x="3491640" y="1988640"/>
            <a:ext cx="1079640" cy="57600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pic>
        <p:nvPicPr>
          <p:cNvPr id="249" name="Picture 2"/>
          <p:cNvPicPr/>
          <p:nvPr/>
        </p:nvPicPr>
        <p:blipFill>
          <a:blip r:embed="rId2"/>
          <a:stretch/>
        </p:blipFill>
        <p:spPr>
          <a:xfrm>
            <a:off x="-431640" y="672120"/>
            <a:ext cx="6230160" cy="4983840"/>
          </a:xfrm>
          <a:prstGeom prst="rect">
            <a:avLst/>
          </a:prstGeom>
          <a:ln>
            <a:noFill/>
          </a:ln>
        </p:spPr>
      </p:pic>
      <p:sp>
        <p:nvSpPr>
          <p:cNvPr id="250" name="CustomShape 7"/>
          <p:cNvSpPr/>
          <p:nvPr/>
        </p:nvSpPr>
        <p:spPr>
          <a:xfrm>
            <a:off x="6373080" y="1252440"/>
            <a:ext cx="2592360" cy="498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1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Quasi-dipole (QD)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represent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magnetic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field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on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the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ground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,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expands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radial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outward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1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APEX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is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defined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by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the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point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where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magnetic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field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line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hits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the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ground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surface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,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and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constant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along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the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same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field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line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1800" b="1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Modified</a:t>
            </a:r>
            <a:r>
              <a:rPr lang="de-DE" sz="1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APEX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same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as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APEX, but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for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user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defined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surface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height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(</a:t>
            </a:r>
            <a:r>
              <a:rPr lang="de-DE" sz="1800" b="0" strike="noStrike" spc="-1" dirty="0" err="1">
                <a:solidFill>
                  <a:srgbClr val="002060"/>
                </a:solidFill>
                <a:latin typeface="Calibri"/>
                <a:ea typeface="Microsoft YaHei"/>
              </a:rPr>
              <a:t>for</a:t>
            </a:r>
            <a:r>
              <a:rPr lang="de-DE" sz="1800" b="0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ex. 110 km)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endParaRPr lang="de-DE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448"/>
              </a:spcBef>
            </a:pPr>
            <a:r>
              <a:rPr lang="de-DE" sz="1800" b="1" strike="noStrike" spc="-1" dirty="0">
                <a:solidFill>
                  <a:srgbClr val="002060"/>
                </a:solidFill>
                <a:latin typeface="Calibri"/>
                <a:ea typeface="Microsoft YaHei"/>
              </a:rPr>
              <a:t> </a:t>
            </a:r>
            <a:endParaRPr lang="de-DE" sz="1800" b="0" strike="noStrike" spc="-1" dirty="0">
              <a:latin typeface="Arial"/>
            </a:endParaRPr>
          </a:p>
        </p:txBody>
      </p:sp>
      <p:sp>
        <p:nvSpPr>
          <p:cNvPr id="251" name="Line 8"/>
          <p:cNvSpPr/>
          <p:nvPr/>
        </p:nvSpPr>
        <p:spPr>
          <a:xfrm>
            <a:off x="5673600" y="1386000"/>
            <a:ext cx="600480" cy="360"/>
          </a:xfrm>
          <a:prstGeom prst="line">
            <a:avLst/>
          </a:prstGeom>
          <a:ln>
            <a:rou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/>
        </p:style>
      </p:sp>
      <p:sp>
        <p:nvSpPr>
          <p:cNvPr id="252" name="Line 9"/>
          <p:cNvSpPr/>
          <p:nvPr/>
        </p:nvSpPr>
        <p:spPr>
          <a:xfrm>
            <a:off x="5772240" y="2810160"/>
            <a:ext cx="600480" cy="360"/>
          </a:xfrm>
          <a:prstGeom prst="line">
            <a:avLst/>
          </a:prstGeom>
          <a:ln>
            <a:solidFill>
              <a:srgbClr val="AB2B99"/>
            </a:solidFill>
            <a:rou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53" name="Line 10"/>
          <p:cNvSpPr/>
          <p:nvPr/>
        </p:nvSpPr>
        <p:spPr>
          <a:xfrm flipH="1">
            <a:off x="5772240" y="4266360"/>
            <a:ext cx="600480" cy="360"/>
          </a:xfrm>
          <a:prstGeom prst="line">
            <a:avLst/>
          </a:prstGeom>
          <a:ln>
            <a:solidFill>
              <a:srgbClr val="00B050"/>
            </a:solidFill>
            <a:rou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/>
        </p:style>
      </p:sp>
      <p:sp>
        <p:nvSpPr>
          <p:cNvPr id="254" name="CustomShape 11"/>
          <p:cNvSpPr/>
          <p:nvPr/>
        </p:nvSpPr>
        <p:spPr>
          <a:xfrm>
            <a:off x="195480" y="649080"/>
            <a:ext cx="579744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002060"/>
                </a:solidFill>
                <a:latin typeface="Arial"/>
                <a:ea typeface="DejaVu Sans"/>
              </a:rPr>
              <a:t>Longitude: </a:t>
            </a:r>
            <a:r>
              <a:rPr lang="de-DE" sz="2000" b="0" strike="noStrike" spc="-1">
                <a:solidFill>
                  <a:srgbClr val="002060"/>
                </a:solidFill>
                <a:latin typeface="Arial"/>
                <a:ea typeface="DejaVu Sans"/>
              </a:rPr>
              <a:t>along identified IGRF longitude line</a:t>
            </a:r>
            <a:endParaRPr lang="de-DE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b="0" strike="noStrike" spc="-1">
                <a:solidFill>
                  <a:srgbClr val="002060"/>
                </a:solidFill>
                <a:latin typeface="Arial"/>
                <a:ea typeface="DejaVu Sans"/>
              </a:rPr>
              <a:t> (International Geomagnetic Reference Field)   </a:t>
            </a:r>
            <a:endParaRPr lang="de-DE" sz="2000" b="0" strike="noStrike" spc="-1">
              <a:latin typeface="Arial"/>
            </a:endParaRPr>
          </a:p>
        </p:txBody>
      </p:sp>
      <p:sp>
        <p:nvSpPr>
          <p:cNvPr id="255" name="CustomShape 12"/>
          <p:cNvSpPr/>
          <p:nvPr/>
        </p:nvSpPr>
        <p:spPr>
          <a:xfrm>
            <a:off x="140400" y="5046840"/>
            <a:ext cx="22618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>
                <a:solidFill>
                  <a:srgbClr val="002060"/>
                </a:solidFill>
                <a:latin typeface="Calibri"/>
                <a:ea typeface="Microsoft YaHei"/>
              </a:rPr>
              <a:t>(A.D. Richmond, 1994)</a:t>
            </a:r>
            <a:endParaRPr lang="de-DE" sz="1800" b="0" strike="noStrike" spc="-1">
              <a:latin typeface="Arial"/>
            </a:endParaRPr>
          </a:p>
        </p:txBody>
      </p:sp>
      <p:sp>
        <p:nvSpPr>
          <p:cNvPr id="256" name="CustomShape 13"/>
          <p:cNvSpPr/>
          <p:nvPr/>
        </p:nvSpPr>
        <p:spPr>
          <a:xfrm>
            <a:off x="489960" y="5569200"/>
            <a:ext cx="82087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Particles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precipitate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along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magnetic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field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line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-&gt; in </a:t>
            </a:r>
            <a:r>
              <a:rPr lang="de-DE" sz="1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modified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APEX </a:t>
            </a:r>
            <a:r>
              <a:rPr lang="de-DE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coordinate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measurements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and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location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where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particles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stopped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by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atmosphere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(110km)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are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pc="-1" dirty="0" smtClean="0">
                <a:solidFill>
                  <a:srgbClr val="000000"/>
                </a:solidFill>
                <a:latin typeface="Arial"/>
                <a:ea typeface="DejaVu Sans"/>
              </a:rPr>
              <a:t>at</a:t>
            </a:r>
            <a:r>
              <a:rPr lang="de-DE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same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latitude</a:t>
            </a:r>
            <a:r>
              <a:rPr lang="de-DE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de-DE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424" y="0"/>
            <a:ext cx="8403426" cy="615553"/>
          </a:xfrm>
          <a:ln>
            <a:noFill/>
          </a:ln>
        </p:spPr>
        <p:txBody>
          <a:bodyPr/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Particle flux in the TED proton band 11 in:</a:t>
            </a:r>
            <a:b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de-DE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22608"/>
            <a:ext cx="6778154" cy="54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10424" y="6156593"/>
            <a:ext cx="8619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color scale marks the minimum flux in the </a:t>
            </a:r>
            <a:r>
              <a:rPr lang="en-US" sz="1600" dirty="0" err="1"/>
              <a:t>auroral</a:t>
            </a:r>
            <a:r>
              <a:rPr lang="en-US" sz="1600" dirty="0"/>
              <a:t> oval in beige. The neighboring color indicates that the flux is a </a:t>
            </a:r>
            <a:r>
              <a:rPr lang="en-US" sz="1600" dirty="0" smtClean="0"/>
              <a:t>factor  √2 </a:t>
            </a:r>
            <a:r>
              <a:rPr lang="en-US" sz="1600" dirty="0"/>
              <a:t>apart (the </a:t>
            </a:r>
            <a:r>
              <a:rPr lang="en-US" sz="1600" dirty="0" err="1"/>
              <a:t>neighbour</a:t>
            </a:r>
            <a:r>
              <a:rPr lang="en-US" sz="1600" dirty="0"/>
              <a:t> after that a factor 2).</a:t>
            </a:r>
            <a:endParaRPr lang="de-DE" sz="1600" dirty="0"/>
          </a:p>
        </p:txBody>
      </p:sp>
      <p:sp>
        <p:nvSpPr>
          <p:cNvPr id="4" name="Abgerundetes Rechteck 3"/>
          <p:cNvSpPr/>
          <p:nvPr/>
        </p:nvSpPr>
        <p:spPr>
          <a:xfrm>
            <a:off x="251520" y="3068960"/>
            <a:ext cx="8712968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472" y="5490303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Long resolution:</a:t>
            </a:r>
          </a:p>
          <a:p>
            <a:r>
              <a:rPr lang="en-US" sz="1400" dirty="0"/>
              <a:t>3,75</a:t>
            </a:r>
            <a:r>
              <a:rPr lang="en-US" sz="1400" baseline="30000" dirty="0"/>
              <a:t>0 </a:t>
            </a:r>
            <a:r>
              <a:rPr lang="en-US" sz="1400" dirty="0"/>
              <a:t> or 15 min </a:t>
            </a:r>
            <a:r>
              <a:rPr lang="en-US" sz="1400" dirty="0" smtClean="0"/>
              <a:t>MLT</a:t>
            </a:r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323528" y="819984"/>
            <a:ext cx="1556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Geographic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coordinates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51520" y="3242548"/>
            <a:ext cx="1841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Modified </a:t>
            </a:r>
            <a:r>
              <a:rPr lang="en-US" sz="1600" b="1" dirty="0">
                <a:solidFill>
                  <a:srgbClr val="FF0000"/>
                </a:solidFill>
              </a:rPr>
              <a:t>APEX 110 </a:t>
            </a:r>
            <a:r>
              <a:rPr lang="en-US" sz="1600" b="1" dirty="0" smtClean="0">
                <a:solidFill>
                  <a:srgbClr val="FF0000"/>
                </a:solidFill>
              </a:rPr>
              <a:t>km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coordinates</a:t>
            </a:r>
            <a:endParaRPr lang="de-DE" sz="1600" dirty="0">
              <a:solidFill>
                <a:srgbClr val="FF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51520" y="701080"/>
            <a:ext cx="8712968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1835696" y="332656"/>
            <a:ext cx="3384376" cy="51125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5371920" y="332656"/>
            <a:ext cx="3457954" cy="50817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520475" y="332656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vs. Longitude</a:t>
            </a:r>
            <a:endParaRPr lang="de-DE" sz="2000" b="1" dirty="0">
              <a:solidFill>
                <a:schemeClr val="tx2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372200" y="364594"/>
            <a:ext cx="111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vs. </a:t>
            </a:r>
            <a:r>
              <a:rPr lang="en-US" sz="2000" b="1" dirty="0" smtClean="0">
                <a:solidFill>
                  <a:schemeClr val="tx2"/>
                </a:solidFill>
              </a:rPr>
              <a:t>MLT</a:t>
            </a:r>
            <a:endParaRPr lang="de-DE" sz="2000" b="1" dirty="0">
              <a:solidFill>
                <a:schemeClr val="tx2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436096" y="4581130"/>
            <a:ext cx="3312368" cy="72007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90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/>
          </p:nvPr>
        </p:nvSpPr>
        <p:spPr>
          <a:xfrm>
            <a:off x="6544778" y="1473962"/>
            <a:ext cx="2013149" cy="3483897"/>
          </a:xfrm>
        </p:spPr>
        <p:txBody>
          <a:bodyPr/>
          <a:lstStyle/>
          <a:p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97" y="440140"/>
            <a:ext cx="3405396" cy="63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4" y="435844"/>
            <a:ext cx="3609802" cy="44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6156176" y="-36676"/>
            <a:ext cx="99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smtClean="0">
                <a:solidFill>
                  <a:schemeClr val="accent6">
                    <a:lumMod val="75000"/>
                  </a:schemeClr>
                </a:solidFill>
              </a:rPr>
              <a:t>Proton 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95736" y="-27384"/>
            <a:ext cx="110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err="1">
                <a:solidFill>
                  <a:schemeClr val="accent6">
                    <a:lumMod val="75000"/>
                  </a:schemeClr>
                </a:solidFill>
              </a:rPr>
              <a:t>Electron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74792" y="188640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50356" y="188640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150705" y="138118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179512" y="620688"/>
            <a:ext cx="576064" cy="42484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 rot="16200000">
            <a:off x="-403811" y="2147083"/>
            <a:ext cx="1692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solidFill>
                  <a:sysClr val="windowText" lastClr="000000"/>
                </a:solidFill>
              </a:rPr>
              <a:t>Energy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89528" y="11663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697360" y="5013176"/>
            <a:ext cx="3834970" cy="8309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Fluxes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at high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latitudes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on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the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</a:t>
            </a:r>
          </a:p>
          <a:p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southern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hemisphere</a:t>
            </a:r>
            <a:r>
              <a:rPr lang="de-DE" kern="0" spc="-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e-DE" kern="0" spc="-1" dirty="0" smtClean="0">
                <a:solidFill>
                  <a:srgbClr val="000000"/>
                </a:solidFill>
                <a:latin typeface="Arial"/>
              </a:rPr>
            </a:br>
            <a:endParaRPr lang="de-DE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788024" y="5085184"/>
            <a:ext cx="3744416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270398" y="5694347"/>
            <a:ext cx="4661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Substorms</a:t>
            </a:r>
            <a:r>
              <a:rPr lang="en-US" sz="1600" dirty="0"/>
              <a:t> mostly increase particle precipitation in the night-sector by about factor 2–4 but can also reduce it in the </a:t>
            </a:r>
            <a:r>
              <a:rPr lang="en-US" sz="1600" dirty="0" smtClean="0"/>
              <a:t>day-sector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838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384" y="404664"/>
            <a:ext cx="8229240" cy="830997"/>
          </a:xfrm>
        </p:spPr>
        <p:txBody>
          <a:bodyPr/>
          <a:lstStyle/>
          <a:p>
            <a:r>
              <a:rPr lang="de-DE" b="1" spc="-1" dirty="0" smtClean="0">
                <a:solidFill>
                  <a:srgbClr val="002060"/>
                </a:solidFill>
                <a:latin typeface="Arial"/>
              </a:rPr>
              <a:t>Proton </a:t>
            </a:r>
            <a:r>
              <a:rPr lang="de-DE" b="1" spc="-1" dirty="0" err="1" smtClean="0">
                <a:solidFill>
                  <a:srgbClr val="002060"/>
                </a:solidFill>
                <a:latin typeface="Arial"/>
              </a:rPr>
              <a:t>f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luxes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at high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latitudes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on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the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southern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hemisphere</a:t>
            </a:r>
            <a:r>
              <a:rPr lang="de-DE" kern="0" spc="-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e-DE" kern="0" spc="-1" dirty="0" smtClean="0">
                <a:solidFill>
                  <a:srgbClr val="000000"/>
                </a:solidFill>
                <a:latin typeface="Arial"/>
              </a:rPr>
            </a:br>
            <a:r>
              <a:rPr lang="de-DE" kern="0" dirty="0" smtClean="0">
                <a:solidFill>
                  <a:sysClr val="windowText" lastClr="000000"/>
                </a:solidFill>
              </a:rPr>
              <a:t/>
            </a:r>
            <a:br>
              <a:rPr lang="de-DE" kern="0" dirty="0" smtClean="0">
                <a:solidFill>
                  <a:sysClr val="windowText" lastClr="000000"/>
                </a:solidFill>
              </a:rPr>
            </a:br>
            <a:endParaRPr lang="de-D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43514" y="2364781"/>
            <a:ext cx="3543672" cy="82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51520" y="5120024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Particle precipitation </a:t>
            </a:r>
            <a:r>
              <a:rPr lang="en-US" dirty="0"/>
              <a:t>is limited to </a:t>
            </a:r>
            <a:r>
              <a:rPr lang="en-US" dirty="0" smtClean="0"/>
              <a:t>SPE. </a:t>
            </a:r>
            <a:r>
              <a:rPr lang="en-US" dirty="0"/>
              <a:t>Since these particles enter the ionosphere via open field lines there is no </a:t>
            </a:r>
            <a:r>
              <a:rPr lang="en-US" dirty="0" smtClean="0"/>
              <a:t>latitudinal focusing </a:t>
            </a:r>
            <a:r>
              <a:rPr lang="en-US" dirty="0"/>
              <a:t>but a homogeneous precipitation within the polar cap. </a:t>
            </a:r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36182"/>
            <a:ext cx="15906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59027"/>
            <a:ext cx="3829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220072" y="4550434"/>
            <a:ext cx="261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two highest energy channels do not show MLT </a:t>
            </a:r>
            <a:r>
              <a:rPr lang="en-US" dirty="0" smtClean="0"/>
              <a:t>variations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6" y="1006762"/>
            <a:ext cx="78867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1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697" y="440140"/>
            <a:ext cx="3405396" cy="639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94" y="435844"/>
            <a:ext cx="3609802" cy="443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6244614" y="-36676"/>
            <a:ext cx="99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smtClean="0">
                <a:solidFill>
                  <a:schemeClr val="accent6">
                    <a:lumMod val="75000"/>
                  </a:schemeClr>
                </a:solidFill>
              </a:rPr>
              <a:t>Proton 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195736" y="-27384"/>
            <a:ext cx="110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" dirty="0" err="1">
                <a:solidFill>
                  <a:schemeClr val="accent6">
                    <a:lumMod val="75000"/>
                  </a:schemeClr>
                </a:solidFill>
              </a:rPr>
              <a:t>Electron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74792" y="188640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50356" y="188640"/>
            <a:ext cx="128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No</a:t>
            </a:r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substorm</a:t>
            </a:r>
            <a:endParaRPr lang="de-DE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150705" y="138118"/>
            <a:ext cx="917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 smtClean="0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sz="1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de-DE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179512" y="476672"/>
            <a:ext cx="576064" cy="424847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hteck 11"/>
          <p:cNvSpPr/>
          <p:nvPr/>
        </p:nvSpPr>
        <p:spPr>
          <a:xfrm rot="16200000">
            <a:off x="-403811" y="2147083"/>
            <a:ext cx="16921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 smtClean="0">
                <a:solidFill>
                  <a:sysClr val="windowText" lastClr="000000"/>
                </a:solidFill>
              </a:rPr>
              <a:t>Energy</a:t>
            </a:r>
            <a:endParaRPr lang="de-DE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89528" y="11663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err="1">
                <a:solidFill>
                  <a:schemeClr val="accent1">
                    <a:lumMod val="75000"/>
                  </a:schemeClr>
                </a:solidFill>
              </a:rPr>
              <a:t>Isolated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799826" y="5273332"/>
            <a:ext cx="3834970" cy="11079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de-DE" b="1" kern="0" spc="-1" dirty="0" smtClean="0">
                <a:solidFill>
                  <a:schemeClr val="tx2">
                    <a:lumMod val="75000"/>
                  </a:schemeClr>
                </a:solidFill>
              </a:rPr>
              <a:t>                          </a:t>
            </a:r>
            <a:r>
              <a:rPr lang="de-DE" b="1" kern="0" spc="-1" dirty="0" err="1" smtClean="0">
                <a:solidFill>
                  <a:schemeClr val="tx2">
                    <a:lumMod val="75000"/>
                  </a:schemeClr>
                </a:solidFill>
              </a:rPr>
              <a:t>Fluxes</a:t>
            </a:r>
            <a:r>
              <a:rPr lang="de-DE" b="1" kern="0" spc="-1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 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at high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latitudes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on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the</a:t>
            </a:r>
            <a:r>
              <a:rPr lang="de-DE" b="1" kern="0" spc="-1" dirty="0" smtClean="0">
                <a:solidFill>
                  <a:srgbClr val="002060"/>
                </a:solidFill>
                <a:latin typeface="Arial"/>
              </a:rPr>
              <a:t> southern </a:t>
            </a:r>
            <a:r>
              <a:rPr lang="de-DE" b="1" kern="0" spc="-1" dirty="0" err="1" smtClean="0">
                <a:solidFill>
                  <a:srgbClr val="002060"/>
                </a:solidFill>
                <a:latin typeface="Arial"/>
              </a:rPr>
              <a:t>hemisphere</a:t>
            </a:r>
            <a:r>
              <a:rPr lang="de-DE" kern="0" spc="-1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de-DE" kern="0" spc="-1" dirty="0" smtClean="0">
                <a:solidFill>
                  <a:srgbClr val="000000"/>
                </a:solidFill>
                <a:latin typeface="Arial"/>
              </a:rPr>
            </a:br>
            <a:endParaRPr lang="de-DE" kern="0" dirty="0" smtClean="0">
              <a:solidFill>
                <a:sysClr val="windowText" lastClr="000000"/>
              </a:solidFill>
            </a:endParaRPr>
          </a:p>
        </p:txBody>
      </p:sp>
      <p:cxnSp>
        <p:nvCxnSpPr>
          <p:cNvPr id="15" name="Gewinkelte Verbindung 14"/>
          <p:cNvCxnSpPr/>
          <p:nvPr/>
        </p:nvCxnSpPr>
        <p:spPr>
          <a:xfrm>
            <a:off x="881783" y="1713690"/>
            <a:ext cx="7704856" cy="707198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881783" y="424422"/>
            <a:ext cx="0" cy="1299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8586639" y="424422"/>
            <a:ext cx="0" cy="19964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H="1">
            <a:off x="881783" y="424422"/>
            <a:ext cx="7704856" cy="92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740793" y="5229200"/>
            <a:ext cx="179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spc="-1" dirty="0">
                <a:solidFill>
                  <a:srgbClr val="FF0000"/>
                </a:solidFill>
              </a:rPr>
              <a:t>Low </a:t>
            </a:r>
            <a:r>
              <a:rPr lang="de-DE" b="1" kern="0" spc="-1" dirty="0" err="1">
                <a:solidFill>
                  <a:srgbClr val="FF0000"/>
                </a:solidFill>
              </a:rPr>
              <a:t>energetic</a:t>
            </a:r>
            <a:r>
              <a:rPr lang="de-DE" b="1" kern="0" spc="-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1279</Words>
  <Application>Microsoft Office PowerPoint</Application>
  <PresentationFormat>Bildschirmpräsentation (4:3)</PresentationFormat>
  <Paragraphs>244</Paragraphs>
  <Slides>23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Data sets                                     Time period:  2001 – 2008  </vt:lpstr>
      <vt:lpstr>PowerPoint-Präsentation</vt:lpstr>
      <vt:lpstr>PowerPoint-Präsentation</vt:lpstr>
      <vt:lpstr>Particle flux in the TED proton band 11 in: </vt:lpstr>
      <vt:lpstr>PowerPoint-Präsentation</vt:lpstr>
      <vt:lpstr>Proton fluxes at high latitudes on the southern hemisphere  </vt:lpstr>
      <vt:lpstr>PowerPoint-Präsentation</vt:lpstr>
      <vt:lpstr>PowerPoint-Präsentation</vt:lpstr>
      <vt:lpstr>PowerPoint-Präsentation</vt:lpstr>
      <vt:lpstr>High energetic fluxes at high latitudes on the southern hemisphere </vt:lpstr>
      <vt:lpstr>PowerPoint-Präsentation</vt:lpstr>
      <vt:lpstr>PowerPoint-Präsentation</vt:lpstr>
      <vt:lpstr>Dependence of the auroral oval asymmetry with Kp </vt:lpstr>
      <vt:lpstr>PowerPoint-Präsentation</vt:lpstr>
      <vt:lpstr>PowerPoint-Präsentation</vt:lpstr>
      <vt:lpstr>Summary</vt:lpstr>
      <vt:lpstr>PowerPoint-Präsentation</vt:lpstr>
      <vt:lpstr>PowerPoint-Präsentation</vt:lpstr>
      <vt:lpstr>PowerPoint-Präsentation</vt:lpstr>
      <vt:lpstr>Isolated substorms and no substorm periods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Olesya</dc:creator>
  <cp:lastModifiedBy>Olesya</cp:lastModifiedBy>
  <cp:revision>525</cp:revision>
  <cp:lastPrinted>2018-06-28T15:55:07Z</cp:lastPrinted>
  <dcterms:created xsi:type="dcterms:W3CDTF">2014-02-05T14:17:01Z</dcterms:created>
  <dcterms:modified xsi:type="dcterms:W3CDTF">2019-11-22T00:50:52Z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9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39</vt:i4>
  </property>
</Properties>
</file>