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1" r:id="rId4"/>
    <p:sldId id="262" r:id="rId5"/>
    <p:sldId id="263" r:id="rId6"/>
    <p:sldId id="264" r:id="rId7"/>
    <p:sldId id="265" r:id="rId8"/>
    <p:sldId id="267" r:id="rId9"/>
    <p:sldId id="266" r:id="rId10"/>
    <p:sldId id="268" r:id="rId11"/>
    <p:sldId id="269" r:id="rId1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800000"/>
    <a:srgbClr val="660033"/>
    <a:srgbClr val="990033"/>
    <a:srgbClr val="A50021"/>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DDAEB99B-4870-4692-A55C-619B8D3212D2}" type="datetimeFigureOut">
              <a:rPr lang="cs-CZ" smtClean="0"/>
              <a:t>1.11.2019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49EDF05-3FC6-4275-9280-D0427F21FF02}" type="slidenum">
              <a:rPr lang="cs-CZ" smtClean="0"/>
              <a:t>‹#›</a:t>
            </a:fld>
            <a:endParaRPr lang="cs-CZ"/>
          </a:p>
        </p:txBody>
      </p:sp>
    </p:spTree>
    <p:extLst>
      <p:ext uri="{BB962C8B-B14F-4D97-AF65-F5344CB8AC3E}">
        <p14:creationId xmlns:p14="http://schemas.microsoft.com/office/powerpoint/2010/main" val="860559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DAEB99B-4870-4692-A55C-619B8D3212D2}" type="datetimeFigureOut">
              <a:rPr lang="cs-CZ" smtClean="0"/>
              <a:t>1.11.2019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49EDF05-3FC6-4275-9280-D0427F21FF02}" type="slidenum">
              <a:rPr lang="cs-CZ" smtClean="0"/>
              <a:t>‹#›</a:t>
            </a:fld>
            <a:endParaRPr lang="cs-CZ"/>
          </a:p>
        </p:txBody>
      </p:sp>
    </p:spTree>
    <p:extLst>
      <p:ext uri="{BB962C8B-B14F-4D97-AF65-F5344CB8AC3E}">
        <p14:creationId xmlns:p14="http://schemas.microsoft.com/office/powerpoint/2010/main" val="4153224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DAEB99B-4870-4692-A55C-619B8D3212D2}" type="datetimeFigureOut">
              <a:rPr lang="cs-CZ" smtClean="0"/>
              <a:t>1.11.2019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49EDF05-3FC6-4275-9280-D0427F21FF02}" type="slidenum">
              <a:rPr lang="cs-CZ" smtClean="0"/>
              <a:t>‹#›</a:t>
            </a:fld>
            <a:endParaRPr lang="cs-CZ"/>
          </a:p>
        </p:txBody>
      </p:sp>
    </p:spTree>
    <p:extLst>
      <p:ext uri="{BB962C8B-B14F-4D97-AF65-F5344CB8AC3E}">
        <p14:creationId xmlns:p14="http://schemas.microsoft.com/office/powerpoint/2010/main" val="1154168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DAEB99B-4870-4692-A55C-619B8D3212D2}" type="datetimeFigureOut">
              <a:rPr lang="cs-CZ" smtClean="0"/>
              <a:t>1.11.2019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49EDF05-3FC6-4275-9280-D0427F21FF02}" type="slidenum">
              <a:rPr lang="cs-CZ" smtClean="0"/>
              <a:t>‹#›</a:t>
            </a:fld>
            <a:endParaRPr lang="cs-CZ"/>
          </a:p>
        </p:txBody>
      </p:sp>
    </p:spTree>
    <p:extLst>
      <p:ext uri="{BB962C8B-B14F-4D97-AF65-F5344CB8AC3E}">
        <p14:creationId xmlns:p14="http://schemas.microsoft.com/office/powerpoint/2010/main" val="33635177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DDAEB99B-4870-4692-A55C-619B8D3212D2}" type="datetimeFigureOut">
              <a:rPr lang="cs-CZ" smtClean="0"/>
              <a:t>1.11.2019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49EDF05-3FC6-4275-9280-D0427F21FF02}" type="slidenum">
              <a:rPr lang="cs-CZ" smtClean="0"/>
              <a:t>‹#›</a:t>
            </a:fld>
            <a:endParaRPr lang="cs-CZ"/>
          </a:p>
        </p:txBody>
      </p:sp>
    </p:spTree>
    <p:extLst>
      <p:ext uri="{BB962C8B-B14F-4D97-AF65-F5344CB8AC3E}">
        <p14:creationId xmlns:p14="http://schemas.microsoft.com/office/powerpoint/2010/main" val="3834920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DDAEB99B-4870-4692-A55C-619B8D3212D2}" type="datetimeFigureOut">
              <a:rPr lang="cs-CZ" smtClean="0"/>
              <a:t>1.11.2019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49EDF05-3FC6-4275-9280-D0427F21FF02}" type="slidenum">
              <a:rPr lang="cs-CZ" smtClean="0"/>
              <a:t>‹#›</a:t>
            </a:fld>
            <a:endParaRPr lang="cs-CZ"/>
          </a:p>
        </p:txBody>
      </p:sp>
    </p:spTree>
    <p:extLst>
      <p:ext uri="{BB962C8B-B14F-4D97-AF65-F5344CB8AC3E}">
        <p14:creationId xmlns:p14="http://schemas.microsoft.com/office/powerpoint/2010/main" val="1090485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DDAEB99B-4870-4692-A55C-619B8D3212D2}" type="datetimeFigureOut">
              <a:rPr lang="cs-CZ" smtClean="0"/>
              <a:t>1.11.2019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B49EDF05-3FC6-4275-9280-D0427F21FF02}" type="slidenum">
              <a:rPr lang="cs-CZ" smtClean="0"/>
              <a:t>‹#›</a:t>
            </a:fld>
            <a:endParaRPr lang="cs-CZ"/>
          </a:p>
        </p:txBody>
      </p:sp>
    </p:spTree>
    <p:extLst>
      <p:ext uri="{BB962C8B-B14F-4D97-AF65-F5344CB8AC3E}">
        <p14:creationId xmlns:p14="http://schemas.microsoft.com/office/powerpoint/2010/main" val="3086621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DDAEB99B-4870-4692-A55C-619B8D3212D2}" type="datetimeFigureOut">
              <a:rPr lang="cs-CZ" smtClean="0"/>
              <a:t>1.11.2019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B49EDF05-3FC6-4275-9280-D0427F21FF02}" type="slidenum">
              <a:rPr lang="cs-CZ" smtClean="0"/>
              <a:t>‹#›</a:t>
            </a:fld>
            <a:endParaRPr lang="cs-CZ"/>
          </a:p>
        </p:txBody>
      </p:sp>
    </p:spTree>
    <p:extLst>
      <p:ext uri="{BB962C8B-B14F-4D97-AF65-F5344CB8AC3E}">
        <p14:creationId xmlns:p14="http://schemas.microsoft.com/office/powerpoint/2010/main" val="566418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DDAEB99B-4870-4692-A55C-619B8D3212D2}" type="datetimeFigureOut">
              <a:rPr lang="cs-CZ" smtClean="0"/>
              <a:t>1.11.2019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B49EDF05-3FC6-4275-9280-D0427F21FF02}" type="slidenum">
              <a:rPr lang="cs-CZ" smtClean="0"/>
              <a:t>‹#›</a:t>
            </a:fld>
            <a:endParaRPr lang="cs-CZ"/>
          </a:p>
        </p:txBody>
      </p:sp>
    </p:spTree>
    <p:extLst>
      <p:ext uri="{BB962C8B-B14F-4D97-AF65-F5344CB8AC3E}">
        <p14:creationId xmlns:p14="http://schemas.microsoft.com/office/powerpoint/2010/main" val="22765946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DDAEB99B-4870-4692-A55C-619B8D3212D2}" type="datetimeFigureOut">
              <a:rPr lang="cs-CZ" smtClean="0"/>
              <a:t>1.11.2019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49EDF05-3FC6-4275-9280-D0427F21FF02}" type="slidenum">
              <a:rPr lang="cs-CZ" smtClean="0"/>
              <a:t>‹#›</a:t>
            </a:fld>
            <a:endParaRPr lang="cs-CZ"/>
          </a:p>
        </p:txBody>
      </p:sp>
    </p:spTree>
    <p:extLst>
      <p:ext uri="{BB962C8B-B14F-4D97-AF65-F5344CB8AC3E}">
        <p14:creationId xmlns:p14="http://schemas.microsoft.com/office/powerpoint/2010/main" val="2637762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DDAEB99B-4870-4692-A55C-619B8D3212D2}" type="datetimeFigureOut">
              <a:rPr lang="cs-CZ" smtClean="0"/>
              <a:t>1.11.2019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49EDF05-3FC6-4275-9280-D0427F21FF02}" type="slidenum">
              <a:rPr lang="cs-CZ" smtClean="0"/>
              <a:t>‹#›</a:t>
            </a:fld>
            <a:endParaRPr lang="cs-CZ"/>
          </a:p>
        </p:txBody>
      </p:sp>
    </p:spTree>
    <p:extLst>
      <p:ext uri="{BB962C8B-B14F-4D97-AF65-F5344CB8AC3E}">
        <p14:creationId xmlns:p14="http://schemas.microsoft.com/office/powerpoint/2010/main" val="945886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AEB99B-4870-4692-A55C-619B8D3212D2}" type="datetimeFigureOut">
              <a:rPr lang="cs-CZ" smtClean="0"/>
              <a:t>1.11.2019</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9EDF05-3FC6-4275-9280-D0427F21FF02}" type="slidenum">
              <a:rPr lang="cs-CZ" smtClean="0"/>
              <a:t>‹#›</a:t>
            </a:fld>
            <a:endParaRPr lang="cs-CZ"/>
          </a:p>
        </p:txBody>
      </p:sp>
    </p:spTree>
    <p:extLst>
      <p:ext uri="{BB962C8B-B14F-4D97-AF65-F5344CB8AC3E}">
        <p14:creationId xmlns:p14="http://schemas.microsoft.com/office/powerpoint/2010/main" val="32563379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3.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475656" y="404664"/>
            <a:ext cx="5958408" cy="1077218"/>
          </a:xfrm>
          <a:prstGeom prst="rect">
            <a:avLst/>
          </a:prstGeom>
        </p:spPr>
        <p:txBody>
          <a:bodyPr wrap="square">
            <a:spAutoFit/>
          </a:bodyPr>
          <a:lstStyle/>
          <a:p>
            <a:pPr algn="ctr"/>
            <a:r>
              <a:rPr lang="en-US" sz="3200" b="1" dirty="0" smtClean="0">
                <a:solidFill>
                  <a:srgbClr val="0000CC"/>
                </a:solidFill>
                <a:latin typeface="Times New Roman" panose="02020603050405020304" pitchFamily="18" charset="0"/>
                <a:cs typeface="Times New Roman" panose="02020603050405020304" pitchFamily="18" charset="0"/>
              </a:rPr>
              <a:t>What </a:t>
            </a:r>
            <a:r>
              <a:rPr lang="en-US" sz="3200" b="1" dirty="0">
                <a:solidFill>
                  <a:srgbClr val="0000CC"/>
                </a:solidFill>
                <a:latin typeface="Times New Roman" panose="02020603050405020304" pitchFamily="18" charset="0"/>
                <a:cs typeface="Times New Roman" panose="02020603050405020304" pitchFamily="18" charset="0"/>
              </a:rPr>
              <a:t>is happening with the Sun – and ionospheric response</a:t>
            </a:r>
            <a:endParaRPr lang="cs-CZ" sz="3200" b="1" dirty="0">
              <a:solidFill>
                <a:srgbClr val="0000CC"/>
              </a:solidFill>
              <a:latin typeface="Times New Roman" panose="02020603050405020304" pitchFamily="18" charset="0"/>
              <a:cs typeface="Times New Roman" panose="02020603050405020304" pitchFamily="18" charset="0"/>
            </a:endParaRPr>
          </a:p>
        </p:txBody>
      </p:sp>
      <p:sp>
        <p:nvSpPr>
          <p:cNvPr id="3" name="Obdélník 2"/>
          <p:cNvSpPr/>
          <p:nvPr/>
        </p:nvSpPr>
        <p:spPr>
          <a:xfrm>
            <a:off x="3200350" y="2132856"/>
            <a:ext cx="2509020" cy="523220"/>
          </a:xfrm>
          <a:prstGeom prst="rect">
            <a:avLst/>
          </a:prstGeom>
        </p:spPr>
        <p:txBody>
          <a:bodyPr wrap="none">
            <a:spAutoFit/>
          </a:bodyPr>
          <a:lstStyle/>
          <a:p>
            <a:r>
              <a:rPr lang="en-US" sz="2800" b="1" dirty="0">
                <a:solidFill>
                  <a:srgbClr val="C00000"/>
                </a:solidFill>
                <a:latin typeface="Times New Roman" panose="02020603050405020304" pitchFamily="18" charset="0"/>
                <a:cs typeface="Times New Roman" panose="02020603050405020304" pitchFamily="18" charset="0"/>
              </a:rPr>
              <a:t>Jan </a:t>
            </a:r>
            <a:r>
              <a:rPr lang="en-US" sz="2800" b="1" dirty="0" err="1">
                <a:solidFill>
                  <a:srgbClr val="C00000"/>
                </a:solidFill>
                <a:latin typeface="Times New Roman" panose="02020603050405020304" pitchFamily="18" charset="0"/>
                <a:cs typeface="Times New Roman" panose="02020603050405020304" pitchFamily="18" charset="0"/>
              </a:rPr>
              <a:t>Laštovička</a:t>
            </a:r>
            <a:endParaRPr lang="cs-CZ" sz="2800" b="1" dirty="0">
              <a:solidFill>
                <a:srgbClr val="C00000"/>
              </a:solidFill>
              <a:latin typeface="Times New Roman" panose="02020603050405020304" pitchFamily="18" charset="0"/>
              <a:cs typeface="Times New Roman" panose="02020603050405020304" pitchFamily="18" charset="0"/>
            </a:endParaRPr>
          </a:p>
        </p:txBody>
      </p:sp>
      <p:sp>
        <p:nvSpPr>
          <p:cNvPr id="4" name="Obdélník 3"/>
          <p:cNvSpPr/>
          <p:nvPr/>
        </p:nvSpPr>
        <p:spPr>
          <a:xfrm>
            <a:off x="1430524" y="2996952"/>
            <a:ext cx="6048672" cy="646331"/>
          </a:xfrm>
          <a:prstGeom prst="rect">
            <a:avLst/>
          </a:prstGeom>
        </p:spPr>
        <p:txBody>
          <a:bodyPr wrap="square">
            <a:spAutoFit/>
          </a:bodyPr>
          <a:lstStyle/>
          <a:p>
            <a:pPr algn="ctr"/>
            <a:r>
              <a:rPr lang="en-US" dirty="0">
                <a:latin typeface="Times New Roman" panose="02020603050405020304" pitchFamily="18" charset="0"/>
                <a:cs typeface="Times New Roman" panose="02020603050405020304" pitchFamily="18" charset="0"/>
              </a:rPr>
              <a:t>Institute of Atmospheric Physics CAS, </a:t>
            </a:r>
            <a:r>
              <a:rPr lang="en-US" dirty="0" smtClean="0">
                <a:latin typeface="Times New Roman" panose="02020603050405020304" pitchFamily="18" charset="0"/>
                <a:cs typeface="Times New Roman" panose="02020603050405020304" pitchFamily="18" charset="0"/>
              </a:rPr>
              <a:t>Prague, Czech Republic </a:t>
            </a:r>
            <a:r>
              <a:rPr lang="en-US" dirty="0">
                <a:latin typeface="Times New Roman" panose="02020603050405020304" pitchFamily="18" charset="0"/>
                <a:cs typeface="Times New Roman" panose="02020603050405020304" pitchFamily="18" charset="0"/>
              </a:rPr>
              <a:t>jla@ufa.cas.cz</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392119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3419872" y="332656"/>
            <a:ext cx="2305439" cy="584775"/>
          </a:xfrm>
          <a:prstGeom prst="rect">
            <a:avLst/>
          </a:prstGeom>
        </p:spPr>
        <p:txBody>
          <a:bodyPr wrap="none">
            <a:spAutoFit/>
          </a:bodyPr>
          <a:lstStyle/>
          <a:p>
            <a:r>
              <a:rPr lang="en-US" sz="3200" b="1" dirty="0">
                <a:solidFill>
                  <a:srgbClr val="0000CC"/>
                </a:solidFill>
                <a:latin typeface="Times New Roman" panose="02020603050405020304" pitchFamily="18" charset="0"/>
                <a:cs typeface="Times New Roman" panose="02020603050405020304" pitchFamily="18" charset="0"/>
              </a:rPr>
              <a:t>Conclusions</a:t>
            </a:r>
            <a:endParaRPr lang="cs-CZ" sz="3200" b="1" dirty="0">
              <a:solidFill>
                <a:srgbClr val="0000CC"/>
              </a:solidFill>
              <a:latin typeface="Times New Roman" panose="02020603050405020304" pitchFamily="18" charset="0"/>
              <a:cs typeface="Times New Roman" panose="02020603050405020304" pitchFamily="18" charset="0"/>
            </a:endParaRPr>
          </a:p>
        </p:txBody>
      </p:sp>
      <p:sp>
        <p:nvSpPr>
          <p:cNvPr id="3" name="Obdélník 2"/>
          <p:cNvSpPr/>
          <p:nvPr/>
        </p:nvSpPr>
        <p:spPr>
          <a:xfrm>
            <a:off x="971600" y="1582341"/>
            <a:ext cx="7272808" cy="1938992"/>
          </a:xfrm>
          <a:prstGeom prst="rect">
            <a:avLst/>
          </a:prstGeom>
        </p:spPr>
        <p:txBody>
          <a:bodyPr wrap="square">
            <a:spAutoFit/>
          </a:bodyPr>
          <a:lstStyle/>
          <a:p>
            <a:r>
              <a:rPr lang="en-US" sz="2000" b="1" dirty="0">
                <a:solidFill>
                  <a:srgbClr val="C00000"/>
                </a:solidFill>
                <a:latin typeface="Times New Roman" panose="02020603050405020304" pitchFamily="18" charset="0"/>
                <a:cs typeface="Times New Roman" panose="02020603050405020304" pitchFamily="18" charset="0"/>
              </a:rPr>
              <a:t>1. The dependence of both foF2 and </a:t>
            </a:r>
            <a:r>
              <a:rPr lang="en-US" sz="2000" b="1" dirty="0" err="1">
                <a:solidFill>
                  <a:srgbClr val="C00000"/>
                </a:solidFill>
                <a:latin typeface="Times New Roman" panose="02020603050405020304" pitchFamily="18" charset="0"/>
                <a:cs typeface="Times New Roman" panose="02020603050405020304" pitchFamily="18" charset="0"/>
              </a:rPr>
              <a:t>foE</a:t>
            </a:r>
            <a:r>
              <a:rPr lang="en-US" sz="2000" b="1" dirty="0">
                <a:solidFill>
                  <a:srgbClr val="C00000"/>
                </a:solidFill>
                <a:latin typeface="Times New Roman" panose="02020603050405020304" pitchFamily="18" charset="0"/>
                <a:cs typeface="Times New Roman" panose="02020603050405020304" pitchFamily="18" charset="0"/>
              </a:rPr>
              <a:t> on solar activity proxies is stronger in the period 1996-2014 than in 1976-1995. Thus the relationship between solar activity proxies and ionospheric parameters is not stable, which should be taken into account in ionospheric long-term trend and climatological studies as well as in modeling. </a:t>
            </a:r>
            <a:r>
              <a:rPr lang="en-US" dirty="0" smtClean="0">
                <a:latin typeface="Times New Roman" panose="02020603050405020304" pitchFamily="18" charset="0"/>
                <a:cs typeface="Times New Roman" panose="02020603050405020304" pitchFamily="18" charset="0"/>
              </a:rPr>
              <a:t>This conclusion is valid for yearly average noontime values.</a:t>
            </a:r>
            <a:endParaRPr lang="cs-CZ" b="1" dirty="0">
              <a:solidFill>
                <a:srgbClr val="C00000"/>
              </a:solidFill>
              <a:latin typeface="Times New Roman" panose="02020603050405020304" pitchFamily="18" charset="0"/>
              <a:cs typeface="Times New Roman" panose="02020603050405020304" pitchFamily="18" charset="0"/>
            </a:endParaRPr>
          </a:p>
        </p:txBody>
      </p:sp>
      <p:sp>
        <p:nvSpPr>
          <p:cNvPr id="4" name="Obdélník 3"/>
          <p:cNvSpPr/>
          <p:nvPr/>
        </p:nvSpPr>
        <p:spPr>
          <a:xfrm>
            <a:off x="971600" y="3890665"/>
            <a:ext cx="7272808" cy="707886"/>
          </a:xfrm>
          <a:prstGeom prst="rect">
            <a:avLst/>
          </a:prstGeom>
        </p:spPr>
        <p:txBody>
          <a:bodyPr wrap="square">
            <a:spAutoFit/>
          </a:bodyPr>
          <a:lstStyle/>
          <a:p>
            <a:r>
              <a:rPr lang="en-US" sz="2000" dirty="0">
                <a:latin typeface="Times New Roman" panose="02020603050405020304" pitchFamily="18" charset="0"/>
                <a:cs typeface="Times New Roman" panose="02020603050405020304" pitchFamily="18" charset="0"/>
              </a:rPr>
              <a:t>2. The yearly average values of ionospheric parameters are very dominantly controlled by solar activity represented by proxies.</a:t>
            </a:r>
            <a:endParaRPr lang="cs-CZ"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7888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3305013"/>
            <a:ext cx="3240360" cy="31047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96698" y="791816"/>
            <a:ext cx="2538367" cy="23719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5842" y="736237"/>
            <a:ext cx="2502025" cy="24274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Obdélník 1"/>
          <p:cNvSpPr/>
          <p:nvPr/>
        </p:nvSpPr>
        <p:spPr>
          <a:xfrm>
            <a:off x="1609031" y="188640"/>
            <a:ext cx="5889754" cy="523220"/>
          </a:xfrm>
          <a:prstGeom prst="rect">
            <a:avLst/>
          </a:prstGeom>
        </p:spPr>
        <p:txBody>
          <a:bodyPr wrap="none">
            <a:spAutoFit/>
          </a:bodyPr>
          <a:lstStyle/>
          <a:p>
            <a:r>
              <a:rPr lang="en-US" sz="2800" b="1" dirty="0">
                <a:solidFill>
                  <a:srgbClr val="0000CC"/>
                </a:solidFill>
                <a:latin typeface="Times New Roman" panose="02020603050405020304" pitchFamily="18" charset="0"/>
                <a:cs typeface="Times New Roman" panose="02020603050405020304" pitchFamily="18" charset="0"/>
              </a:rPr>
              <a:t>Something is happening with the Sun</a:t>
            </a:r>
            <a:endParaRPr lang="cs-CZ" sz="2800" b="1" dirty="0">
              <a:solidFill>
                <a:srgbClr val="0000CC"/>
              </a:solidFill>
              <a:latin typeface="Times New Roman" panose="02020603050405020304" pitchFamily="18" charset="0"/>
              <a:cs typeface="Times New Roman" panose="02020603050405020304" pitchFamily="18" charset="0"/>
            </a:endParaRPr>
          </a:p>
        </p:txBody>
      </p:sp>
      <p:sp>
        <p:nvSpPr>
          <p:cNvPr id="3" name="Obdélník 2"/>
          <p:cNvSpPr/>
          <p:nvPr/>
        </p:nvSpPr>
        <p:spPr>
          <a:xfrm>
            <a:off x="2947866" y="711860"/>
            <a:ext cx="3064294" cy="1384995"/>
          </a:xfrm>
          <a:prstGeom prst="rect">
            <a:avLst/>
          </a:prstGeom>
        </p:spPr>
        <p:txBody>
          <a:bodyPr wrap="square">
            <a:spAutoFit/>
          </a:bodyPr>
          <a:lstStyle/>
          <a:p>
            <a:r>
              <a:rPr lang="en-US" sz="1400" dirty="0" smtClean="0">
                <a:latin typeface="Times New Roman" panose="02020603050405020304" pitchFamily="18" charset="0"/>
                <a:cs typeface="Times New Roman" panose="02020603050405020304" pitchFamily="18" charset="0"/>
              </a:rPr>
              <a:t>The relation </a:t>
            </a:r>
            <a:r>
              <a:rPr lang="en-US" sz="1400" dirty="0">
                <a:latin typeface="Times New Roman" panose="02020603050405020304" pitchFamily="18" charset="0"/>
                <a:cs typeface="Times New Roman" panose="02020603050405020304" pitchFamily="18" charset="0"/>
              </a:rPr>
              <a:t>between the yearly average values of </a:t>
            </a:r>
            <a:r>
              <a:rPr lang="en-US" sz="1400" b="1" dirty="0">
                <a:latin typeface="Times New Roman" panose="02020603050405020304" pitchFamily="18" charset="0"/>
                <a:cs typeface="Times New Roman" panose="02020603050405020304" pitchFamily="18" charset="0"/>
              </a:rPr>
              <a:t>solar H-Lyman alpha flux (</a:t>
            </a:r>
            <a:r>
              <a:rPr lang="en-US" sz="1400" b="1" dirty="0" err="1">
                <a:latin typeface="Times New Roman" panose="02020603050405020304" pitchFamily="18" charset="0"/>
                <a:cs typeface="Times New Roman" panose="02020603050405020304" pitchFamily="18" charset="0"/>
              </a:rPr>
              <a:t>Falpha</a:t>
            </a:r>
            <a:r>
              <a:rPr lang="en-US" sz="1400" b="1" dirty="0">
                <a:latin typeface="Times New Roman" panose="02020603050405020304" pitchFamily="18" charset="0"/>
                <a:cs typeface="Times New Roman" panose="02020603050405020304" pitchFamily="18" charset="0"/>
              </a:rPr>
              <a:t>) and </a:t>
            </a:r>
            <a:r>
              <a:rPr lang="en-US" sz="1400" b="1" dirty="0" smtClean="0">
                <a:latin typeface="Times New Roman" panose="02020603050405020304" pitchFamily="18" charset="0"/>
                <a:cs typeface="Times New Roman" panose="02020603050405020304" pitchFamily="18" charset="0"/>
              </a:rPr>
              <a:t>F10.7 - it changed </a:t>
            </a:r>
            <a:r>
              <a:rPr lang="en-US" sz="1400" b="1" dirty="0">
                <a:latin typeface="Times New Roman" panose="02020603050405020304" pitchFamily="18" charset="0"/>
                <a:cs typeface="Times New Roman" panose="02020603050405020304" pitchFamily="18" charset="0"/>
              </a:rPr>
              <a:t>little between 1979- 1995 and </a:t>
            </a:r>
            <a:r>
              <a:rPr lang="en-US" sz="1400" b="1" dirty="0" smtClean="0">
                <a:latin typeface="Times New Roman" panose="02020603050405020304" pitchFamily="18" charset="0"/>
                <a:cs typeface="Times New Roman" panose="02020603050405020304" pitchFamily="18" charset="0"/>
              </a:rPr>
              <a:t>1996-2014 </a:t>
            </a:r>
            <a:r>
              <a:rPr lang="en-US" sz="1400" dirty="0" smtClean="0">
                <a:latin typeface="Times New Roman" panose="02020603050405020304" pitchFamily="18" charset="0"/>
                <a:cs typeface="Times New Roman" panose="02020603050405020304" pitchFamily="18" charset="0"/>
              </a:rPr>
              <a:t>(gaps </a:t>
            </a:r>
            <a:r>
              <a:rPr lang="en-US" sz="1400" dirty="0">
                <a:latin typeface="Times New Roman" panose="02020603050405020304" pitchFamily="18" charset="0"/>
                <a:cs typeface="Times New Roman" panose="02020603050405020304" pitchFamily="18" charset="0"/>
              </a:rPr>
              <a:t>in the </a:t>
            </a:r>
            <a:r>
              <a:rPr lang="en-US" sz="1400" dirty="0" err="1">
                <a:latin typeface="Times New Roman" panose="02020603050405020304" pitchFamily="18" charset="0"/>
                <a:cs typeface="Times New Roman" panose="02020603050405020304" pitchFamily="18" charset="0"/>
              </a:rPr>
              <a:t>Falpha</a:t>
            </a:r>
            <a:r>
              <a:rPr lang="en-US" sz="1400" dirty="0">
                <a:latin typeface="Times New Roman" panose="02020603050405020304" pitchFamily="18" charset="0"/>
                <a:cs typeface="Times New Roman" panose="02020603050405020304" pitchFamily="18" charset="0"/>
              </a:rPr>
              <a:t> data series were interpolated based on observed F10.7. </a:t>
            </a:r>
            <a:endParaRPr lang="cs-CZ" sz="1400" dirty="0">
              <a:latin typeface="Times New Roman" panose="02020603050405020304" pitchFamily="18" charset="0"/>
              <a:cs typeface="Times New Roman" panose="02020603050405020304" pitchFamily="18" charset="0"/>
            </a:endParaRPr>
          </a:p>
        </p:txBody>
      </p:sp>
      <p:sp>
        <p:nvSpPr>
          <p:cNvPr id="4" name="Obdélník 3"/>
          <p:cNvSpPr/>
          <p:nvPr/>
        </p:nvSpPr>
        <p:spPr>
          <a:xfrm>
            <a:off x="3289378" y="2209625"/>
            <a:ext cx="2807319" cy="954107"/>
          </a:xfrm>
          <a:prstGeom prst="rect">
            <a:avLst/>
          </a:prstGeom>
        </p:spPr>
        <p:txBody>
          <a:bodyPr wrap="square">
            <a:spAutoFit/>
          </a:bodyPr>
          <a:lstStyle/>
          <a:p>
            <a:r>
              <a:rPr lang="en-US" sz="1400" dirty="0" smtClean="0">
                <a:latin typeface="Times New Roman" panose="02020603050405020304" pitchFamily="18" charset="0"/>
                <a:cs typeface="Times New Roman" panose="02020603050405020304" pitchFamily="18" charset="0"/>
              </a:rPr>
              <a:t>The relation </a:t>
            </a:r>
            <a:r>
              <a:rPr lang="en-US" sz="1400" dirty="0">
                <a:latin typeface="Times New Roman" panose="02020603050405020304" pitchFamily="18" charset="0"/>
                <a:cs typeface="Times New Roman" panose="02020603050405020304" pitchFamily="18" charset="0"/>
              </a:rPr>
              <a:t>between the yearly average values of </a:t>
            </a:r>
            <a:r>
              <a:rPr lang="en-US" sz="1400" b="1" dirty="0">
                <a:latin typeface="Times New Roman" panose="02020603050405020304" pitchFamily="18" charset="0"/>
                <a:cs typeface="Times New Roman" panose="02020603050405020304" pitchFamily="18" charset="0"/>
              </a:rPr>
              <a:t>Mg II index </a:t>
            </a:r>
            <a:r>
              <a:rPr lang="en-US" sz="1400" b="1" dirty="0" smtClean="0">
                <a:latin typeface="Times New Roman" panose="02020603050405020304" pitchFamily="18" charset="0"/>
                <a:cs typeface="Times New Roman" panose="02020603050405020304" pitchFamily="18" charset="0"/>
              </a:rPr>
              <a:t>and </a:t>
            </a:r>
            <a:r>
              <a:rPr lang="en-US" sz="1400" b="1" dirty="0">
                <a:latin typeface="Times New Roman" panose="02020603050405020304" pitchFamily="18" charset="0"/>
                <a:cs typeface="Times New Roman" panose="02020603050405020304" pitchFamily="18" charset="0"/>
              </a:rPr>
              <a:t>F10.7. This relationship is steeper in 1996-2014 than in 1979- 1995</a:t>
            </a:r>
            <a:r>
              <a:rPr lang="en-US" sz="1400" dirty="0">
                <a:latin typeface="Times New Roman" panose="02020603050405020304" pitchFamily="18" charset="0"/>
                <a:cs typeface="Times New Roman" panose="02020603050405020304" pitchFamily="18" charset="0"/>
              </a:rPr>
              <a:t>. </a:t>
            </a:r>
            <a:endParaRPr lang="cs-CZ" sz="1400" dirty="0">
              <a:latin typeface="Times New Roman" panose="02020603050405020304" pitchFamily="18" charset="0"/>
              <a:cs typeface="Times New Roman" panose="02020603050405020304" pitchFamily="18" charset="0"/>
            </a:endParaRPr>
          </a:p>
        </p:txBody>
      </p:sp>
      <p:sp>
        <p:nvSpPr>
          <p:cNvPr id="5" name="Obdélník 4"/>
          <p:cNvSpPr/>
          <p:nvPr/>
        </p:nvSpPr>
        <p:spPr>
          <a:xfrm>
            <a:off x="4063065" y="3789040"/>
            <a:ext cx="4572000" cy="1754326"/>
          </a:xfrm>
          <a:prstGeom prst="rect">
            <a:avLst/>
          </a:prstGeom>
        </p:spPr>
        <p:txBody>
          <a:bodyPr>
            <a:spAutoFit/>
          </a:bodyPr>
          <a:lstStyle/>
          <a:p>
            <a:r>
              <a:rPr lang="en-US" dirty="0" smtClean="0"/>
              <a:t>The relation </a:t>
            </a:r>
            <a:r>
              <a:rPr lang="en-US" dirty="0"/>
              <a:t>between the yearly average values of </a:t>
            </a:r>
            <a:r>
              <a:rPr lang="en-US" b="1" dirty="0">
                <a:solidFill>
                  <a:srgbClr val="C00000"/>
                </a:solidFill>
              </a:rPr>
              <a:t>Mg II index </a:t>
            </a:r>
            <a:r>
              <a:rPr lang="en-US" b="1" dirty="0" smtClean="0">
                <a:solidFill>
                  <a:srgbClr val="C00000"/>
                </a:solidFill>
              </a:rPr>
              <a:t>and </a:t>
            </a:r>
            <a:r>
              <a:rPr lang="en-US" b="1" dirty="0" err="1">
                <a:solidFill>
                  <a:srgbClr val="C00000"/>
                </a:solidFill>
              </a:rPr>
              <a:t>Falpha</a:t>
            </a:r>
            <a:r>
              <a:rPr lang="en-US" dirty="0">
                <a:solidFill>
                  <a:srgbClr val="C00000"/>
                </a:solidFill>
              </a:rPr>
              <a:t>. </a:t>
            </a:r>
            <a:r>
              <a:rPr lang="en-US" b="1" dirty="0">
                <a:solidFill>
                  <a:srgbClr val="C00000"/>
                </a:solidFill>
              </a:rPr>
              <a:t>This </a:t>
            </a:r>
            <a:r>
              <a:rPr lang="en-US" b="1" dirty="0" smtClean="0">
                <a:solidFill>
                  <a:srgbClr val="C00000"/>
                </a:solidFill>
              </a:rPr>
              <a:t>relation </a:t>
            </a:r>
            <a:r>
              <a:rPr lang="en-US" b="1" dirty="0">
                <a:solidFill>
                  <a:srgbClr val="C00000"/>
                </a:solidFill>
              </a:rPr>
              <a:t>is evidently different in 1996-2014 compared with 1979-1995</a:t>
            </a:r>
            <a:r>
              <a:rPr lang="en-US" dirty="0"/>
              <a:t>. The Mg II index values for fixed values of </a:t>
            </a:r>
            <a:r>
              <a:rPr lang="en-US" dirty="0" err="1"/>
              <a:t>Falpha</a:t>
            </a:r>
            <a:r>
              <a:rPr lang="en-US" dirty="0"/>
              <a:t> are remarkably larger in 1996- 2014 compared with 1979-1995. </a:t>
            </a:r>
            <a:endParaRPr lang="cs-CZ" dirty="0"/>
          </a:p>
        </p:txBody>
      </p:sp>
    </p:spTree>
    <p:extLst>
      <p:ext uri="{BB962C8B-B14F-4D97-AF65-F5344CB8AC3E}">
        <p14:creationId xmlns:p14="http://schemas.microsoft.com/office/powerpoint/2010/main" val="28466013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4305" y="1844824"/>
            <a:ext cx="6623959" cy="3790976"/>
          </a:xfrm>
          <a:prstGeom prst="rect">
            <a:avLst/>
          </a:prstGeom>
        </p:spPr>
      </p:pic>
      <p:sp>
        <p:nvSpPr>
          <p:cNvPr id="3" name="Obdélník 2"/>
          <p:cNvSpPr/>
          <p:nvPr/>
        </p:nvSpPr>
        <p:spPr>
          <a:xfrm>
            <a:off x="1627123" y="260648"/>
            <a:ext cx="5889754" cy="523220"/>
          </a:xfrm>
          <a:prstGeom prst="rect">
            <a:avLst/>
          </a:prstGeom>
        </p:spPr>
        <p:txBody>
          <a:bodyPr wrap="none">
            <a:spAutoFit/>
          </a:bodyPr>
          <a:lstStyle/>
          <a:p>
            <a:r>
              <a:rPr lang="en-US" sz="2800" b="1" dirty="0">
                <a:solidFill>
                  <a:srgbClr val="0000CC"/>
                </a:solidFill>
                <a:latin typeface="Times New Roman" panose="02020603050405020304" pitchFamily="18" charset="0"/>
                <a:cs typeface="Times New Roman" panose="02020603050405020304" pitchFamily="18" charset="0"/>
              </a:rPr>
              <a:t>Something is happening with the Sun</a:t>
            </a:r>
            <a:endParaRPr lang="cs-CZ" sz="2800" b="1" dirty="0">
              <a:solidFill>
                <a:srgbClr val="0000CC"/>
              </a:solidFill>
              <a:latin typeface="Times New Roman" panose="02020603050405020304" pitchFamily="18" charset="0"/>
              <a:cs typeface="Times New Roman" panose="02020603050405020304" pitchFamily="18" charset="0"/>
            </a:endParaRPr>
          </a:p>
        </p:txBody>
      </p:sp>
      <p:sp>
        <p:nvSpPr>
          <p:cNvPr id="4" name="Obdélník 3"/>
          <p:cNvSpPr/>
          <p:nvPr/>
        </p:nvSpPr>
        <p:spPr>
          <a:xfrm>
            <a:off x="802292" y="908719"/>
            <a:ext cx="7550713" cy="830997"/>
          </a:xfrm>
          <a:prstGeom prst="rect">
            <a:avLst/>
          </a:prstGeom>
        </p:spPr>
        <p:txBody>
          <a:bodyPr wrap="square">
            <a:spAutoFit/>
          </a:bodyPr>
          <a:lstStyle/>
          <a:p>
            <a:r>
              <a:rPr lang="en-US" sz="1600" dirty="0">
                <a:latin typeface="Times New Roman" panose="02020603050405020304" pitchFamily="18" charset="0"/>
                <a:cs typeface="Times New Roman" panose="02020603050405020304" pitchFamily="18" charset="0"/>
              </a:rPr>
              <a:t>Left panel: F10.7 plotted vs. sunspot numbers. Relationship between them has changed significantly during solar cycle 23. Right panel: The sunspot formation fraction parameter changed remarkably during solar cycle 23. </a:t>
            </a:r>
            <a:r>
              <a:rPr lang="en-US" sz="1600" dirty="0" err="1">
                <a:latin typeface="Times New Roman" panose="02020603050405020304" pitchFamily="18" charset="0"/>
                <a:cs typeface="Times New Roman" panose="02020603050405020304" pitchFamily="18" charset="0"/>
              </a:rPr>
              <a:t>Balogh</a:t>
            </a:r>
            <a:r>
              <a:rPr lang="en-US" sz="1600" dirty="0">
                <a:latin typeface="Times New Roman" panose="02020603050405020304" pitchFamily="18" charset="0"/>
                <a:cs typeface="Times New Roman" panose="02020603050405020304" pitchFamily="18" charset="0"/>
              </a:rPr>
              <a:t> et al. (2014).</a:t>
            </a:r>
            <a:endParaRPr lang="cs-CZ" sz="1600" dirty="0">
              <a:latin typeface="Times New Roman" panose="02020603050405020304" pitchFamily="18" charset="0"/>
              <a:cs typeface="Times New Roman" panose="02020603050405020304" pitchFamily="18" charset="0"/>
            </a:endParaRPr>
          </a:p>
        </p:txBody>
      </p:sp>
      <p:sp>
        <p:nvSpPr>
          <p:cNvPr id="5" name="Obdélník 4"/>
          <p:cNvSpPr/>
          <p:nvPr/>
        </p:nvSpPr>
        <p:spPr>
          <a:xfrm>
            <a:off x="6933836" y="2132856"/>
            <a:ext cx="2016224" cy="2554545"/>
          </a:xfrm>
          <a:prstGeom prst="rect">
            <a:avLst/>
          </a:prstGeom>
        </p:spPr>
        <p:txBody>
          <a:bodyPr wrap="square">
            <a:spAutoFit/>
          </a:bodyPr>
          <a:lstStyle/>
          <a:p>
            <a:r>
              <a:rPr lang="en-US" sz="2000" b="1" dirty="0">
                <a:solidFill>
                  <a:srgbClr val="C00000"/>
                </a:solidFill>
                <a:latin typeface="Times New Roman" panose="02020603050405020304" pitchFamily="18" charset="0"/>
                <a:cs typeface="Times New Roman" panose="02020603050405020304" pitchFamily="18" charset="0"/>
              </a:rPr>
              <a:t>Compared to previous solar cycles, the Sun has changed its behavior in cycles 23 and </a:t>
            </a:r>
            <a:r>
              <a:rPr lang="en-US" sz="2000" b="1" dirty="0" smtClean="0">
                <a:solidFill>
                  <a:srgbClr val="C00000"/>
                </a:solidFill>
                <a:latin typeface="Times New Roman" panose="02020603050405020304" pitchFamily="18" charset="0"/>
                <a:cs typeface="Times New Roman" panose="02020603050405020304" pitchFamily="18" charset="0"/>
              </a:rPr>
              <a:t>early 24 </a:t>
            </a:r>
            <a:r>
              <a:rPr lang="en-US" sz="2000" b="1" dirty="0">
                <a:solidFill>
                  <a:srgbClr val="C00000"/>
                </a:solidFill>
                <a:latin typeface="Times New Roman" panose="02020603050405020304" pitchFamily="18" charset="0"/>
                <a:cs typeface="Times New Roman" panose="02020603050405020304" pitchFamily="18" charset="0"/>
              </a:rPr>
              <a:t>(present).</a:t>
            </a:r>
            <a:endParaRPr lang="cs-CZ" sz="2000" b="1" dirty="0">
              <a:solidFill>
                <a:srgbClr val="C00000"/>
              </a:solidFill>
              <a:latin typeface="Times New Roman" panose="02020603050405020304" pitchFamily="18" charset="0"/>
              <a:cs typeface="Times New Roman" panose="02020603050405020304" pitchFamily="18" charset="0"/>
            </a:endParaRPr>
          </a:p>
        </p:txBody>
      </p:sp>
      <p:sp>
        <p:nvSpPr>
          <p:cNvPr id="6" name="Obdélník 5"/>
          <p:cNvSpPr/>
          <p:nvPr/>
        </p:nvSpPr>
        <p:spPr>
          <a:xfrm>
            <a:off x="467544" y="5787853"/>
            <a:ext cx="8208912" cy="646331"/>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The relationships among solar proxies F10.7, Mg II and Fα (solar H Lyman alpha flux) also changed to some extent.</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35160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547664" y="260648"/>
            <a:ext cx="5873596" cy="523220"/>
          </a:xfrm>
          <a:prstGeom prst="rect">
            <a:avLst/>
          </a:prstGeom>
        </p:spPr>
        <p:txBody>
          <a:bodyPr wrap="none">
            <a:spAutoFit/>
          </a:bodyPr>
          <a:lstStyle/>
          <a:p>
            <a:r>
              <a:rPr lang="en-US" sz="2800" b="1" dirty="0">
                <a:solidFill>
                  <a:srgbClr val="0000CC"/>
                </a:solidFill>
                <a:latin typeface="Times New Roman" panose="02020603050405020304" pitchFamily="18" charset="0"/>
                <a:cs typeface="Times New Roman" panose="02020603050405020304" pitchFamily="18" charset="0"/>
              </a:rPr>
              <a:t>Ionospheric response to solar activity</a:t>
            </a:r>
            <a:endParaRPr lang="cs-CZ" sz="2800" b="1" dirty="0">
              <a:solidFill>
                <a:srgbClr val="0000CC"/>
              </a:solidFill>
              <a:latin typeface="Times New Roman" panose="02020603050405020304" pitchFamily="18" charset="0"/>
              <a:cs typeface="Times New Roman" panose="02020603050405020304" pitchFamily="18" charset="0"/>
            </a:endParaRPr>
          </a:p>
        </p:txBody>
      </p:sp>
      <p:sp>
        <p:nvSpPr>
          <p:cNvPr id="3" name="Obdélník 2"/>
          <p:cNvSpPr/>
          <p:nvPr/>
        </p:nvSpPr>
        <p:spPr>
          <a:xfrm>
            <a:off x="611560" y="980728"/>
            <a:ext cx="7992888" cy="1323439"/>
          </a:xfrm>
          <a:prstGeom prst="rect">
            <a:avLst/>
          </a:prstGeom>
        </p:spPr>
        <p:txBody>
          <a:bodyPr wrap="square">
            <a:spAutoFit/>
          </a:bodyPr>
          <a:lstStyle/>
          <a:p>
            <a:r>
              <a:rPr lang="en-GB" sz="1600" dirty="0">
                <a:latin typeface="Times New Roman" panose="02020603050405020304" pitchFamily="18" charset="0"/>
                <a:cs typeface="Times New Roman" panose="02020603050405020304" pitchFamily="18" charset="0"/>
              </a:rPr>
              <a:t>Elias et al. (2014) studied long-term trends in f</a:t>
            </a:r>
            <a:r>
              <a:rPr lang="en-GB" sz="1600" baseline="-25000" dirty="0">
                <a:latin typeface="Times New Roman" panose="02020603050405020304" pitchFamily="18" charset="0"/>
                <a:cs typeface="Times New Roman" panose="02020603050405020304" pitchFamily="18" charset="0"/>
              </a:rPr>
              <a:t>o</a:t>
            </a:r>
            <a:r>
              <a:rPr lang="en-GB" sz="1600" dirty="0">
                <a:latin typeface="Times New Roman" panose="02020603050405020304" pitchFamily="18" charset="0"/>
                <a:cs typeface="Times New Roman" panose="02020603050405020304" pitchFamily="18" charset="0"/>
              </a:rPr>
              <a:t>F2 and found some changes of trends during the solar cycle 23, which they attributed to changes in the solar EUV-F10.7 relationship. </a:t>
            </a:r>
            <a:r>
              <a:rPr lang="en-US" sz="1600" dirty="0" err="1">
                <a:latin typeface="Times New Roman" panose="02020603050405020304" pitchFamily="18" charset="0"/>
                <a:cs typeface="Times New Roman" panose="02020603050405020304" pitchFamily="18" charset="0"/>
              </a:rPr>
              <a:t>Laštovička</a:t>
            </a:r>
            <a:r>
              <a:rPr lang="en-US" sz="1600" dirty="0">
                <a:latin typeface="Times New Roman" panose="02020603050405020304" pitchFamily="18" charset="0"/>
                <a:cs typeface="Times New Roman" panose="02020603050405020304" pitchFamily="18" charset="0"/>
              </a:rPr>
              <a:t> et al. (2016) investigated the behavior of long-term trends in </a:t>
            </a:r>
            <a:r>
              <a:rPr lang="en-US" sz="1600" dirty="0" err="1">
                <a:latin typeface="Times New Roman" panose="02020603050405020304" pitchFamily="18" charset="0"/>
                <a:cs typeface="Times New Roman" panose="02020603050405020304" pitchFamily="18" charset="0"/>
              </a:rPr>
              <a:t>foE</a:t>
            </a:r>
            <a:r>
              <a:rPr lang="en-US" sz="1600" dirty="0">
                <a:latin typeface="Times New Roman" panose="02020603050405020304" pitchFamily="18" charset="0"/>
                <a:cs typeface="Times New Roman" panose="02020603050405020304" pitchFamily="18" charset="0"/>
              </a:rPr>
              <a:t> - the results are consistent with the results of older papers only after dividing the whole analyzed interval into parts with different solar activity dependences of </a:t>
            </a:r>
            <a:r>
              <a:rPr lang="en-US" sz="1600" dirty="0" err="1">
                <a:latin typeface="Times New Roman" panose="02020603050405020304" pitchFamily="18" charset="0"/>
                <a:cs typeface="Times New Roman" panose="02020603050405020304" pitchFamily="18" charset="0"/>
              </a:rPr>
              <a:t>foE</a:t>
            </a:r>
            <a:r>
              <a:rPr lang="en-US" sz="1600" dirty="0">
                <a:latin typeface="Times New Roman" panose="02020603050405020304" pitchFamily="18" charset="0"/>
                <a:cs typeface="Times New Roman" panose="02020603050405020304" pitchFamily="18" charset="0"/>
              </a:rPr>
              <a:t>.</a:t>
            </a:r>
            <a:endParaRPr lang="cs-CZ" sz="1600" dirty="0">
              <a:latin typeface="Times New Roman" panose="02020603050405020304" pitchFamily="18" charset="0"/>
              <a:cs typeface="Times New Roman" panose="02020603050405020304" pitchFamily="18" charset="0"/>
            </a:endParaRPr>
          </a:p>
        </p:txBody>
      </p:sp>
      <p:sp>
        <p:nvSpPr>
          <p:cNvPr id="4" name="Obdélník 3"/>
          <p:cNvSpPr/>
          <p:nvPr/>
        </p:nvSpPr>
        <p:spPr>
          <a:xfrm>
            <a:off x="611560" y="2564904"/>
            <a:ext cx="7992888" cy="2862322"/>
          </a:xfrm>
          <a:prstGeom prst="rect">
            <a:avLst/>
          </a:prstGeom>
        </p:spPr>
        <p:txBody>
          <a:bodyPr wrap="square">
            <a:spAutoFit/>
          </a:bodyPr>
          <a:lstStyle/>
          <a:p>
            <a:r>
              <a:rPr lang="en-GB" sz="2000" b="1" dirty="0">
                <a:solidFill>
                  <a:srgbClr val="0000CC"/>
                </a:solidFill>
                <a:latin typeface="Times New Roman" panose="02020603050405020304" pitchFamily="18" charset="0"/>
                <a:cs typeface="Times New Roman" panose="02020603050405020304" pitchFamily="18" charset="0"/>
              </a:rPr>
              <a:t>Data</a:t>
            </a:r>
            <a:r>
              <a:rPr lang="en-GB" dirty="0" smtClean="0"/>
              <a:t>:</a:t>
            </a:r>
          </a:p>
          <a:p>
            <a:endParaRPr lang="cs-CZ" sz="800" dirty="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rPr>
              <a:t>Ionospheric critical frequencies foF2 and </a:t>
            </a:r>
            <a:r>
              <a:rPr lang="en-US" sz="1600" dirty="0" err="1">
                <a:latin typeface="Times New Roman" panose="02020603050405020304" pitchFamily="18" charset="0"/>
                <a:cs typeface="Times New Roman" panose="02020603050405020304" pitchFamily="18" charset="0"/>
              </a:rPr>
              <a:t>foE</a:t>
            </a:r>
            <a:r>
              <a:rPr lang="en-US" sz="1600" dirty="0">
                <a:latin typeface="Times New Roman" panose="02020603050405020304" pitchFamily="18" charset="0"/>
                <a:cs typeface="Times New Roman" panose="02020603050405020304" pitchFamily="18" charset="0"/>
              </a:rPr>
              <a:t> are analyzed. For foF2, the data of a north-south chain of European stations Juliusruh (54.6</a:t>
            </a:r>
            <a:r>
              <a:rPr lang="en-US" sz="1600" baseline="30000" dirty="0">
                <a:latin typeface="Times New Roman" panose="02020603050405020304" pitchFamily="18" charset="0"/>
                <a:cs typeface="Times New Roman" panose="02020603050405020304" pitchFamily="18" charset="0"/>
              </a:rPr>
              <a:t>o</a:t>
            </a:r>
            <a:r>
              <a:rPr lang="en-US" sz="1600" dirty="0">
                <a:latin typeface="Times New Roman" panose="02020603050405020304" pitchFamily="18" charset="0"/>
                <a:cs typeface="Times New Roman" panose="02020603050405020304" pitchFamily="18" charset="0"/>
              </a:rPr>
              <a:t>N, 13.4</a:t>
            </a:r>
            <a:r>
              <a:rPr lang="en-US" sz="1600" baseline="30000" dirty="0">
                <a:latin typeface="Times New Roman" panose="02020603050405020304" pitchFamily="18" charset="0"/>
                <a:cs typeface="Times New Roman" panose="02020603050405020304" pitchFamily="18" charset="0"/>
              </a:rPr>
              <a:t>o</a:t>
            </a:r>
            <a:r>
              <a:rPr lang="en-US" sz="1600" dirty="0">
                <a:latin typeface="Times New Roman" panose="02020603050405020304" pitchFamily="18" charset="0"/>
                <a:cs typeface="Times New Roman" panose="02020603050405020304" pitchFamily="18" charset="0"/>
              </a:rPr>
              <a:t>W), </a:t>
            </a:r>
            <a:r>
              <a:rPr lang="en-US" sz="1600" dirty="0" err="1">
                <a:latin typeface="Times New Roman" panose="02020603050405020304" pitchFamily="18" charset="0"/>
                <a:cs typeface="Times New Roman" panose="02020603050405020304" pitchFamily="18" charset="0"/>
              </a:rPr>
              <a:t>Pruhonice</a:t>
            </a:r>
            <a:r>
              <a:rPr lang="en-US" sz="1600" dirty="0">
                <a:latin typeface="Times New Roman" panose="02020603050405020304" pitchFamily="18" charset="0"/>
                <a:cs typeface="Times New Roman" panose="02020603050405020304" pitchFamily="18" charset="0"/>
              </a:rPr>
              <a:t> (</a:t>
            </a:r>
            <a:r>
              <a:rPr lang="cs-CZ" sz="1600" dirty="0">
                <a:latin typeface="Times New Roman" panose="02020603050405020304" pitchFamily="18" charset="0"/>
                <a:cs typeface="Times New Roman" panose="02020603050405020304" pitchFamily="18" charset="0"/>
              </a:rPr>
              <a:t>49.98</a:t>
            </a:r>
            <a:r>
              <a:rPr lang="cs-CZ" sz="1600" baseline="30000" dirty="0">
                <a:latin typeface="Times New Roman" panose="02020603050405020304" pitchFamily="18" charset="0"/>
                <a:cs typeface="Times New Roman" panose="02020603050405020304" pitchFamily="18" charset="0"/>
              </a:rPr>
              <a:t>o</a:t>
            </a:r>
            <a:r>
              <a:rPr lang="cs-CZ" sz="1600" dirty="0">
                <a:latin typeface="Times New Roman" panose="02020603050405020304" pitchFamily="18" charset="0"/>
                <a:cs typeface="Times New Roman" panose="02020603050405020304" pitchFamily="18" charset="0"/>
              </a:rPr>
              <a:t>N, 14.55°E</a:t>
            </a:r>
            <a:r>
              <a:rPr lang="en-US" sz="1600" dirty="0">
                <a:latin typeface="Times New Roman" panose="02020603050405020304" pitchFamily="18" charset="0"/>
                <a:cs typeface="Times New Roman" panose="02020603050405020304" pitchFamily="18" charset="0"/>
              </a:rPr>
              <a:t>) and Rome (41.8</a:t>
            </a:r>
            <a:r>
              <a:rPr lang="en-US" sz="1600" baseline="30000" dirty="0">
                <a:latin typeface="Times New Roman" panose="02020603050405020304" pitchFamily="18" charset="0"/>
                <a:cs typeface="Times New Roman" panose="02020603050405020304" pitchFamily="18" charset="0"/>
              </a:rPr>
              <a:t>o</a:t>
            </a:r>
            <a:r>
              <a:rPr lang="en-US" sz="1600" dirty="0">
                <a:latin typeface="Times New Roman" panose="02020603050405020304" pitchFamily="18" charset="0"/>
                <a:cs typeface="Times New Roman" panose="02020603050405020304" pitchFamily="18" charset="0"/>
              </a:rPr>
              <a:t>N, 12.5</a:t>
            </a:r>
            <a:r>
              <a:rPr lang="en-US" sz="1600" baseline="30000" dirty="0">
                <a:latin typeface="Times New Roman" panose="02020603050405020304" pitchFamily="18" charset="0"/>
                <a:cs typeface="Times New Roman" panose="02020603050405020304" pitchFamily="18" charset="0"/>
              </a:rPr>
              <a:t>o</a:t>
            </a:r>
            <a:r>
              <a:rPr lang="en-US" sz="1600" dirty="0">
                <a:latin typeface="Times New Roman" panose="02020603050405020304" pitchFamily="18" charset="0"/>
                <a:cs typeface="Times New Roman" panose="02020603050405020304" pitchFamily="18" charset="0"/>
              </a:rPr>
              <a:t>E) are used. Data on </a:t>
            </a:r>
            <a:r>
              <a:rPr lang="en-US" sz="1600" dirty="0" err="1">
                <a:latin typeface="Times New Roman" panose="02020603050405020304" pitchFamily="18" charset="0"/>
                <a:cs typeface="Times New Roman" panose="02020603050405020304" pitchFamily="18" charset="0"/>
              </a:rPr>
              <a:t>foE</a:t>
            </a:r>
            <a:r>
              <a:rPr lang="en-US" sz="1600" dirty="0">
                <a:latin typeface="Times New Roman" panose="02020603050405020304" pitchFamily="18" charset="0"/>
                <a:cs typeface="Times New Roman" panose="02020603050405020304" pitchFamily="18" charset="0"/>
              </a:rPr>
              <a:t> at some stations have problems with long-term data quality; therefore we use the data of the two best European stations, Slough/Chilton (51.5</a:t>
            </a:r>
            <a:r>
              <a:rPr lang="en-US" sz="1600" baseline="30000" dirty="0">
                <a:latin typeface="Times New Roman" panose="02020603050405020304" pitchFamily="18" charset="0"/>
                <a:cs typeface="Times New Roman" panose="02020603050405020304" pitchFamily="18" charset="0"/>
              </a:rPr>
              <a:t>o</a:t>
            </a:r>
            <a:r>
              <a:rPr lang="en-US" sz="1600" dirty="0">
                <a:latin typeface="Times New Roman" panose="02020603050405020304" pitchFamily="18" charset="0"/>
                <a:cs typeface="Times New Roman" panose="02020603050405020304" pitchFamily="18" charset="0"/>
              </a:rPr>
              <a:t>N, 1.3</a:t>
            </a:r>
            <a:r>
              <a:rPr lang="en-US" sz="1600" baseline="30000" dirty="0">
                <a:latin typeface="Times New Roman" panose="02020603050405020304" pitchFamily="18" charset="0"/>
                <a:cs typeface="Times New Roman" panose="02020603050405020304" pitchFamily="18" charset="0"/>
              </a:rPr>
              <a:t>o</a:t>
            </a:r>
            <a:r>
              <a:rPr lang="en-US" sz="1600" dirty="0">
                <a:latin typeface="Times New Roman" panose="02020603050405020304" pitchFamily="18" charset="0"/>
                <a:cs typeface="Times New Roman" panose="02020603050405020304" pitchFamily="18" charset="0"/>
              </a:rPr>
              <a:t>W) and again Juliusruh located at high </a:t>
            </a:r>
            <a:r>
              <a:rPr lang="en-US" sz="1600" dirty="0" err="1">
                <a:latin typeface="Times New Roman" panose="02020603050405020304" pitchFamily="18" charset="0"/>
                <a:cs typeface="Times New Roman" panose="02020603050405020304" pitchFamily="18" charset="0"/>
              </a:rPr>
              <a:t>midlatitudes</a:t>
            </a:r>
            <a:r>
              <a:rPr lang="en-US" sz="1600" dirty="0" smtClean="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Missing data in databases were partly filled in by data submitted directly from ionospheric stations. Remaining data gaps were filled in by data estimated from the behavior of other European stations. Larger data gaps occurred very rarely. </a:t>
            </a:r>
            <a:endParaRPr lang="en-US" sz="1600" dirty="0" smtClean="0">
              <a:latin typeface="Times New Roman" panose="02020603050405020304" pitchFamily="18" charset="0"/>
              <a:cs typeface="Times New Roman" panose="02020603050405020304" pitchFamily="18" charset="0"/>
            </a:endParaRPr>
          </a:p>
          <a:p>
            <a:endParaRPr lang="en-US" sz="800" dirty="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rPr>
              <a:t>S</a:t>
            </a:r>
            <a:r>
              <a:rPr lang="en-US" sz="1600" dirty="0" smtClean="0">
                <a:latin typeface="Times New Roman" panose="02020603050405020304" pitchFamily="18" charset="0"/>
                <a:cs typeface="Times New Roman" panose="02020603050405020304" pitchFamily="18" charset="0"/>
              </a:rPr>
              <a:t>olar </a:t>
            </a:r>
            <a:r>
              <a:rPr lang="en-US" sz="1600" dirty="0">
                <a:latin typeface="Times New Roman" panose="02020603050405020304" pitchFamily="18" charset="0"/>
                <a:cs typeface="Times New Roman" panose="02020603050405020304" pitchFamily="18" charset="0"/>
              </a:rPr>
              <a:t>proxies </a:t>
            </a:r>
            <a:r>
              <a:rPr lang="en-US" sz="1600" dirty="0" smtClean="0">
                <a:latin typeface="Times New Roman" panose="02020603050405020304" pitchFamily="18" charset="0"/>
                <a:cs typeface="Times New Roman" panose="02020603050405020304" pitchFamily="18" charset="0"/>
              </a:rPr>
              <a:t>F10.7, </a:t>
            </a:r>
            <a:r>
              <a:rPr lang="en-US" sz="1600" dirty="0">
                <a:latin typeface="Times New Roman" panose="02020603050405020304" pitchFamily="18" charset="0"/>
                <a:cs typeface="Times New Roman" panose="02020603050405020304" pitchFamily="18" charset="0"/>
              </a:rPr>
              <a:t>Fα (solar H Lyman-alpha flux</a:t>
            </a:r>
            <a:r>
              <a:rPr lang="en-US" sz="1600" dirty="0" smtClean="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and Mg </a:t>
            </a:r>
            <a:r>
              <a:rPr lang="en-US" sz="1600" dirty="0" smtClean="0">
                <a:latin typeface="Times New Roman" panose="02020603050405020304" pitchFamily="18" charset="0"/>
                <a:cs typeface="Times New Roman" panose="02020603050405020304" pitchFamily="18" charset="0"/>
              </a:rPr>
              <a:t>II (core-to-wing ratio) are used. </a:t>
            </a:r>
            <a:endParaRPr lang="cs-CZ"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355226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691680" y="332656"/>
            <a:ext cx="5873596" cy="523220"/>
          </a:xfrm>
          <a:prstGeom prst="rect">
            <a:avLst/>
          </a:prstGeom>
        </p:spPr>
        <p:txBody>
          <a:bodyPr wrap="none">
            <a:spAutoFit/>
          </a:bodyPr>
          <a:lstStyle/>
          <a:p>
            <a:r>
              <a:rPr lang="en-US" sz="2800" b="1" dirty="0">
                <a:solidFill>
                  <a:srgbClr val="0000CC"/>
                </a:solidFill>
                <a:latin typeface="Times New Roman" panose="02020603050405020304" pitchFamily="18" charset="0"/>
                <a:cs typeface="Times New Roman" panose="02020603050405020304" pitchFamily="18" charset="0"/>
              </a:rPr>
              <a:t>Ionospheric response to solar activity</a:t>
            </a:r>
            <a:endParaRPr lang="cs-CZ" sz="2800" b="1" dirty="0">
              <a:solidFill>
                <a:srgbClr val="0000CC"/>
              </a:solidFill>
              <a:latin typeface="Times New Roman" panose="02020603050405020304" pitchFamily="18" charset="0"/>
              <a:cs typeface="Times New Roman" panose="02020603050405020304" pitchFamily="18" charset="0"/>
            </a:endParaRPr>
          </a:p>
        </p:txBody>
      </p:sp>
      <p:sp>
        <p:nvSpPr>
          <p:cNvPr id="3" name="Obdélník 2"/>
          <p:cNvSpPr/>
          <p:nvPr/>
        </p:nvSpPr>
        <p:spPr>
          <a:xfrm>
            <a:off x="586803" y="1196752"/>
            <a:ext cx="7992888" cy="1754326"/>
          </a:xfrm>
          <a:prstGeom prst="rect">
            <a:avLst/>
          </a:prstGeom>
        </p:spPr>
        <p:txBody>
          <a:bodyPr wrap="square">
            <a:spAutoFit/>
          </a:bodyPr>
          <a:lstStyle/>
          <a:p>
            <a:r>
              <a:rPr lang="en-GB" sz="2000" b="1" dirty="0">
                <a:solidFill>
                  <a:srgbClr val="0000CC"/>
                </a:solidFill>
                <a:latin typeface="Times New Roman" panose="02020603050405020304" pitchFamily="18" charset="0"/>
                <a:cs typeface="Times New Roman" panose="02020603050405020304" pitchFamily="18" charset="0"/>
              </a:rPr>
              <a:t>Method:</a:t>
            </a:r>
            <a:endParaRPr lang="cs-CZ" sz="2000" b="1" dirty="0">
              <a:solidFill>
                <a:srgbClr val="0000CC"/>
              </a:solidFill>
              <a:latin typeface="Times New Roman" panose="02020603050405020304" pitchFamily="18" charset="0"/>
              <a:cs typeface="Times New Roman" panose="02020603050405020304" pitchFamily="18" charset="0"/>
            </a:endParaRPr>
          </a:p>
          <a:p>
            <a:r>
              <a:rPr lang="en-GB" sz="800" dirty="0">
                <a:latin typeface="Times New Roman" panose="02020603050405020304" pitchFamily="18" charset="0"/>
                <a:cs typeface="Times New Roman" panose="02020603050405020304" pitchFamily="18" charset="0"/>
              </a:rPr>
              <a:t> </a:t>
            </a:r>
            <a:endParaRPr lang="cs-CZ" sz="800" dirty="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rPr>
              <a:t>The analysis is performed for noontime yearly average values. The yearly average value is the average from monthly medians, which are calculated from daily medians over 11-13 LT (noontime). Data are analyzed for the interval 1976-2014. Data are divided into two sub-periods 1976-1995 and 1996-2014 according to changes on the Sun; they are mostly analyzed separately. </a:t>
            </a:r>
            <a:endParaRPr lang="cs-CZ" sz="1600" dirty="0">
              <a:latin typeface="Times New Roman" panose="02020603050405020304" pitchFamily="18" charset="0"/>
              <a:cs typeface="Times New Roman" panose="02020603050405020304" pitchFamily="18" charset="0"/>
            </a:endParaRPr>
          </a:p>
        </p:txBody>
      </p:sp>
      <p:sp>
        <p:nvSpPr>
          <p:cNvPr id="4" name="Obdélník 3"/>
          <p:cNvSpPr/>
          <p:nvPr/>
        </p:nvSpPr>
        <p:spPr>
          <a:xfrm>
            <a:off x="2351037" y="3212976"/>
            <a:ext cx="4464419" cy="1877437"/>
          </a:xfrm>
          <a:prstGeom prst="rect">
            <a:avLst/>
          </a:prstGeom>
        </p:spPr>
        <p:txBody>
          <a:bodyPr wrap="square">
            <a:spAutoFit/>
          </a:bodyPr>
          <a:lstStyle/>
          <a:p>
            <a:r>
              <a:rPr lang="en-GB" dirty="0">
                <a:latin typeface="Times New Roman" panose="02020603050405020304" pitchFamily="18" charset="0"/>
                <a:cs typeface="Times New Roman" panose="02020603050405020304" pitchFamily="18" charset="0"/>
              </a:rPr>
              <a:t>I use simple equation (1):</a:t>
            </a:r>
            <a:endParaRPr lang="cs-CZ" dirty="0">
              <a:latin typeface="Times New Roman" panose="02020603050405020304" pitchFamily="18" charset="0"/>
              <a:cs typeface="Times New Roman" panose="02020603050405020304" pitchFamily="18" charset="0"/>
            </a:endParaRPr>
          </a:p>
          <a:p>
            <a:r>
              <a:rPr lang="en-GB" sz="1000" dirty="0">
                <a:latin typeface="Times New Roman" panose="02020603050405020304" pitchFamily="18" charset="0"/>
                <a:cs typeface="Times New Roman" panose="02020603050405020304" pitchFamily="18" charset="0"/>
              </a:rPr>
              <a:t> </a:t>
            </a:r>
            <a:endParaRPr lang="cs-CZ" sz="1000" dirty="0">
              <a:latin typeface="Times New Roman" panose="02020603050405020304" pitchFamily="18" charset="0"/>
              <a:cs typeface="Times New Roman" panose="02020603050405020304" pitchFamily="18" charset="0"/>
            </a:endParaRPr>
          </a:p>
          <a:p>
            <a:r>
              <a:rPr lang="en-US" sz="2400" b="1" dirty="0" err="1">
                <a:solidFill>
                  <a:srgbClr val="C00000"/>
                </a:solidFill>
                <a:latin typeface="Times New Roman" panose="02020603050405020304" pitchFamily="18" charset="0"/>
                <a:cs typeface="Times New Roman" panose="02020603050405020304" pitchFamily="18" charset="0"/>
              </a:rPr>
              <a:t>X</a:t>
            </a:r>
            <a:r>
              <a:rPr lang="en-US" sz="2400" b="1" baseline="-25000" dirty="0" err="1">
                <a:solidFill>
                  <a:srgbClr val="C00000"/>
                </a:solidFill>
                <a:latin typeface="Times New Roman" panose="02020603050405020304" pitchFamily="18" charset="0"/>
                <a:cs typeface="Times New Roman" panose="02020603050405020304" pitchFamily="18" charset="0"/>
              </a:rPr>
              <a:t>ion</a:t>
            </a:r>
            <a:r>
              <a:rPr lang="en-US" sz="2400" b="1" dirty="0">
                <a:solidFill>
                  <a:srgbClr val="C00000"/>
                </a:solidFill>
                <a:latin typeface="Times New Roman" panose="02020603050405020304" pitchFamily="18" charset="0"/>
                <a:cs typeface="Times New Roman" panose="02020603050405020304" pitchFamily="18" charset="0"/>
              </a:rPr>
              <a:t> = A + </a:t>
            </a:r>
            <a:r>
              <a:rPr lang="en-US" sz="2400" b="1" dirty="0">
                <a:solidFill>
                  <a:srgbClr val="0000CC"/>
                </a:solidFill>
                <a:latin typeface="Times New Roman" panose="02020603050405020304" pitchFamily="18" charset="0"/>
                <a:cs typeface="Times New Roman" panose="02020603050405020304" pitchFamily="18" charset="0"/>
              </a:rPr>
              <a:t>B</a:t>
            </a:r>
            <a:r>
              <a:rPr lang="en-US" sz="2400" b="1" dirty="0">
                <a:solidFill>
                  <a:srgbClr val="C00000"/>
                </a:solidFill>
                <a:latin typeface="Times New Roman" panose="02020603050405020304" pitchFamily="18" charset="0"/>
                <a:cs typeface="Times New Roman" panose="02020603050405020304" pitchFamily="18" charset="0"/>
              </a:rPr>
              <a:t> * solar proxy</a:t>
            </a:r>
            <a:endParaRPr lang="cs-CZ" sz="2400" b="1" dirty="0">
              <a:solidFill>
                <a:srgbClr val="C00000"/>
              </a:solidFill>
              <a:latin typeface="Times New Roman" panose="02020603050405020304" pitchFamily="18" charset="0"/>
              <a:cs typeface="Times New Roman" panose="02020603050405020304" pitchFamily="18" charset="0"/>
            </a:endParaRPr>
          </a:p>
          <a:p>
            <a:r>
              <a:rPr lang="en-US" sz="1000" dirty="0">
                <a:latin typeface="Times New Roman" panose="02020603050405020304" pitchFamily="18" charset="0"/>
                <a:cs typeface="Times New Roman" panose="02020603050405020304" pitchFamily="18" charset="0"/>
              </a:rPr>
              <a:t> </a:t>
            </a:r>
            <a:endParaRPr lang="cs-CZ" sz="1000"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Since equation (1) describes the large majority of the total variance of ionospheric parameters (see Table 1), it is used in all further analyses.</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21400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619672" y="116632"/>
            <a:ext cx="5873596" cy="523220"/>
          </a:xfrm>
          <a:prstGeom prst="rect">
            <a:avLst/>
          </a:prstGeom>
        </p:spPr>
        <p:txBody>
          <a:bodyPr wrap="none">
            <a:spAutoFit/>
          </a:bodyPr>
          <a:lstStyle/>
          <a:p>
            <a:r>
              <a:rPr lang="en-US" sz="2800" b="1" dirty="0">
                <a:solidFill>
                  <a:srgbClr val="0000CC"/>
                </a:solidFill>
                <a:latin typeface="Times New Roman" panose="02020603050405020304" pitchFamily="18" charset="0"/>
                <a:cs typeface="Times New Roman" panose="02020603050405020304" pitchFamily="18" charset="0"/>
              </a:rPr>
              <a:t>Ionospheric response to solar activity</a:t>
            </a:r>
            <a:endParaRPr lang="cs-CZ" sz="2800" b="1" dirty="0">
              <a:solidFill>
                <a:srgbClr val="0000CC"/>
              </a:solidFill>
              <a:latin typeface="Times New Roman" panose="02020603050405020304" pitchFamily="18" charset="0"/>
              <a:cs typeface="Times New Roman" panose="02020603050405020304" pitchFamily="18" charset="0"/>
            </a:endParaRPr>
          </a:p>
        </p:txBody>
      </p:sp>
      <p:sp>
        <p:nvSpPr>
          <p:cNvPr id="3" name="Obdélník 2"/>
          <p:cNvSpPr/>
          <p:nvPr/>
        </p:nvSpPr>
        <p:spPr>
          <a:xfrm>
            <a:off x="642500" y="643408"/>
            <a:ext cx="7704856" cy="861774"/>
          </a:xfrm>
          <a:prstGeom prst="rect">
            <a:avLst/>
          </a:prstGeom>
        </p:spPr>
        <p:txBody>
          <a:bodyPr wrap="square">
            <a:spAutoFit/>
          </a:bodyPr>
          <a:lstStyle/>
          <a:p>
            <a:r>
              <a:rPr lang="en-US" b="1" dirty="0">
                <a:latin typeface="Times New Roman" panose="02020603050405020304" pitchFamily="18" charset="0"/>
                <a:cs typeface="Times New Roman" panose="02020603050405020304" pitchFamily="18" charset="0"/>
              </a:rPr>
              <a:t>Table 1</a:t>
            </a:r>
            <a:r>
              <a:rPr lang="en-US" dirty="0">
                <a:latin typeface="Times New Roman" panose="02020603050405020304" pitchFamily="18" charset="0"/>
                <a:cs typeface="Times New Roman" panose="02020603050405020304" pitchFamily="18" charset="0"/>
              </a:rPr>
              <a:t>.</a:t>
            </a:r>
            <a:r>
              <a:rPr lang="en-US" dirty="0"/>
              <a:t> </a:t>
            </a:r>
            <a:r>
              <a:rPr lang="en-US" sz="1600" dirty="0">
                <a:latin typeface="Times New Roman" panose="02020603050405020304" pitchFamily="18" charset="0"/>
                <a:cs typeface="Times New Roman" panose="02020603050405020304" pitchFamily="18" charset="0"/>
              </a:rPr>
              <a:t>The percentage of total variance of foF2 (Rome, </a:t>
            </a:r>
            <a:r>
              <a:rPr lang="en-US" sz="1600" dirty="0" err="1">
                <a:latin typeface="Times New Roman" panose="02020603050405020304" pitchFamily="18" charset="0"/>
                <a:cs typeface="Times New Roman" panose="02020603050405020304" pitchFamily="18" charset="0"/>
              </a:rPr>
              <a:t>Pruhonice</a:t>
            </a:r>
            <a:r>
              <a:rPr lang="en-US" sz="1600" dirty="0">
                <a:latin typeface="Times New Roman" panose="02020603050405020304" pitchFamily="18" charset="0"/>
                <a:cs typeface="Times New Roman" panose="02020603050405020304" pitchFamily="18" charset="0"/>
              </a:rPr>
              <a:t>, Juliusruh) and of </a:t>
            </a:r>
            <a:r>
              <a:rPr lang="en-US" sz="1600" dirty="0" err="1">
                <a:latin typeface="Times New Roman" panose="02020603050405020304" pitchFamily="18" charset="0"/>
                <a:cs typeface="Times New Roman" panose="02020603050405020304" pitchFamily="18" charset="0"/>
              </a:rPr>
              <a:t>foE</a:t>
            </a:r>
            <a:r>
              <a:rPr lang="en-US" sz="1600" dirty="0">
                <a:latin typeface="Times New Roman" panose="02020603050405020304" pitchFamily="18" charset="0"/>
                <a:cs typeface="Times New Roman" panose="02020603050405020304" pitchFamily="18" charset="0"/>
              </a:rPr>
              <a:t> (Juliusruh, Chilton) described by solar activity proxies via the simple equation (1). Mostly more than 95% of the total variance. </a:t>
            </a:r>
            <a:r>
              <a:rPr lang="cs-CZ" sz="1600" dirty="0">
                <a:latin typeface="Times New Roman" panose="02020603050405020304" pitchFamily="18" charset="0"/>
                <a:cs typeface="Times New Roman" panose="02020603050405020304" pitchFamily="18" charset="0"/>
              </a:rPr>
              <a:t>* - </a:t>
            </a:r>
            <a:r>
              <a:rPr lang="en-US" sz="1600" dirty="0">
                <a:latin typeface="Times New Roman" panose="02020603050405020304" pitchFamily="18" charset="0"/>
                <a:cs typeface="Times New Roman" panose="02020603050405020304" pitchFamily="18" charset="0"/>
              </a:rPr>
              <a:t>data problems in 2011</a:t>
            </a:r>
            <a:endParaRPr lang="cs-CZ" sz="1600" dirty="0">
              <a:latin typeface="Times New Roman" panose="02020603050405020304" pitchFamily="18" charset="0"/>
              <a:cs typeface="Times New Roman" panose="02020603050405020304" pitchFamily="18" charset="0"/>
            </a:endParaRPr>
          </a:p>
        </p:txBody>
      </p:sp>
      <p:graphicFrame>
        <p:nvGraphicFramePr>
          <p:cNvPr id="4" name="Tabulka 3"/>
          <p:cNvGraphicFramePr>
            <a:graphicFrameLocks noGrp="1"/>
          </p:cNvGraphicFramePr>
          <p:nvPr>
            <p:extLst>
              <p:ext uri="{D42A27DB-BD31-4B8C-83A1-F6EECF244321}">
                <p14:modId xmlns:p14="http://schemas.microsoft.com/office/powerpoint/2010/main" val="1958540097"/>
              </p:ext>
            </p:extLst>
          </p:nvPr>
        </p:nvGraphicFramePr>
        <p:xfrm>
          <a:off x="655908" y="1530442"/>
          <a:ext cx="7740275" cy="3744415"/>
        </p:xfrm>
        <a:graphic>
          <a:graphicData uri="http://schemas.openxmlformats.org/drawingml/2006/table">
            <a:tbl>
              <a:tblPr firstRow="1" firstCol="1" bandRow="1">
                <a:tableStyleId>{5C22544A-7EE6-4342-B048-85BDC9FD1C3A}</a:tableStyleId>
              </a:tblPr>
              <a:tblGrid>
                <a:gridCol w="7740275"/>
              </a:tblGrid>
              <a:tr h="510622">
                <a:tc>
                  <a:txBody>
                    <a:bodyPr/>
                    <a:lstStyle/>
                    <a:p>
                      <a:pPr>
                        <a:lnSpc>
                          <a:spcPct val="200000"/>
                        </a:lnSpc>
                        <a:spcAft>
                          <a:spcPts val="0"/>
                        </a:spcAft>
                      </a:pPr>
                      <a:r>
                        <a:rPr lang="cs-CZ" sz="1600" dirty="0">
                          <a:effectLst/>
                          <a:latin typeface="Times New Roman" panose="02020603050405020304" pitchFamily="18" charset="0"/>
                          <a:cs typeface="Times New Roman" panose="02020603050405020304" pitchFamily="18" charset="0"/>
                        </a:rPr>
                        <a:t>                                        1976-1995                                               1996-2014</a:t>
                      </a:r>
                      <a:endParaRPr lang="cs-CZ" sz="1600" dirty="0">
                        <a:effectLst/>
                        <a:latin typeface="Times New Roman" panose="02020603050405020304" pitchFamily="18" charset="0"/>
                        <a:ea typeface="Calibri"/>
                        <a:cs typeface="Times New Roman" panose="02020603050405020304" pitchFamily="18" charset="0"/>
                      </a:endParaRPr>
                    </a:p>
                  </a:txBody>
                  <a:tcPr marL="68580" marR="68580" marT="0" marB="0"/>
                </a:tc>
              </a:tr>
              <a:tr h="510622">
                <a:tc>
                  <a:txBody>
                    <a:bodyPr/>
                    <a:lstStyle/>
                    <a:p>
                      <a:pPr>
                        <a:lnSpc>
                          <a:spcPct val="200000"/>
                        </a:lnSpc>
                        <a:spcAft>
                          <a:spcPts val="0"/>
                        </a:spcAft>
                      </a:pPr>
                      <a:r>
                        <a:rPr lang="cs-CZ" sz="1600" dirty="0">
                          <a:effectLst/>
                          <a:latin typeface="Times New Roman" panose="02020603050405020304" pitchFamily="18" charset="0"/>
                          <a:cs typeface="Times New Roman" panose="02020603050405020304" pitchFamily="18" charset="0"/>
                        </a:rPr>
                        <a:t>                               </a:t>
                      </a:r>
                      <a:r>
                        <a:rPr lang="en-US" sz="1600" dirty="0" smtClean="0">
                          <a:effectLst/>
                          <a:latin typeface="Times New Roman" panose="02020603050405020304" pitchFamily="18" charset="0"/>
                          <a:cs typeface="Times New Roman" panose="02020603050405020304" pitchFamily="18" charset="0"/>
                        </a:rPr>
                        <a:t> </a:t>
                      </a:r>
                      <a:r>
                        <a:rPr lang="cs-CZ" sz="1600" dirty="0" smtClean="0">
                          <a:effectLst/>
                          <a:latin typeface="Times New Roman" panose="02020603050405020304" pitchFamily="18" charset="0"/>
                          <a:cs typeface="Times New Roman" panose="02020603050405020304" pitchFamily="18" charset="0"/>
                        </a:rPr>
                        <a:t> </a:t>
                      </a:r>
                      <a:r>
                        <a:rPr lang="cs-CZ" sz="1600" dirty="0">
                          <a:effectLst/>
                          <a:latin typeface="Times New Roman" panose="02020603050405020304" pitchFamily="18" charset="0"/>
                          <a:cs typeface="Times New Roman" panose="02020603050405020304" pitchFamily="18" charset="0"/>
                        </a:rPr>
                        <a:t>F10.7                  Fα                    F10.7                 Fα                    Mg II</a:t>
                      </a:r>
                      <a:endParaRPr lang="cs-CZ" sz="1600" dirty="0">
                        <a:effectLst/>
                        <a:latin typeface="Times New Roman" panose="02020603050405020304" pitchFamily="18" charset="0"/>
                        <a:ea typeface="Calibri"/>
                        <a:cs typeface="Times New Roman" panose="02020603050405020304" pitchFamily="18" charset="0"/>
                      </a:endParaRPr>
                    </a:p>
                  </a:txBody>
                  <a:tcPr marL="68580" marR="68580" marT="0" marB="0"/>
                </a:tc>
              </a:tr>
              <a:tr h="2723171">
                <a:tc>
                  <a:txBody>
                    <a:bodyPr/>
                    <a:lstStyle/>
                    <a:p>
                      <a:pPr>
                        <a:lnSpc>
                          <a:spcPct val="200000"/>
                        </a:lnSpc>
                        <a:spcAft>
                          <a:spcPts val="0"/>
                        </a:spcAft>
                      </a:pPr>
                      <a:r>
                        <a:rPr lang="cs-CZ" sz="1600" dirty="0">
                          <a:effectLst/>
                          <a:latin typeface="Times New Roman" panose="02020603050405020304" pitchFamily="18" charset="0"/>
                          <a:cs typeface="Times New Roman" panose="02020603050405020304" pitchFamily="18" charset="0"/>
                        </a:rPr>
                        <a:t>   foF2 Rome           96%                   96%                  99%                  99%                   98%</a:t>
                      </a:r>
                    </a:p>
                    <a:p>
                      <a:pPr>
                        <a:lnSpc>
                          <a:spcPct val="200000"/>
                        </a:lnSpc>
                        <a:spcAft>
                          <a:spcPts val="0"/>
                        </a:spcAft>
                      </a:pPr>
                      <a:r>
                        <a:rPr lang="cs-CZ" sz="1600" dirty="0">
                          <a:effectLst/>
                          <a:latin typeface="Times New Roman" panose="02020603050405020304" pitchFamily="18" charset="0"/>
                          <a:cs typeface="Times New Roman" panose="02020603050405020304" pitchFamily="18" charset="0"/>
                        </a:rPr>
                        <a:t>   foF2 Pruh      </a:t>
                      </a:r>
                      <a:r>
                        <a:rPr lang="en-US" sz="1600" baseline="0" dirty="0" smtClean="0">
                          <a:effectLst/>
                          <a:latin typeface="Times New Roman" panose="02020603050405020304" pitchFamily="18" charset="0"/>
                          <a:cs typeface="Times New Roman" panose="02020603050405020304" pitchFamily="18" charset="0"/>
                        </a:rPr>
                        <a:t> </a:t>
                      </a:r>
                      <a:r>
                        <a:rPr lang="cs-CZ" sz="1600" dirty="0" smtClean="0">
                          <a:effectLst/>
                          <a:latin typeface="Times New Roman" panose="02020603050405020304" pitchFamily="18" charset="0"/>
                          <a:cs typeface="Times New Roman" panose="02020603050405020304" pitchFamily="18" charset="0"/>
                        </a:rPr>
                        <a:t>      </a:t>
                      </a:r>
                      <a:r>
                        <a:rPr lang="cs-CZ" sz="1600" dirty="0">
                          <a:effectLst/>
                          <a:latin typeface="Times New Roman" panose="02020603050405020304" pitchFamily="18" charset="0"/>
                          <a:cs typeface="Times New Roman" panose="02020603050405020304" pitchFamily="18" charset="0"/>
                        </a:rPr>
                        <a:t>98%                   97%           </a:t>
                      </a:r>
                      <a:r>
                        <a:rPr lang="cs-CZ" sz="1600" dirty="0" smtClean="0">
                          <a:effectLst/>
                          <a:latin typeface="Times New Roman" panose="02020603050405020304" pitchFamily="18" charset="0"/>
                          <a:cs typeface="Times New Roman" panose="02020603050405020304" pitchFamily="18" charset="0"/>
                        </a:rPr>
                        <a:t>      </a:t>
                      </a:r>
                      <a:r>
                        <a:rPr lang="cs-CZ" sz="1600" dirty="0">
                          <a:effectLst/>
                          <a:latin typeface="Times New Roman" panose="02020603050405020304" pitchFamily="18" charset="0"/>
                          <a:cs typeface="Times New Roman" panose="02020603050405020304" pitchFamily="18" charset="0"/>
                        </a:rPr>
                        <a:t>99%                  98%                   98%</a:t>
                      </a:r>
                    </a:p>
                    <a:p>
                      <a:pPr>
                        <a:lnSpc>
                          <a:spcPct val="200000"/>
                        </a:lnSpc>
                        <a:spcAft>
                          <a:spcPts val="0"/>
                        </a:spcAft>
                      </a:pPr>
                      <a:r>
                        <a:rPr lang="cs-CZ" sz="1600" dirty="0">
                          <a:effectLst/>
                          <a:latin typeface="Times New Roman" panose="02020603050405020304" pitchFamily="18" charset="0"/>
                          <a:cs typeface="Times New Roman" panose="02020603050405020304" pitchFamily="18" charset="0"/>
                        </a:rPr>
                        <a:t>   foF2 Jul    </a:t>
                      </a:r>
                      <a:r>
                        <a:rPr lang="en-US" sz="1600" dirty="0" smtClean="0">
                          <a:effectLst/>
                          <a:latin typeface="Times New Roman" panose="02020603050405020304" pitchFamily="18" charset="0"/>
                          <a:cs typeface="Times New Roman" panose="02020603050405020304" pitchFamily="18" charset="0"/>
                        </a:rPr>
                        <a:t> </a:t>
                      </a:r>
                      <a:r>
                        <a:rPr lang="cs-CZ" sz="1600" dirty="0" smtClean="0">
                          <a:effectLst/>
                          <a:latin typeface="Times New Roman" panose="02020603050405020304" pitchFamily="18" charset="0"/>
                          <a:cs typeface="Times New Roman" panose="02020603050405020304" pitchFamily="18" charset="0"/>
                        </a:rPr>
                        <a:t>           </a:t>
                      </a:r>
                      <a:r>
                        <a:rPr lang="cs-CZ" sz="1600" dirty="0">
                          <a:effectLst/>
                          <a:latin typeface="Times New Roman" panose="02020603050405020304" pitchFamily="18" charset="0"/>
                          <a:cs typeface="Times New Roman" panose="02020603050405020304" pitchFamily="18" charset="0"/>
                        </a:rPr>
                        <a:t>98%                   96%                  99%                  98%                   97%</a:t>
                      </a:r>
                    </a:p>
                    <a:p>
                      <a:pPr>
                        <a:lnSpc>
                          <a:spcPct val="200000"/>
                        </a:lnSpc>
                        <a:spcAft>
                          <a:spcPts val="0"/>
                        </a:spcAft>
                      </a:pPr>
                      <a:r>
                        <a:rPr lang="cs-CZ" sz="1600" dirty="0">
                          <a:effectLst/>
                          <a:latin typeface="Times New Roman" panose="02020603050405020304" pitchFamily="18" charset="0"/>
                          <a:cs typeface="Times New Roman" panose="02020603050405020304" pitchFamily="18" charset="0"/>
                        </a:rPr>
                        <a:t>    </a:t>
                      </a:r>
                      <a:r>
                        <a:rPr lang="cs-CZ" sz="1600" dirty="0" err="1">
                          <a:effectLst/>
                          <a:latin typeface="Times New Roman" panose="02020603050405020304" pitchFamily="18" charset="0"/>
                          <a:cs typeface="Times New Roman" panose="02020603050405020304" pitchFamily="18" charset="0"/>
                        </a:rPr>
                        <a:t>foE</a:t>
                      </a:r>
                      <a:r>
                        <a:rPr lang="cs-CZ" sz="1600" dirty="0">
                          <a:effectLst/>
                          <a:latin typeface="Times New Roman" panose="02020603050405020304" pitchFamily="18" charset="0"/>
                          <a:cs typeface="Times New Roman" panose="02020603050405020304" pitchFamily="18" charset="0"/>
                        </a:rPr>
                        <a:t> Jul                 99%                   95%                  88%*                87%*                 88%*</a:t>
                      </a:r>
                    </a:p>
                    <a:p>
                      <a:pPr>
                        <a:lnSpc>
                          <a:spcPct val="200000"/>
                        </a:lnSpc>
                        <a:spcAft>
                          <a:spcPts val="0"/>
                        </a:spcAft>
                      </a:pPr>
                      <a:r>
                        <a:rPr lang="cs-CZ" sz="1600" dirty="0">
                          <a:effectLst/>
                          <a:latin typeface="Times New Roman" panose="02020603050405020304" pitchFamily="18" charset="0"/>
                          <a:cs typeface="Times New Roman" panose="02020603050405020304" pitchFamily="18" charset="0"/>
                        </a:rPr>
                        <a:t>    </a:t>
                      </a:r>
                      <a:r>
                        <a:rPr lang="cs-CZ" sz="1600" dirty="0" err="1">
                          <a:effectLst/>
                          <a:latin typeface="Times New Roman" panose="02020603050405020304" pitchFamily="18" charset="0"/>
                          <a:cs typeface="Times New Roman" panose="02020603050405020304" pitchFamily="18" charset="0"/>
                        </a:rPr>
                        <a:t>foE</a:t>
                      </a:r>
                      <a:r>
                        <a:rPr lang="cs-CZ" sz="1600" dirty="0">
                          <a:effectLst/>
                          <a:latin typeface="Times New Roman" panose="02020603050405020304" pitchFamily="18" charset="0"/>
                          <a:cs typeface="Times New Roman" panose="02020603050405020304" pitchFamily="18" charset="0"/>
                        </a:rPr>
                        <a:t> </a:t>
                      </a:r>
                      <a:r>
                        <a:rPr lang="cs-CZ" sz="1600" dirty="0" err="1">
                          <a:effectLst/>
                          <a:latin typeface="Times New Roman" panose="02020603050405020304" pitchFamily="18" charset="0"/>
                          <a:cs typeface="Times New Roman" panose="02020603050405020304" pitchFamily="18" charset="0"/>
                        </a:rPr>
                        <a:t>Chil</a:t>
                      </a:r>
                      <a:r>
                        <a:rPr lang="cs-CZ" sz="1600" dirty="0">
                          <a:effectLst/>
                          <a:latin typeface="Times New Roman" panose="02020603050405020304" pitchFamily="18" charset="0"/>
                          <a:cs typeface="Times New Roman" panose="02020603050405020304" pitchFamily="18" charset="0"/>
                        </a:rPr>
                        <a:t>               99%                   96%                  94%                  93%                   92%</a:t>
                      </a:r>
                      <a:endParaRPr lang="cs-CZ" sz="1600" dirty="0">
                        <a:effectLst/>
                        <a:latin typeface="Times New Roman" panose="02020603050405020304" pitchFamily="18" charset="0"/>
                        <a:ea typeface="Calibri"/>
                        <a:cs typeface="Times New Roman" panose="02020603050405020304" pitchFamily="18" charset="0"/>
                      </a:endParaRPr>
                    </a:p>
                  </a:txBody>
                  <a:tcPr marL="68580" marR="68580" marT="0" marB="0"/>
                </a:tc>
              </a:tr>
            </a:tbl>
          </a:graphicData>
        </a:graphic>
      </p:graphicFrame>
      <p:sp>
        <p:nvSpPr>
          <p:cNvPr id="5" name="Obdélník 4"/>
          <p:cNvSpPr/>
          <p:nvPr/>
        </p:nvSpPr>
        <p:spPr>
          <a:xfrm>
            <a:off x="594435" y="5373216"/>
            <a:ext cx="7812283" cy="923330"/>
          </a:xfrm>
          <a:prstGeom prst="rect">
            <a:avLst/>
          </a:prstGeom>
        </p:spPr>
        <p:txBody>
          <a:bodyPr wrap="square">
            <a:spAutoFit/>
          </a:bodyPr>
          <a:lstStyle/>
          <a:p>
            <a:r>
              <a:rPr lang="en-US" b="1" dirty="0">
                <a:solidFill>
                  <a:srgbClr val="C00000"/>
                </a:solidFill>
                <a:latin typeface="Times New Roman" panose="02020603050405020304" pitchFamily="18" charset="0"/>
                <a:cs typeface="Times New Roman" panose="02020603050405020304" pitchFamily="18" charset="0"/>
              </a:rPr>
              <a:t>96-99% of the total variance </a:t>
            </a:r>
            <a:r>
              <a:rPr lang="en-US" dirty="0">
                <a:latin typeface="Times New Roman" panose="02020603050405020304" pitchFamily="18" charset="0"/>
                <a:cs typeface="Times New Roman" panose="02020603050405020304" pitchFamily="18" charset="0"/>
              </a:rPr>
              <a:t>of yearly values is described by </a:t>
            </a:r>
            <a:r>
              <a:rPr lang="en-US" b="1" dirty="0">
                <a:solidFill>
                  <a:srgbClr val="C00000"/>
                </a:solidFill>
                <a:latin typeface="Times New Roman" panose="02020603050405020304" pitchFamily="18" charset="0"/>
                <a:cs typeface="Times New Roman" panose="02020603050405020304" pitchFamily="18" charset="0"/>
              </a:rPr>
              <a:t>equation (1) for foF2</a:t>
            </a:r>
            <a:r>
              <a:rPr lang="en-US" dirty="0">
                <a:latin typeface="Times New Roman" panose="02020603050405020304" pitchFamily="18" charset="0"/>
                <a:cs typeface="Times New Roman" panose="02020603050405020304" pitchFamily="18" charset="0"/>
              </a:rPr>
              <a:t>. Table 1 also shows that </a:t>
            </a:r>
            <a:r>
              <a:rPr lang="en-US" b="1" dirty="0">
                <a:solidFill>
                  <a:srgbClr val="C00000"/>
                </a:solidFill>
                <a:latin typeface="Times New Roman" panose="02020603050405020304" pitchFamily="18" charset="0"/>
                <a:cs typeface="Times New Roman" panose="02020603050405020304" pitchFamily="18" charset="0"/>
              </a:rPr>
              <a:t>99%</a:t>
            </a:r>
            <a:r>
              <a:rPr lang="en-US" dirty="0">
                <a:latin typeface="Times New Roman" panose="02020603050405020304" pitchFamily="18" charset="0"/>
                <a:cs typeface="Times New Roman" panose="02020603050405020304" pitchFamily="18" charset="0"/>
              </a:rPr>
              <a:t> of the total variance of </a:t>
            </a:r>
            <a:r>
              <a:rPr lang="en-US" b="1" dirty="0" err="1">
                <a:solidFill>
                  <a:srgbClr val="C00000"/>
                </a:solidFill>
                <a:latin typeface="Times New Roman" panose="02020603050405020304" pitchFamily="18" charset="0"/>
                <a:cs typeface="Times New Roman" panose="02020603050405020304" pitchFamily="18" charset="0"/>
              </a:rPr>
              <a:t>foE</a:t>
            </a:r>
            <a:r>
              <a:rPr lang="en-US" b="1" dirty="0">
                <a:solidFill>
                  <a:srgbClr val="C00000"/>
                </a:solidFill>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is described by </a:t>
            </a:r>
            <a:r>
              <a:rPr lang="en-US" b="1" dirty="0">
                <a:solidFill>
                  <a:srgbClr val="C00000"/>
                </a:solidFill>
                <a:latin typeface="Times New Roman" panose="02020603050405020304" pitchFamily="18" charset="0"/>
                <a:cs typeface="Times New Roman" panose="02020603050405020304" pitchFamily="18" charset="0"/>
              </a:rPr>
              <a:t>F10.7 for 1976-1995 </a:t>
            </a:r>
            <a:r>
              <a:rPr lang="en-US" dirty="0">
                <a:latin typeface="Times New Roman" panose="02020603050405020304" pitchFamily="18" charset="0"/>
                <a:cs typeface="Times New Roman" panose="02020603050405020304" pitchFamily="18" charset="0"/>
              </a:rPr>
              <a:t>and it indicates some data problems for 1996-2014.</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14009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619672" y="188640"/>
            <a:ext cx="5873596" cy="523220"/>
          </a:xfrm>
          <a:prstGeom prst="rect">
            <a:avLst/>
          </a:prstGeom>
        </p:spPr>
        <p:txBody>
          <a:bodyPr wrap="none">
            <a:spAutoFit/>
          </a:bodyPr>
          <a:lstStyle/>
          <a:p>
            <a:r>
              <a:rPr lang="en-US" sz="2800" b="1" dirty="0">
                <a:solidFill>
                  <a:srgbClr val="0000CC"/>
                </a:solidFill>
                <a:latin typeface="Times New Roman" panose="02020603050405020304" pitchFamily="18" charset="0"/>
                <a:cs typeface="Times New Roman" panose="02020603050405020304" pitchFamily="18" charset="0"/>
              </a:rPr>
              <a:t>Ionospheric response to solar activity</a:t>
            </a:r>
            <a:endParaRPr lang="cs-CZ" sz="2800" b="1" dirty="0">
              <a:solidFill>
                <a:srgbClr val="0000CC"/>
              </a:solidFill>
              <a:latin typeface="Times New Roman" panose="02020603050405020304" pitchFamily="18" charset="0"/>
              <a:cs typeface="Times New Roman" panose="02020603050405020304" pitchFamily="18" charset="0"/>
            </a:endParaRPr>
          </a:p>
        </p:txBody>
      </p:sp>
      <p:sp>
        <p:nvSpPr>
          <p:cNvPr id="3" name="Obdélník 2"/>
          <p:cNvSpPr/>
          <p:nvPr/>
        </p:nvSpPr>
        <p:spPr>
          <a:xfrm>
            <a:off x="7308304" y="883855"/>
            <a:ext cx="1656184" cy="2308324"/>
          </a:xfrm>
          <a:prstGeom prst="rect">
            <a:avLst/>
          </a:prstGeom>
        </p:spPr>
        <p:txBody>
          <a:bodyPr wrap="square">
            <a:spAutoFit/>
          </a:bodyPr>
          <a:lstStyle/>
          <a:p>
            <a:r>
              <a:rPr lang="en-US" sz="1600" b="1" dirty="0" smtClean="0">
                <a:latin typeface="Times New Roman" panose="02020603050405020304" pitchFamily="18" charset="0"/>
                <a:cs typeface="Times New Roman" panose="02020603050405020304" pitchFamily="18" charset="0"/>
              </a:rPr>
              <a:t>Table 2.</a:t>
            </a:r>
            <a:r>
              <a:rPr lang="en-US" sz="1600" dirty="0" smtClean="0">
                <a:latin typeface="Times New Roman" panose="02020603050405020304" pitchFamily="18" charset="0"/>
                <a:cs typeface="Times New Roman" panose="02020603050405020304" pitchFamily="18" charset="0"/>
              </a:rPr>
              <a:t> </a:t>
            </a:r>
            <a:r>
              <a:rPr lang="en-US" sz="1600" b="1" dirty="0" smtClean="0">
                <a:solidFill>
                  <a:srgbClr val="C00000"/>
                </a:solidFill>
                <a:latin typeface="Times New Roman" panose="02020603050405020304" pitchFamily="18" charset="0"/>
                <a:cs typeface="Times New Roman" panose="02020603050405020304" pitchFamily="18" charset="0"/>
              </a:rPr>
              <a:t>Solar </a:t>
            </a:r>
            <a:r>
              <a:rPr lang="en-US" sz="1600" b="1" dirty="0">
                <a:solidFill>
                  <a:srgbClr val="C00000"/>
                </a:solidFill>
                <a:latin typeface="Times New Roman" panose="02020603050405020304" pitchFamily="18" charset="0"/>
                <a:cs typeface="Times New Roman" panose="02020603050405020304" pitchFamily="18" charset="0"/>
              </a:rPr>
              <a:t>coefficients B </a:t>
            </a:r>
            <a:r>
              <a:rPr lang="en-US" sz="1400" dirty="0">
                <a:latin typeface="Times New Roman" panose="02020603050405020304" pitchFamily="18" charset="0"/>
                <a:cs typeface="Times New Roman" panose="02020603050405020304" pitchFamily="18" charset="0"/>
              </a:rPr>
              <a:t>(MHz/100s.f.u. for F10.7) and their standard errors from equation (1) for solar proxies F10.7 and </a:t>
            </a:r>
            <a:r>
              <a:rPr lang="cs-CZ" sz="1400" dirty="0">
                <a:latin typeface="Times New Roman" panose="02020603050405020304" pitchFamily="18" charset="0"/>
                <a:cs typeface="Times New Roman" panose="02020603050405020304" pitchFamily="18" charset="0"/>
              </a:rPr>
              <a:t>Fα</a:t>
            </a:r>
            <a:r>
              <a:rPr lang="en-US" sz="1400" dirty="0">
                <a:latin typeface="Times New Roman" panose="02020603050405020304" pitchFamily="18" charset="0"/>
                <a:cs typeface="Times New Roman" panose="02020603050405020304" pitchFamily="18" charset="0"/>
              </a:rPr>
              <a:t>. Period I = 1976-1995, period II = 1996-2014.</a:t>
            </a:r>
            <a:endParaRPr lang="cs-CZ" sz="1400" dirty="0">
              <a:latin typeface="Times New Roman" panose="02020603050405020304" pitchFamily="18" charset="0"/>
              <a:cs typeface="Times New Roman" panose="02020603050405020304" pitchFamily="18" charset="0"/>
            </a:endParaRPr>
          </a:p>
        </p:txBody>
      </p:sp>
      <p:graphicFrame>
        <p:nvGraphicFramePr>
          <p:cNvPr id="4" name="Tabulka 3"/>
          <p:cNvGraphicFramePr>
            <a:graphicFrameLocks noGrp="1"/>
          </p:cNvGraphicFramePr>
          <p:nvPr>
            <p:extLst>
              <p:ext uri="{D42A27DB-BD31-4B8C-83A1-F6EECF244321}">
                <p14:modId xmlns:p14="http://schemas.microsoft.com/office/powerpoint/2010/main" val="1323863053"/>
              </p:ext>
            </p:extLst>
          </p:nvPr>
        </p:nvGraphicFramePr>
        <p:xfrm>
          <a:off x="395536" y="836712"/>
          <a:ext cx="6912768" cy="5547360"/>
        </p:xfrm>
        <a:graphic>
          <a:graphicData uri="http://schemas.openxmlformats.org/drawingml/2006/table">
            <a:tbl>
              <a:tblPr firstRow="1" firstCol="1" bandRow="1">
                <a:tableStyleId>{5C22544A-7EE6-4342-B048-85BDC9FD1C3A}</a:tableStyleId>
              </a:tblPr>
              <a:tblGrid>
                <a:gridCol w="6912768"/>
              </a:tblGrid>
              <a:tr h="375521">
                <a:tc>
                  <a:txBody>
                    <a:bodyPr/>
                    <a:lstStyle/>
                    <a:p>
                      <a:pPr algn="ctr">
                        <a:lnSpc>
                          <a:spcPct val="200000"/>
                        </a:lnSpc>
                        <a:spcAft>
                          <a:spcPts val="0"/>
                        </a:spcAft>
                      </a:pPr>
                      <a:r>
                        <a:rPr lang="en-US" sz="1400" dirty="0">
                          <a:effectLst/>
                          <a:latin typeface="Times New Roman" panose="02020603050405020304" pitchFamily="18" charset="0"/>
                          <a:cs typeface="Times New Roman" panose="02020603050405020304" pitchFamily="18" charset="0"/>
                        </a:rPr>
                        <a:t>All years</a:t>
                      </a:r>
                      <a:endParaRPr lang="cs-CZ" sz="1400" dirty="0">
                        <a:effectLst/>
                        <a:latin typeface="Times New Roman" panose="02020603050405020304" pitchFamily="18" charset="0"/>
                        <a:ea typeface="Calibri"/>
                        <a:cs typeface="Times New Roman" panose="02020603050405020304" pitchFamily="18" charset="0"/>
                      </a:endParaRPr>
                    </a:p>
                  </a:txBody>
                  <a:tcPr marL="65278" marR="65278" marT="0" marB="0"/>
                </a:tc>
              </a:tr>
              <a:tr h="375521">
                <a:tc>
                  <a:txBody>
                    <a:bodyPr/>
                    <a:lstStyle/>
                    <a:p>
                      <a:pPr>
                        <a:lnSpc>
                          <a:spcPct val="200000"/>
                        </a:lnSpc>
                        <a:spcAft>
                          <a:spcPts val="0"/>
                        </a:spcAft>
                      </a:pPr>
                      <a:r>
                        <a:rPr lang="cs-CZ" sz="1400" dirty="0">
                          <a:effectLst/>
                          <a:latin typeface="Times New Roman" panose="02020603050405020304" pitchFamily="18" charset="0"/>
                          <a:cs typeface="Times New Roman" panose="02020603050405020304" pitchFamily="18" charset="0"/>
                        </a:rPr>
                        <a:t>            Period    foF2 Rome       foF2 Pruh    </a:t>
                      </a:r>
                      <a:r>
                        <a:rPr lang="cs-CZ" sz="1400" dirty="0" smtClean="0">
                          <a:effectLst/>
                          <a:latin typeface="Times New Roman" panose="02020603050405020304" pitchFamily="18" charset="0"/>
                          <a:cs typeface="Times New Roman" panose="02020603050405020304" pitchFamily="18" charset="0"/>
                        </a:rPr>
                        <a:t>   </a:t>
                      </a:r>
                      <a:r>
                        <a:rPr lang="cs-CZ" sz="1400" dirty="0">
                          <a:effectLst/>
                          <a:latin typeface="Times New Roman" panose="02020603050405020304" pitchFamily="18" charset="0"/>
                          <a:cs typeface="Times New Roman" panose="02020603050405020304" pitchFamily="18" charset="0"/>
                        </a:rPr>
                        <a:t>foF2 Jul       </a:t>
                      </a:r>
                      <a:r>
                        <a:rPr lang="cs-CZ" sz="1400" dirty="0" smtClean="0">
                          <a:effectLst/>
                          <a:latin typeface="Times New Roman" panose="02020603050405020304" pitchFamily="18" charset="0"/>
                          <a:cs typeface="Times New Roman" panose="02020603050405020304" pitchFamily="18" charset="0"/>
                        </a:rPr>
                        <a:t>      </a:t>
                      </a:r>
                      <a:r>
                        <a:rPr lang="cs-CZ" sz="1400" dirty="0" err="1">
                          <a:effectLst/>
                          <a:latin typeface="Times New Roman" panose="02020603050405020304" pitchFamily="18" charset="0"/>
                          <a:cs typeface="Times New Roman" panose="02020603050405020304" pitchFamily="18" charset="0"/>
                        </a:rPr>
                        <a:t>foE</a:t>
                      </a:r>
                      <a:r>
                        <a:rPr lang="cs-CZ" sz="1400" dirty="0">
                          <a:effectLst/>
                          <a:latin typeface="Times New Roman" panose="02020603050405020304" pitchFamily="18" charset="0"/>
                          <a:cs typeface="Times New Roman" panose="02020603050405020304" pitchFamily="18" charset="0"/>
                        </a:rPr>
                        <a:t> Jul       </a:t>
                      </a:r>
                      <a:r>
                        <a:rPr lang="cs-CZ" sz="1400" dirty="0" smtClean="0">
                          <a:effectLst/>
                          <a:latin typeface="Times New Roman" panose="02020603050405020304" pitchFamily="18" charset="0"/>
                          <a:cs typeface="Times New Roman" panose="02020603050405020304" pitchFamily="18" charset="0"/>
                        </a:rPr>
                        <a:t>       </a:t>
                      </a:r>
                      <a:r>
                        <a:rPr lang="cs-CZ" sz="1400" dirty="0" err="1">
                          <a:effectLst/>
                          <a:latin typeface="Times New Roman" panose="02020603050405020304" pitchFamily="18" charset="0"/>
                          <a:cs typeface="Times New Roman" panose="02020603050405020304" pitchFamily="18" charset="0"/>
                        </a:rPr>
                        <a:t>foE</a:t>
                      </a:r>
                      <a:r>
                        <a:rPr lang="cs-CZ" sz="1400" dirty="0">
                          <a:effectLst/>
                          <a:latin typeface="Times New Roman" panose="02020603050405020304" pitchFamily="18" charset="0"/>
                          <a:cs typeface="Times New Roman" panose="02020603050405020304" pitchFamily="18" charset="0"/>
                        </a:rPr>
                        <a:t> </a:t>
                      </a:r>
                      <a:r>
                        <a:rPr lang="cs-CZ" sz="1400" dirty="0" err="1">
                          <a:effectLst/>
                          <a:latin typeface="Times New Roman" panose="02020603050405020304" pitchFamily="18" charset="0"/>
                          <a:cs typeface="Times New Roman" panose="02020603050405020304" pitchFamily="18" charset="0"/>
                        </a:rPr>
                        <a:t>Chil</a:t>
                      </a:r>
                      <a:endParaRPr lang="cs-CZ" sz="1400" dirty="0">
                        <a:effectLst/>
                        <a:latin typeface="Times New Roman" panose="02020603050405020304" pitchFamily="18" charset="0"/>
                        <a:ea typeface="Calibri"/>
                        <a:cs typeface="Times New Roman" panose="02020603050405020304" pitchFamily="18" charset="0"/>
                      </a:endParaRPr>
                    </a:p>
                  </a:txBody>
                  <a:tcPr marL="65278" marR="65278" marT="0" marB="0"/>
                </a:tc>
              </a:tr>
              <a:tr h="1444844">
                <a:tc>
                  <a:txBody>
                    <a:bodyPr/>
                    <a:lstStyle/>
                    <a:p>
                      <a:pPr>
                        <a:lnSpc>
                          <a:spcPct val="200000"/>
                        </a:lnSpc>
                        <a:spcAft>
                          <a:spcPts val="0"/>
                        </a:spcAft>
                      </a:pPr>
                      <a:r>
                        <a:rPr lang="cs-CZ" sz="1400" dirty="0">
                          <a:effectLst/>
                          <a:latin typeface="Times New Roman" panose="02020603050405020304" pitchFamily="18" charset="0"/>
                          <a:cs typeface="Times New Roman" panose="02020603050405020304" pitchFamily="18" charset="0"/>
                        </a:rPr>
                        <a:t> F10.7       I          4.1±0.2            3.6±0.1           </a:t>
                      </a:r>
                      <a:r>
                        <a:rPr lang="en-US" sz="1400" dirty="0" smtClean="0">
                          <a:effectLst/>
                          <a:latin typeface="Times New Roman" panose="02020603050405020304" pitchFamily="18" charset="0"/>
                          <a:cs typeface="Times New Roman" panose="02020603050405020304" pitchFamily="18" charset="0"/>
                        </a:rPr>
                        <a:t> </a:t>
                      </a:r>
                      <a:r>
                        <a:rPr lang="cs-CZ" sz="1400" dirty="0" smtClean="0">
                          <a:effectLst/>
                          <a:latin typeface="Times New Roman" panose="02020603050405020304" pitchFamily="18" charset="0"/>
                          <a:cs typeface="Times New Roman" panose="02020603050405020304" pitchFamily="18" charset="0"/>
                        </a:rPr>
                        <a:t>3.9±0.1             </a:t>
                      </a:r>
                      <a:r>
                        <a:rPr lang="cs-CZ" sz="1400" dirty="0">
                          <a:effectLst/>
                          <a:latin typeface="Times New Roman" panose="02020603050405020304" pitchFamily="18" charset="0"/>
                          <a:cs typeface="Times New Roman" panose="02020603050405020304" pitchFamily="18" charset="0"/>
                        </a:rPr>
                        <a:t>0.49±0.01           0.52±0.01</a:t>
                      </a:r>
                    </a:p>
                    <a:p>
                      <a:pPr>
                        <a:lnSpc>
                          <a:spcPct val="200000"/>
                        </a:lnSpc>
                        <a:spcAft>
                          <a:spcPts val="0"/>
                        </a:spcAft>
                      </a:pPr>
                      <a:r>
                        <a:rPr lang="cs-CZ" sz="1400" dirty="0">
                          <a:effectLst/>
                          <a:latin typeface="Times New Roman" panose="02020603050405020304" pitchFamily="18" charset="0"/>
                          <a:cs typeface="Times New Roman" panose="02020603050405020304" pitchFamily="18" charset="0"/>
                        </a:rPr>
                        <a:t>                 II         5.0±0.1            4.6±0.1            4.5±0.1             0.57±0.05           0.58±0.04</a:t>
                      </a:r>
                    </a:p>
                    <a:p>
                      <a:pPr>
                        <a:lnSpc>
                          <a:spcPct val="200000"/>
                        </a:lnSpc>
                        <a:spcAft>
                          <a:spcPts val="0"/>
                        </a:spcAft>
                      </a:pPr>
                      <a:r>
                        <a:rPr lang="cs-CZ" sz="1400" dirty="0">
                          <a:effectLst/>
                          <a:latin typeface="Times New Roman" panose="02020603050405020304" pitchFamily="18" charset="0"/>
                          <a:cs typeface="Times New Roman" panose="02020603050405020304" pitchFamily="18" charset="0"/>
                        </a:rPr>
                        <a:t>    Fα         I         2.68±0.13        2.36±0.10        2.56±0.12         0.313±0.017       0.334±0.016</a:t>
                      </a:r>
                    </a:p>
                    <a:p>
                      <a:pPr>
                        <a:lnSpc>
                          <a:spcPct val="200000"/>
                        </a:lnSpc>
                        <a:spcAft>
                          <a:spcPts val="0"/>
                        </a:spcAft>
                      </a:pPr>
                      <a:r>
                        <a:rPr lang="cs-CZ" sz="1400" dirty="0">
                          <a:effectLst/>
                          <a:latin typeface="Times New Roman" panose="02020603050405020304" pitchFamily="18" charset="0"/>
                          <a:cs typeface="Times New Roman" panose="02020603050405020304" pitchFamily="18" charset="0"/>
                        </a:rPr>
                        <a:t>                 II        3.08±0.08        2.81±0.09        2.74±0.09         0.352±0.033       0.354±0.024</a:t>
                      </a:r>
                      <a:endParaRPr lang="cs-CZ" sz="1400" dirty="0">
                        <a:effectLst/>
                        <a:latin typeface="Times New Roman" panose="02020603050405020304" pitchFamily="18" charset="0"/>
                        <a:ea typeface="Calibri"/>
                        <a:cs typeface="Times New Roman" panose="02020603050405020304" pitchFamily="18" charset="0"/>
                      </a:endParaRPr>
                    </a:p>
                  </a:txBody>
                  <a:tcPr marL="65278" marR="65278" marT="0" marB="0"/>
                </a:tc>
              </a:tr>
              <a:tr h="375521">
                <a:tc>
                  <a:txBody>
                    <a:bodyPr/>
                    <a:lstStyle/>
                    <a:p>
                      <a:pPr algn="ctr">
                        <a:lnSpc>
                          <a:spcPct val="200000"/>
                        </a:lnSpc>
                        <a:spcAft>
                          <a:spcPts val="0"/>
                        </a:spcAft>
                      </a:pPr>
                      <a:r>
                        <a:rPr lang="en-US" sz="1400">
                          <a:effectLst/>
                          <a:latin typeface="Times New Roman" panose="02020603050405020304" pitchFamily="18" charset="0"/>
                          <a:cs typeface="Times New Roman" panose="02020603050405020304" pitchFamily="18" charset="0"/>
                        </a:rPr>
                        <a:t>Years of high solar activity (F10.7 &gt; 152) removed</a:t>
                      </a:r>
                      <a:endParaRPr lang="cs-CZ" sz="1400">
                        <a:effectLst/>
                        <a:latin typeface="Times New Roman" panose="02020603050405020304" pitchFamily="18" charset="0"/>
                        <a:ea typeface="Calibri"/>
                        <a:cs typeface="Times New Roman" panose="02020603050405020304" pitchFamily="18" charset="0"/>
                      </a:endParaRPr>
                    </a:p>
                  </a:txBody>
                  <a:tcPr marL="65278" marR="65278" marT="0" marB="0"/>
                </a:tc>
              </a:tr>
              <a:tr h="1502085">
                <a:tc>
                  <a:txBody>
                    <a:bodyPr/>
                    <a:lstStyle/>
                    <a:p>
                      <a:pPr>
                        <a:lnSpc>
                          <a:spcPct val="200000"/>
                        </a:lnSpc>
                        <a:spcAft>
                          <a:spcPts val="0"/>
                        </a:spcAft>
                      </a:pPr>
                      <a:r>
                        <a:rPr lang="cs-CZ" sz="1400" dirty="0">
                          <a:effectLst/>
                          <a:latin typeface="Times New Roman" panose="02020603050405020304" pitchFamily="18" charset="0"/>
                          <a:cs typeface="Times New Roman" panose="02020603050405020304" pitchFamily="18" charset="0"/>
                        </a:rPr>
                        <a:t> F10.7       I           5.0±0.2            4.1±0.2           4.4±0.2             0.46±0.03           0.50±0.03</a:t>
                      </a:r>
                    </a:p>
                    <a:p>
                      <a:pPr>
                        <a:lnSpc>
                          <a:spcPct val="200000"/>
                        </a:lnSpc>
                        <a:spcAft>
                          <a:spcPts val="0"/>
                        </a:spcAft>
                      </a:pPr>
                      <a:r>
                        <a:rPr lang="cs-CZ" sz="1400" dirty="0">
                          <a:effectLst/>
                          <a:latin typeface="Times New Roman" panose="02020603050405020304" pitchFamily="18" charset="0"/>
                          <a:cs typeface="Times New Roman" panose="02020603050405020304" pitchFamily="18" charset="0"/>
                        </a:rPr>
                        <a:t>                 II          5.3±0.1            4.8±0.2           4.6±0.2             0.53±0.08           0.56±0.06</a:t>
                      </a:r>
                    </a:p>
                    <a:p>
                      <a:pPr>
                        <a:lnSpc>
                          <a:spcPct val="200000"/>
                        </a:lnSpc>
                        <a:spcAft>
                          <a:spcPts val="0"/>
                        </a:spcAft>
                      </a:pPr>
                      <a:r>
                        <a:rPr lang="cs-CZ" sz="1400" dirty="0">
                          <a:effectLst/>
                          <a:latin typeface="Times New Roman" panose="02020603050405020304" pitchFamily="18" charset="0"/>
                          <a:cs typeface="Times New Roman" panose="02020603050405020304" pitchFamily="18" charset="0"/>
                        </a:rPr>
                        <a:t>    Fα         I         2.91±0.22         2.31±0.22       2.48±0.24         0.252±0.034     </a:t>
                      </a:r>
                      <a:r>
                        <a:rPr lang="en-US" sz="1400" dirty="0" smtClean="0">
                          <a:effectLst/>
                          <a:latin typeface="Times New Roman" panose="02020603050405020304" pitchFamily="18" charset="0"/>
                          <a:cs typeface="Times New Roman" panose="02020603050405020304" pitchFamily="18" charset="0"/>
                        </a:rPr>
                        <a:t> </a:t>
                      </a:r>
                      <a:r>
                        <a:rPr lang="cs-CZ" sz="1400" dirty="0" smtClean="0">
                          <a:effectLst/>
                          <a:latin typeface="Times New Roman" panose="02020603050405020304" pitchFamily="18" charset="0"/>
                          <a:cs typeface="Times New Roman" panose="02020603050405020304" pitchFamily="18" charset="0"/>
                        </a:rPr>
                        <a:t> </a:t>
                      </a:r>
                      <a:r>
                        <a:rPr lang="cs-CZ" sz="1400" dirty="0">
                          <a:effectLst/>
                          <a:latin typeface="Times New Roman" panose="02020603050405020304" pitchFamily="18" charset="0"/>
                          <a:cs typeface="Times New Roman" panose="02020603050405020304" pitchFamily="18" charset="0"/>
                        </a:rPr>
                        <a:t>0.278±0.032</a:t>
                      </a:r>
                    </a:p>
                    <a:p>
                      <a:pPr>
                        <a:lnSpc>
                          <a:spcPct val="200000"/>
                        </a:lnSpc>
                        <a:spcAft>
                          <a:spcPts val="0"/>
                        </a:spcAft>
                      </a:pPr>
                      <a:r>
                        <a:rPr lang="cs-CZ" sz="1400" dirty="0">
                          <a:effectLst/>
                          <a:latin typeface="Times New Roman" panose="02020603050405020304" pitchFamily="18" charset="0"/>
                          <a:cs typeface="Times New Roman" panose="02020603050405020304" pitchFamily="18" charset="0"/>
                        </a:rPr>
                        <a:t>                 II        3.22±0.11         2.98±0.13       2.75±0.15         0.331±0.056       </a:t>
                      </a:r>
                      <a:r>
                        <a:rPr lang="en-US" sz="1400" dirty="0" smtClean="0">
                          <a:effectLst/>
                          <a:latin typeface="Times New Roman" panose="02020603050405020304" pitchFamily="18" charset="0"/>
                          <a:cs typeface="Times New Roman" panose="02020603050405020304" pitchFamily="18" charset="0"/>
                        </a:rPr>
                        <a:t> </a:t>
                      </a:r>
                      <a:r>
                        <a:rPr lang="cs-CZ" sz="1400" dirty="0" smtClean="0">
                          <a:effectLst/>
                          <a:latin typeface="Times New Roman" panose="02020603050405020304" pitchFamily="18" charset="0"/>
                          <a:cs typeface="Times New Roman" panose="02020603050405020304" pitchFamily="18" charset="0"/>
                        </a:rPr>
                        <a:t>0.352±0.39</a:t>
                      </a:r>
                      <a:endParaRPr lang="cs-CZ" sz="1400" dirty="0">
                        <a:effectLst/>
                        <a:latin typeface="Times New Roman" panose="02020603050405020304" pitchFamily="18" charset="0"/>
                        <a:ea typeface="Calibri"/>
                        <a:cs typeface="Times New Roman" panose="02020603050405020304" pitchFamily="18" charset="0"/>
                      </a:endParaRPr>
                    </a:p>
                  </a:txBody>
                  <a:tcPr marL="65278" marR="65278" marT="0" marB="0"/>
                </a:tc>
              </a:tr>
              <a:tr h="375521">
                <a:tc>
                  <a:txBody>
                    <a:bodyPr/>
                    <a:lstStyle/>
                    <a:p>
                      <a:pPr>
                        <a:lnSpc>
                          <a:spcPct val="200000"/>
                        </a:lnSpc>
                        <a:spcAft>
                          <a:spcPts val="0"/>
                        </a:spcAft>
                      </a:pPr>
                      <a:r>
                        <a:rPr lang="en-US" sz="1400">
                          <a:effectLst/>
                          <a:latin typeface="Times New Roman" panose="02020603050405020304" pitchFamily="18" charset="0"/>
                          <a:cs typeface="Times New Roman" panose="02020603050405020304" pitchFamily="18" charset="0"/>
                        </a:rPr>
                        <a:t>                                              Only years 1989 and 1991 removed </a:t>
                      </a:r>
                      <a:endParaRPr lang="cs-CZ" sz="1400">
                        <a:effectLst/>
                        <a:latin typeface="Times New Roman" panose="02020603050405020304" pitchFamily="18" charset="0"/>
                        <a:ea typeface="Calibri"/>
                        <a:cs typeface="Times New Roman" panose="02020603050405020304" pitchFamily="18" charset="0"/>
                      </a:endParaRPr>
                    </a:p>
                  </a:txBody>
                  <a:tcPr marL="65278" marR="65278" marT="0" marB="0"/>
                </a:tc>
              </a:tr>
              <a:tr h="375521">
                <a:tc>
                  <a:txBody>
                    <a:bodyPr/>
                    <a:lstStyle/>
                    <a:p>
                      <a:pPr>
                        <a:lnSpc>
                          <a:spcPct val="200000"/>
                        </a:lnSpc>
                        <a:spcAft>
                          <a:spcPts val="0"/>
                        </a:spcAft>
                      </a:pPr>
                      <a:r>
                        <a:rPr lang="cs-CZ" sz="1400" dirty="0">
                          <a:effectLst/>
                          <a:latin typeface="Times New Roman" panose="02020603050405020304" pitchFamily="18" charset="0"/>
                          <a:cs typeface="Times New Roman" panose="02020603050405020304" pitchFamily="18" charset="0"/>
                        </a:rPr>
                        <a:t> F10.7       I           4.3±0.2             3.8±0.1           4.2±0.1              0.50±0.1            0.48±0.1</a:t>
                      </a:r>
                      <a:endParaRPr lang="cs-CZ" sz="1400" dirty="0">
                        <a:effectLst/>
                        <a:latin typeface="Times New Roman" panose="02020603050405020304" pitchFamily="18" charset="0"/>
                        <a:ea typeface="Calibri"/>
                        <a:cs typeface="Times New Roman" panose="02020603050405020304" pitchFamily="18" charset="0"/>
                      </a:endParaRPr>
                    </a:p>
                  </a:txBody>
                  <a:tcPr marL="65278" marR="65278" marT="0" marB="0"/>
                </a:tc>
              </a:tr>
            </a:tbl>
          </a:graphicData>
        </a:graphic>
      </p:graphicFrame>
      <p:sp>
        <p:nvSpPr>
          <p:cNvPr id="5" name="Obdélník 4"/>
          <p:cNvSpPr/>
          <p:nvPr/>
        </p:nvSpPr>
        <p:spPr>
          <a:xfrm>
            <a:off x="7381280" y="3573016"/>
            <a:ext cx="1585192" cy="2308324"/>
          </a:xfrm>
          <a:prstGeom prst="rect">
            <a:avLst/>
          </a:prstGeom>
        </p:spPr>
        <p:txBody>
          <a:bodyPr wrap="square">
            <a:spAutoFit/>
          </a:bodyPr>
          <a:lstStyle/>
          <a:p>
            <a:r>
              <a:rPr lang="en-US" b="1" dirty="0">
                <a:solidFill>
                  <a:srgbClr val="C00000"/>
                </a:solidFill>
                <a:latin typeface="Times New Roman" panose="02020603050405020304" pitchFamily="18" charset="0"/>
                <a:cs typeface="Times New Roman" panose="02020603050405020304" pitchFamily="18" charset="0"/>
              </a:rPr>
              <a:t>For all </a:t>
            </a:r>
            <a:r>
              <a:rPr lang="en-US" b="1" dirty="0" smtClean="0">
                <a:solidFill>
                  <a:srgbClr val="C00000"/>
                </a:solidFill>
                <a:latin typeface="Times New Roman" panose="02020603050405020304" pitchFamily="18" charset="0"/>
                <a:cs typeface="Times New Roman" panose="02020603050405020304" pitchFamily="18" charset="0"/>
              </a:rPr>
              <a:t>years </a:t>
            </a:r>
            <a:r>
              <a:rPr lang="en-US" b="1" dirty="0">
                <a:solidFill>
                  <a:srgbClr val="C00000"/>
                </a:solidFill>
                <a:latin typeface="Times New Roman" panose="02020603050405020304" pitchFamily="18" charset="0"/>
                <a:cs typeface="Times New Roman" panose="02020603050405020304" pitchFamily="18" charset="0"/>
              </a:rPr>
              <a:t>(top) the solar </a:t>
            </a:r>
            <a:r>
              <a:rPr lang="en-US" b="1" dirty="0" smtClean="0">
                <a:solidFill>
                  <a:srgbClr val="C00000"/>
                </a:solidFill>
                <a:latin typeface="Times New Roman" panose="02020603050405020304" pitchFamily="18" charset="0"/>
                <a:cs typeface="Times New Roman" panose="02020603050405020304" pitchFamily="18" charset="0"/>
              </a:rPr>
              <a:t>coefficients B </a:t>
            </a:r>
            <a:r>
              <a:rPr lang="en-US" b="1" dirty="0">
                <a:solidFill>
                  <a:srgbClr val="C00000"/>
                </a:solidFill>
                <a:latin typeface="Times New Roman" panose="02020603050405020304" pitchFamily="18" charset="0"/>
                <a:cs typeface="Times New Roman" panose="02020603050405020304" pitchFamily="18" charset="0"/>
              </a:rPr>
              <a:t>are clearly larger in the second period </a:t>
            </a:r>
            <a:r>
              <a:rPr lang="en-US" b="1" dirty="0" smtClean="0">
                <a:solidFill>
                  <a:srgbClr val="C00000"/>
                </a:solidFill>
                <a:latin typeface="Times New Roman" panose="02020603050405020304" pitchFamily="18" charset="0"/>
                <a:cs typeface="Times New Roman" panose="02020603050405020304" pitchFamily="18" charset="0"/>
              </a:rPr>
              <a:t>1996-2014 for all 5 datasets.</a:t>
            </a:r>
            <a:endParaRPr lang="cs-CZ" b="1"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059284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5536" y="980728"/>
            <a:ext cx="4176464" cy="4058710"/>
          </a:xfrm>
          <a:prstGeom prst="rect">
            <a:avLst/>
          </a:prstGeom>
        </p:spPr>
      </p:pic>
      <p:sp>
        <p:nvSpPr>
          <p:cNvPr id="3" name="Obdélník 2"/>
          <p:cNvSpPr/>
          <p:nvPr/>
        </p:nvSpPr>
        <p:spPr>
          <a:xfrm>
            <a:off x="1468481" y="188640"/>
            <a:ext cx="5873596" cy="523220"/>
          </a:xfrm>
          <a:prstGeom prst="rect">
            <a:avLst/>
          </a:prstGeom>
        </p:spPr>
        <p:txBody>
          <a:bodyPr wrap="none">
            <a:spAutoFit/>
          </a:bodyPr>
          <a:lstStyle/>
          <a:p>
            <a:r>
              <a:rPr lang="en-US" sz="2800" b="1" dirty="0" smtClean="0">
                <a:solidFill>
                  <a:srgbClr val="0000CC"/>
                </a:solidFill>
                <a:latin typeface="Times New Roman" panose="02020603050405020304" pitchFamily="18" charset="0"/>
                <a:cs typeface="Times New Roman" panose="02020603050405020304" pitchFamily="18" charset="0"/>
              </a:rPr>
              <a:t>Ionospheric </a:t>
            </a:r>
            <a:r>
              <a:rPr lang="en-US" sz="2800" b="1" dirty="0">
                <a:solidFill>
                  <a:srgbClr val="0000CC"/>
                </a:solidFill>
                <a:latin typeface="Times New Roman" panose="02020603050405020304" pitchFamily="18" charset="0"/>
                <a:cs typeface="Times New Roman" panose="02020603050405020304" pitchFamily="18" charset="0"/>
              </a:rPr>
              <a:t>response </a:t>
            </a:r>
            <a:r>
              <a:rPr lang="en-US" sz="2800" b="1" dirty="0" smtClean="0">
                <a:solidFill>
                  <a:srgbClr val="0000CC"/>
                </a:solidFill>
                <a:latin typeface="Times New Roman" panose="02020603050405020304" pitchFamily="18" charset="0"/>
                <a:cs typeface="Times New Roman" panose="02020603050405020304" pitchFamily="18" charset="0"/>
              </a:rPr>
              <a:t>to </a:t>
            </a:r>
            <a:r>
              <a:rPr lang="en-US" sz="2800" b="1" dirty="0">
                <a:solidFill>
                  <a:srgbClr val="0000CC"/>
                </a:solidFill>
                <a:latin typeface="Times New Roman" panose="02020603050405020304" pitchFamily="18" charset="0"/>
                <a:cs typeface="Times New Roman" panose="02020603050405020304" pitchFamily="18" charset="0"/>
              </a:rPr>
              <a:t>solar activity</a:t>
            </a:r>
            <a:endParaRPr lang="cs-CZ" sz="2800" b="1" dirty="0">
              <a:solidFill>
                <a:srgbClr val="0000CC"/>
              </a:solidFill>
              <a:latin typeface="Times New Roman" panose="02020603050405020304" pitchFamily="18" charset="0"/>
              <a:cs typeface="Times New Roman" panose="02020603050405020304" pitchFamily="18" charset="0"/>
            </a:endParaRPr>
          </a:p>
        </p:txBody>
      </p:sp>
      <p:sp>
        <p:nvSpPr>
          <p:cNvPr id="4" name="Obdélník 3"/>
          <p:cNvSpPr/>
          <p:nvPr/>
        </p:nvSpPr>
        <p:spPr>
          <a:xfrm>
            <a:off x="4788024" y="836712"/>
            <a:ext cx="4196430" cy="5078313"/>
          </a:xfrm>
          <a:prstGeom prst="rect">
            <a:avLst/>
          </a:prstGeom>
        </p:spPr>
        <p:txBody>
          <a:bodyPr wrap="square">
            <a:spAutoFit/>
          </a:bodyPr>
          <a:lstStyle/>
          <a:p>
            <a:r>
              <a:rPr lang="en-US" dirty="0" smtClean="0">
                <a:latin typeface="Times New Roman" panose="02020603050405020304" pitchFamily="18" charset="0"/>
                <a:cs typeface="Times New Roman" panose="02020603050405020304" pitchFamily="18" charset="0"/>
              </a:rPr>
              <a:t>However, there </a:t>
            </a:r>
            <a:r>
              <a:rPr lang="en-US" dirty="0">
                <a:latin typeface="Times New Roman" panose="02020603050405020304" pitchFamily="18" charset="0"/>
                <a:cs typeface="Times New Roman" panose="02020603050405020304" pitchFamily="18" charset="0"/>
              </a:rPr>
              <a:t>is an </a:t>
            </a:r>
            <a:r>
              <a:rPr lang="en-US" b="1" dirty="0">
                <a:latin typeface="Times New Roman" panose="02020603050405020304" pitchFamily="18" charset="0"/>
                <a:cs typeface="Times New Roman" panose="02020603050405020304" pitchFamily="18" charset="0"/>
              </a:rPr>
              <a:t>effect of saturation </a:t>
            </a:r>
            <a:r>
              <a:rPr lang="en-US" dirty="0">
                <a:latin typeface="Times New Roman" panose="02020603050405020304" pitchFamily="18" charset="0"/>
                <a:cs typeface="Times New Roman" panose="02020603050405020304" pitchFamily="18" charset="0"/>
              </a:rPr>
              <a:t>of the dependence of foF2 on solar proxies at high solar activity (e.g., </a:t>
            </a:r>
            <a:r>
              <a:rPr lang="en-US" dirty="0" err="1">
                <a:latin typeface="Times New Roman" panose="02020603050405020304" pitchFamily="18" charset="0"/>
                <a:cs typeface="Times New Roman" panose="02020603050405020304" pitchFamily="18" charset="0"/>
              </a:rPr>
              <a:t>Balan</a:t>
            </a:r>
            <a:r>
              <a:rPr lang="en-US" dirty="0">
                <a:latin typeface="Times New Roman" panose="02020603050405020304" pitchFamily="18" charset="0"/>
                <a:cs typeface="Times New Roman" panose="02020603050405020304" pitchFamily="18" charset="0"/>
              </a:rPr>
              <a:t> et al., 1994;  Liu et al., 2006; </a:t>
            </a:r>
            <a:r>
              <a:rPr lang="en-US" dirty="0" err="1">
                <a:latin typeface="Times New Roman" panose="02020603050405020304" pitchFamily="18" charset="0"/>
                <a:cs typeface="Times New Roman" panose="02020603050405020304" pitchFamily="18" charset="0"/>
              </a:rPr>
              <a:t>Adeniy</a:t>
            </a:r>
            <a:r>
              <a:rPr lang="en-US" dirty="0">
                <a:latin typeface="Times New Roman" panose="02020603050405020304" pitchFamily="18" charset="0"/>
                <a:cs typeface="Times New Roman" panose="02020603050405020304" pitchFamily="18" charset="0"/>
              </a:rPr>
              <a:t> and </a:t>
            </a:r>
            <a:r>
              <a:rPr lang="en-US" dirty="0" err="1">
                <a:latin typeface="Times New Roman" panose="02020603050405020304" pitchFamily="18" charset="0"/>
                <a:cs typeface="Times New Roman" panose="02020603050405020304" pitchFamily="18" charset="0"/>
              </a:rPr>
              <a:t>Ikubani</a:t>
            </a:r>
            <a:r>
              <a:rPr lang="en-US" dirty="0">
                <a:latin typeface="Times New Roman" panose="02020603050405020304" pitchFamily="18" charset="0"/>
                <a:cs typeface="Times New Roman" panose="02020603050405020304" pitchFamily="18" charset="0"/>
              </a:rPr>
              <a:t>, 2013). It can affect the change of B from the first to the second period, because the first period contains more years with high solar activity. Figure shows that the effect of saturation does exist for foF2 but not for </a:t>
            </a:r>
            <a:r>
              <a:rPr lang="en-US" dirty="0" err="1">
                <a:latin typeface="Times New Roman" panose="02020603050405020304" pitchFamily="18" charset="0"/>
                <a:cs typeface="Times New Roman" panose="02020603050405020304" pitchFamily="18" charset="0"/>
              </a:rPr>
              <a:t>foE</a:t>
            </a:r>
            <a:r>
              <a:rPr lang="en-US" dirty="0">
                <a:latin typeface="Times New Roman" panose="02020603050405020304" pitchFamily="18" charset="0"/>
                <a:cs typeface="Times New Roman" panose="02020603050405020304" pitchFamily="18" charset="0"/>
              </a:rPr>
              <a:t>. The threshold value of F10.7 = 152 was chosen partly arbitrarily, mostly in line with values by </a:t>
            </a:r>
            <a:r>
              <a:rPr lang="en-US" dirty="0" err="1">
                <a:latin typeface="Times New Roman" panose="02020603050405020304" pitchFamily="18" charset="0"/>
                <a:cs typeface="Times New Roman" panose="02020603050405020304" pitchFamily="18" charset="0"/>
              </a:rPr>
              <a:t>Adeniyi</a:t>
            </a:r>
            <a:r>
              <a:rPr lang="en-US" dirty="0">
                <a:latin typeface="Times New Roman" panose="02020603050405020304" pitchFamily="18" charset="0"/>
                <a:cs typeface="Times New Roman" panose="02020603050405020304" pitchFamily="18" charset="0"/>
              </a:rPr>
              <a:t> and </a:t>
            </a:r>
            <a:r>
              <a:rPr lang="en-US" dirty="0" err="1">
                <a:latin typeface="Times New Roman" panose="02020603050405020304" pitchFamily="18" charset="0"/>
                <a:cs typeface="Times New Roman" panose="02020603050405020304" pitchFamily="18" charset="0"/>
              </a:rPr>
              <a:t>Ikubani</a:t>
            </a:r>
            <a:r>
              <a:rPr lang="en-US" dirty="0">
                <a:latin typeface="Times New Roman" panose="02020603050405020304" pitchFamily="18" charset="0"/>
                <a:cs typeface="Times New Roman" panose="02020603050405020304" pitchFamily="18" charset="0"/>
              </a:rPr>
              <a:t> (2013), while data by Liu et al. (2006) suggest a higher threshold. The threshold is rather low to be sure that all values affected by saturation are removed. Another version removes only 1989 and 2001 (substantial effect of saturation).</a:t>
            </a:r>
            <a:endParaRPr lang="cs-CZ" dirty="0">
              <a:latin typeface="Times New Roman" panose="02020603050405020304" pitchFamily="18" charset="0"/>
              <a:cs typeface="Times New Roman" panose="02020603050405020304" pitchFamily="18" charset="0"/>
            </a:endParaRPr>
          </a:p>
        </p:txBody>
      </p:sp>
      <p:sp>
        <p:nvSpPr>
          <p:cNvPr id="5" name="Obdélník 4"/>
          <p:cNvSpPr/>
          <p:nvPr/>
        </p:nvSpPr>
        <p:spPr>
          <a:xfrm>
            <a:off x="395536" y="5044457"/>
            <a:ext cx="4176464" cy="1077218"/>
          </a:xfrm>
          <a:prstGeom prst="rect">
            <a:avLst/>
          </a:prstGeom>
        </p:spPr>
        <p:txBody>
          <a:bodyPr wrap="square">
            <a:spAutoFit/>
          </a:bodyPr>
          <a:lstStyle/>
          <a:p>
            <a:r>
              <a:rPr lang="en-US" sz="1600" dirty="0">
                <a:latin typeface="Times New Roman" panose="02020603050405020304" pitchFamily="18" charset="0"/>
                <a:cs typeface="Times New Roman" panose="02020603050405020304" pitchFamily="18" charset="0"/>
              </a:rPr>
              <a:t>Dependence of foF2 (Juliusruh) and </a:t>
            </a:r>
            <a:r>
              <a:rPr lang="en-US" sz="1600" dirty="0" err="1">
                <a:latin typeface="Times New Roman" panose="02020603050405020304" pitchFamily="18" charset="0"/>
                <a:cs typeface="Times New Roman" panose="02020603050405020304" pitchFamily="18" charset="0"/>
              </a:rPr>
              <a:t>foE</a:t>
            </a:r>
            <a:r>
              <a:rPr lang="en-US" sz="1600" dirty="0">
                <a:latin typeface="Times New Roman" panose="02020603050405020304" pitchFamily="18" charset="0"/>
                <a:cs typeface="Times New Roman" panose="02020603050405020304" pitchFamily="18" charset="0"/>
              </a:rPr>
              <a:t> (Chilton) on solar activity (F10.7), 1976-2014. Empty squares, dotted line – foF2, 1976-1995. Red </a:t>
            </a:r>
            <a:r>
              <a:rPr lang="en-US" sz="1600" b="1" dirty="0">
                <a:latin typeface="Times New Roman" panose="02020603050405020304" pitchFamily="18" charset="0"/>
                <a:cs typeface="Times New Roman" panose="02020603050405020304" pitchFamily="18" charset="0"/>
              </a:rPr>
              <a:t>c</a:t>
            </a:r>
            <a:r>
              <a:rPr lang="en-US" sz="1600" dirty="0">
                <a:latin typeface="Times New Roman" panose="02020603050405020304" pitchFamily="18" charset="0"/>
                <a:cs typeface="Times New Roman" panose="02020603050405020304" pitchFamily="18" charset="0"/>
              </a:rPr>
              <a:t>rosses, full line – foF2, 1996-2014.</a:t>
            </a:r>
            <a:endParaRPr lang="cs-CZ" sz="1600" dirty="0">
              <a:latin typeface="Times New Roman" panose="02020603050405020304" pitchFamily="18" charset="0"/>
              <a:cs typeface="Times New Roman" panose="02020603050405020304" pitchFamily="18" charset="0"/>
            </a:endParaRPr>
          </a:p>
        </p:txBody>
      </p:sp>
      <p:sp>
        <p:nvSpPr>
          <p:cNvPr id="6" name="Obdélník 5"/>
          <p:cNvSpPr/>
          <p:nvPr/>
        </p:nvSpPr>
        <p:spPr>
          <a:xfrm>
            <a:off x="1331640" y="6121675"/>
            <a:ext cx="7272808" cy="369332"/>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Figure also illustrates a steeper dependence of foF2 on F10.7 in 1996-2014.</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825680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619672" y="188640"/>
            <a:ext cx="5873596" cy="523220"/>
          </a:xfrm>
          <a:prstGeom prst="rect">
            <a:avLst/>
          </a:prstGeom>
        </p:spPr>
        <p:txBody>
          <a:bodyPr wrap="none">
            <a:spAutoFit/>
          </a:bodyPr>
          <a:lstStyle/>
          <a:p>
            <a:r>
              <a:rPr lang="en-US" sz="2800" b="1" dirty="0">
                <a:solidFill>
                  <a:srgbClr val="0000CC"/>
                </a:solidFill>
                <a:latin typeface="Times New Roman" panose="02020603050405020304" pitchFamily="18" charset="0"/>
                <a:cs typeface="Times New Roman" panose="02020603050405020304" pitchFamily="18" charset="0"/>
              </a:rPr>
              <a:t>Ionospheric response to solar activity</a:t>
            </a:r>
            <a:endParaRPr lang="cs-CZ" sz="2800" b="1" dirty="0">
              <a:solidFill>
                <a:srgbClr val="0000CC"/>
              </a:solidFill>
              <a:latin typeface="Times New Roman" panose="02020603050405020304" pitchFamily="18" charset="0"/>
              <a:cs typeface="Times New Roman" panose="02020603050405020304" pitchFamily="18" charset="0"/>
            </a:endParaRPr>
          </a:p>
        </p:txBody>
      </p:sp>
      <p:graphicFrame>
        <p:nvGraphicFramePr>
          <p:cNvPr id="4" name="Tabulka 3"/>
          <p:cNvGraphicFramePr>
            <a:graphicFrameLocks noGrp="1"/>
          </p:cNvGraphicFramePr>
          <p:nvPr>
            <p:extLst>
              <p:ext uri="{D42A27DB-BD31-4B8C-83A1-F6EECF244321}">
                <p14:modId xmlns:p14="http://schemas.microsoft.com/office/powerpoint/2010/main" val="3367108123"/>
              </p:ext>
            </p:extLst>
          </p:nvPr>
        </p:nvGraphicFramePr>
        <p:xfrm>
          <a:off x="251520" y="817632"/>
          <a:ext cx="6912768" cy="5547360"/>
        </p:xfrm>
        <a:graphic>
          <a:graphicData uri="http://schemas.openxmlformats.org/drawingml/2006/table">
            <a:tbl>
              <a:tblPr firstRow="1" firstCol="1" bandRow="1">
                <a:tableStyleId>{5C22544A-7EE6-4342-B048-85BDC9FD1C3A}</a:tableStyleId>
              </a:tblPr>
              <a:tblGrid>
                <a:gridCol w="6912768"/>
              </a:tblGrid>
              <a:tr h="375521">
                <a:tc>
                  <a:txBody>
                    <a:bodyPr/>
                    <a:lstStyle/>
                    <a:p>
                      <a:pPr algn="ctr">
                        <a:lnSpc>
                          <a:spcPct val="200000"/>
                        </a:lnSpc>
                        <a:spcAft>
                          <a:spcPts val="0"/>
                        </a:spcAft>
                      </a:pPr>
                      <a:r>
                        <a:rPr lang="en-US" sz="1400" dirty="0">
                          <a:effectLst/>
                          <a:latin typeface="Times New Roman" panose="02020603050405020304" pitchFamily="18" charset="0"/>
                          <a:cs typeface="Times New Roman" panose="02020603050405020304" pitchFamily="18" charset="0"/>
                        </a:rPr>
                        <a:t>All years</a:t>
                      </a:r>
                      <a:endParaRPr lang="cs-CZ" sz="1400" dirty="0">
                        <a:effectLst/>
                        <a:latin typeface="Times New Roman" panose="02020603050405020304" pitchFamily="18" charset="0"/>
                        <a:ea typeface="Calibri"/>
                        <a:cs typeface="Times New Roman" panose="02020603050405020304" pitchFamily="18" charset="0"/>
                      </a:endParaRPr>
                    </a:p>
                  </a:txBody>
                  <a:tcPr marL="65278" marR="65278" marT="0" marB="0"/>
                </a:tc>
              </a:tr>
              <a:tr h="375521">
                <a:tc>
                  <a:txBody>
                    <a:bodyPr/>
                    <a:lstStyle/>
                    <a:p>
                      <a:pPr>
                        <a:lnSpc>
                          <a:spcPct val="200000"/>
                        </a:lnSpc>
                        <a:spcAft>
                          <a:spcPts val="0"/>
                        </a:spcAft>
                      </a:pPr>
                      <a:r>
                        <a:rPr lang="cs-CZ" sz="1400" dirty="0">
                          <a:effectLst/>
                          <a:latin typeface="Times New Roman" panose="02020603050405020304" pitchFamily="18" charset="0"/>
                          <a:cs typeface="Times New Roman" panose="02020603050405020304" pitchFamily="18" charset="0"/>
                        </a:rPr>
                        <a:t>            Period    foF2 Rome       foF2 Pruh         foF2 Jul              </a:t>
                      </a:r>
                      <a:r>
                        <a:rPr lang="cs-CZ" sz="1400" dirty="0" err="1">
                          <a:effectLst/>
                          <a:latin typeface="Times New Roman" panose="02020603050405020304" pitchFamily="18" charset="0"/>
                          <a:cs typeface="Times New Roman" panose="02020603050405020304" pitchFamily="18" charset="0"/>
                        </a:rPr>
                        <a:t>foE</a:t>
                      </a:r>
                      <a:r>
                        <a:rPr lang="cs-CZ" sz="1400" dirty="0">
                          <a:effectLst/>
                          <a:latin typeface="Times New Roman" panose="02020603050405020304" pitchFamily="18" charset="0"/>
                          <a:cs typeface="Times New Roman" panose="02020603050405020304" pitchFamily="18" charset="0"/>
                        </a:rPr>
                        <a:t> Jul                </a:t>
                      </a:r>
                      <a:r>
                        <a:rPr lang="cs-CZ" sz="1400" dirty="0" err="1">
                          <a:effectLst/>
                          <a:latin typeface="Times New Roman" panose="02020603050405020304" pitchFamily="18" charset="0"/>
                          <a:cs typeface="Times New Roman" panose="02020603050405020304" pitchFamily="18" charset="0"/>
                        </a:rPr>
                        <a:t>foE</a:t>
                      </a:r>
                      <a:r>
                        <a:rPr lang="cs-CZ" sz="1400" dirty="0">
                          <a:effectLst/>
                          <a:latin typeface="Times New Roman" panose="02020603050405020304" pitchFamily="18" charset="0"/>
                          <a:cs typeface="Times New Roman" panose="02020603050405020304" pitchFamily="18" charset="0"/>
                        </a:rPr>
                        <a:t> </a:t>
                      </a:r>
                      <a:r>
                        <a:rPr lang="cs-CZ" sz="1400" dirty="0" err="1">
                          <a:effectLst/>
                          <a:latin typeface="Times New Roman" panose="02020603050405020304" pitchFamily="18" charset="0"/>
                          <a:cs typeface="Times New Roman" panose="02020603050405020304" pitchFamily="18" charset="0"/>
                        </a:rPr>
                        <a:t>Chil</a:t>
                      </a:r>
                      <a:endParaRPr lang="cs-CZ" sz="1400" dirty="0">
                        <a:effectLst/>
                        <a:latin typeface="Times New Roman" panose="02020603050405020304" pitchFamily="18" charset="0"/>
                        <a:ea typeface="Calibri"/>
                        <a:cs typeface="Times New Roman" panose="02020603050405020304" pitchFamily="18" charset="0"/>
                      </a:endParaRPr>
                    </a:p>
                  </a:txBody>
                  <a:tcPr marL="65278" marR="65278" marT="0" marB="0"/>
                </a:tc>
              </a:tr>
              <a:tr h="1444844">
                <a:tc>
                  <a:txBody>
                    <a:bodyPr/>
                    <a:lstStyle/>
                    <a:p>
                      <a:pPr>
                        <a:lnSpc>
                          <a:spcPct val="200000"/>
                        </a:lnSpc>
                        <a:spcAft>
                          <a:spcPts val="0"/>
                        </a:spcAft>
                      </a:pPr>
                      <a:r>
                        <a:rPr lang="cs-CZ" sz="1400" dirty="0">
                          <a:effectLst/>
                          <a:latin typeface="Times New Roman" panose="02020603050405020304" pitchFamily="18" charset="0"/>
                          <a:cs typeface="Times New Roman" panose="02020603050405020304" pitchFamily="18" charset="0"/>
                        </a:rPr>
                        <a:t> F10.7       I          4.1±0.2            3.6±0.1           </a:t>
                      </a:r>
                      <a:r>
                        <a:rPr lang="en-US" sz="1400" dirty="0" smtClean="0">
                          <a:effectLst/>
                          <a:latin typeface="Times New Roman" panose="02020603050405020304" pitchFamily="18" charset="0"/>
                          <a:cs typeface="Times New Roman" panose="02020603050405020304" pitchFamily="18" charset="0"/>
                        </a:rPr>
                        <a:t> </a:t>
                      </a:r>
                      <a:r>
                        <a:rPr lang="cs-CZ" sz="1400" dirty="0" smtClean="0">
                          <a:effectLst/>
                          <a:latin typeface="Times New Roman" panose="02020603050405020304" pitchFamily="18" charset="0"/>
                          <a:cs typeface="Times New Roman" panose="02020603050405020304" pitchFamily="18" charset="0"/>
                        </a:rPr>
                        <a:t>3.9±0.1             </a:t>
                      </a:r>
                      <a:r>
                        <a:rPr lang="cs-CZ" sz="1400" dirty="0">
                          <a:effectLst/>
                          <a:latin typeface="Times New Roman" panose="02020603050405020304" pitchFamily="18" charset="0"/>
                          <a:cs typeface="Times New Roman" panose="02020603050405020304" pitchFamily="18" charset="0"/>
                        </a:rPr>
                        <a:t>0.49±0.01           0.52±0.01</a:t>
                      </a:r>
                    </a:p>
                    <a:p>
                      <a:pPr>
                        <a:lnSpc>
                          <a:spcPct val="200000"/>
                        </a:lnSpc>
                        <a:spcAft>
                          <a:spcPts val="0"/>
                        </a:spcAft>
                      </a:pPr>
                      <a:r>
                        <a:rPr lang="cs-CZ" sz="1400" dirty="0">
                          <a:effectLst/>
                          <a:latin typeface="Times New Roman" panose="02020603050405020304" pitchFamily="18" charset="0"/>
                          <a:cs typeface="Times New Roman" panose="02020603050405020304" pitchFamily="18" charset="0"/>
                        </a:rPr>
                        <a:t>                 II         5.0±0.1            4.6±0.1            4.5±0.1             0.57±0.05           0.58±0.04</a:t>
                      </a:r>
                    </a:p>
                    <a:p>
                      <a:pPr>
                        <a:lnSpc>
                          <a:spcPct val="200000"/>
                        </a:lnSpc>
                        <a:spcAft>
                          <a:spcPts val="0"/>
                        </a:spcAft>
                      </a:pPr>
                      <a:r>
                        <a:rPr lang="cs-CZ" sz="1400" dirty="0">
                          <a:effectLst/>
                          <a:latin typeface="Times New Roman" panose="02020603050405020304" pitchFamily="18" charset="0"/>
                          <a:cs typeface="Times New Roman" panose="02020603050405020304" pitchFamily="18" charset="0"/>
                        </a:rPr>
                        <a:t>    Fα         I         2.68±0.13        2.36±0.10        2.56±0.12         0.313±0.017       0.334±0.016</a:t>
                      </a:r>
                    </a:p>
                    <a:p>
                      <a:pPr>
                        <a:lnSpc>
                          <a:spcPct val="200000"/>
                        </a:lnSpc>
                        <a:spcAft>
                          <a:spcPts val="0"/>
                        </a:spcAft>
                      </a:pPr>
                      <a:r>
                        <a:rPr lang="cs-CZ" sz="1400" dirty="0">
                          <a:effectLst/>
                          <a:latin typeface="Times New Roman" panose="02020603050405020304" pitchFamily="18" charset="0"/>
                          <a:cs typeface="Times New Roman" panose="02020603050405020304" pitchFamily="18" charset="0"/>
                        </a:rPr>
                        <a:t>                 II        3.08±0.08        2.81±0.09        2.74±0.09         0.352±0.033       0.354±0.024</a:t>
                      </a:r>
                      <a:endParaRPr lang="cs-CZ" sz="1400" dirty="0">
                        <a:effectLst/>
                        <a:latin typeface="Times New Roman" panose="02020603050405020304" pitchFamily="18" charset="0"/>
                        <a:ea typeface="Calibri"/>
                        <a:cs typeface="Times New Roman" panose="02020603050405020304" pitchFamily="18" charset="0"/>
                      </a:endParaRPr>
                    </a:p>
                  </a:txBody>
                  <a:tcPr marL="65278" marR="65278" marT="0" marB="0"/>
                </a:tc>
              </a:tr>
              <a:tr h="375521">
                <a:tc>
                  <a:txBody>
                    <a:bodyPr/>
                    <a:lstStyle/>
                    <a:p>
                      <a:pPr algn="ctr">
                        <a:lnSpc>
                          <a:spcPct val="200000"/>
                        </a:lnSpc>
                        <a:spcAft>
                          <a:spcPts val="0"/>
                        </a:spcAft>
                      </a:pPr>
                      <a:r>
                        <a:rPr lang="en-US" sz="1400" dirty="0">
                          <a:effectLst/>
                          <a:latin typeface="Times New Roman" panose="02020603050405020304" pitchFamily="18" charset="0"/>
                          <a:cs typeface="Times New Roman" panose="02020603050405020304" pitchFamily="18" charset="0"/>
                        </a:rPr>
                        <a:t>Years of high solar activity (F10.7 &gt; 152) removed</a:t>
                      </a:r>
                      <a:endParaRPr lang="cs-CZ" sz="1400" dirty="0">
                        <a:effectLst/>
                        <a:latin typeface="Times New Roman" panose="02020603050405020304" pitchFamily="18" charset="0"/>
                        <a:ea typeface="Calibri"/>
                        <a:cs typeface="Times New Roman" panose="02020603050405020304" pitchFamily="18" charset="0"/>
                      </a:endParaRPr>
                    </a:p>
                  </a:txBody>
                  <a:tcPr marL="65278" marR="65278" marT="0" marB="0"/>
                </a:tc>
              </a:tr>
              <a:tr h="1502085">
                <a:tc>
                  <a:txBody>
                    <a:bodyPr/>
                    <a:lstStyle/>
                    <a:p>
                      <a:pPr>
                        <a:lnSpc>
                          <a:spcPct val="200000"/>
                        </a:lnSpc>
                        <a:spcAft>
                          <a:spcPts val="0"/>
                        </a:spcAft>
                      </a:pPr>
                      <a:r>
                        <a:rPr lang="cs-CZ" sz="1400" dirty="0">
                          <a:effectLst/>
                          <a:latin typeface="Times New Roman" panose="02020603050405020304" pitchFamily="18" charset="0"/>
                          <a:cs typeface="Times New Roman" panose="02020603050405020304" pitchFamily="18" charset="0"/>
                        </a:rPr>
                        <a:t> F10.7       I           5.0±0.2            4.1±0.2           4.4±0.2             0.46±0.03           0.50±0.03</a:t>
                      </a:r>
                    </a:p>
                    <a:p>
                      <a:pPr>
                        <a:lnSpc>
                          <a:spcPct val="200000"/>
                        </a:lnSpc>
                        <a:spcAft>
                          <a:spcPts val="0"/>
                        </a:spcAft>
                      </a:pPr>
                      <a:r>
                        <a:rPr lang="cs-CZ" sz="1400" dirty="0">
                          <a:effectLst/>
                          <a:latin typeface="Times New Roman" panose="02020603050405020304" pitchFamily="18" charset="0"/>
                          <a:cs typeface="Times New Roman" panose="02020603050405020304" pitchFamily="18" charset="0"/>
                        </a:rPr>
                        <a:t>                 II          5.3±0.1            4.8±0.2           4.6±0.2             0.53±0.08           0.56±0.06</a:t>
                      </a:r>
                    </a:p>
                    <a:p>
                      <a:pPr>
                        <a:lnSpc>
                          <a:spcPct val="200000"/>
                        </a:lnSpc>
                        <a:spcAft>
                          <a:spcPts val="0"/>
                        </a:spcAft>
                      </a:pPr>
                      <a:r>
                        <a:rPr lang="cs-CZ" sz="1400" dirty="0">
                          <a:effectLst/>
                          <a:latin typeface="Times New Roman" panose="02020603050405020304" pitchFamily="18" charset="0"/>
                          <a:cs typeface="Times New Roman" panose="02020603050405020304" pitchFamily="18" charset="0"/>
                        </a:rPr>
                        <a:t>    Fα         I         2.91±0.22         2.31±0.22       2.48±0.24         0.252±0.034       0.278±0.032</a:t>
                      </a:r>
                    </a:p>
                    <a:p>
                      <a:pPr>
                        <a:lnSpc>
                          <a:spcPct val="200000"/>
                        </a:lnSpc>
                        <a:spcAft>
                          <a:spcPts val="0"/>
                        </a:spcAft>
                      </a:pPr>
                      <a:r>
                        <a:rPr lang="cs-CZ" sz="1400" dirty="0">
                          <a:effectLst/>
                          <a:latin typeface="Times New Roman" panose="02020603050405020304" pitchFamily="18" charset="0"/>
                          <a:cs typeface="Times New Roman" panose="02020603050405020304" pitchFamily="18" charset="0"/>
                        </a:rPr>
                        <a:t>                 II        3.22±0.11         2.98±0.13       2.75±0.15         0.331±0.056       0.352±0.39</a:t>
                      </a:r>
                      <a:endParaRPr lang="cs-CZ" sz="1400" dirty="0">
                        <a:effectLst/>
                        <a:latin typeface="Times New Roman" panose="02020603050405020304" pitchFamily="18" charset="0"/>
                        <a:ea typeface="Calibri"/>
                        <a:cs typeface="Times New Roman" panose="02020603050405020304" pitchFamily="18" charset="0"/>
                      </a:endParaRPr>
                    </a:p>
                  </a:txBody>
                  <a:tcPr marL="65278" marR="65278" marT="0" marB="0"/>
                </a:tc>
              </a:tr>
              <a:tr h="375521">
                <a:tc>
                  <a:txBody>
                    <a:bodyPr/>
                    <a:lstStyle/>
                    <a:p>
                      <a:pPr>
                        <a:lnSpc>
                          <a:spcPct val="200000"/>
                        </a:lnSpc>
                        <a:spcAft>
                          <a:spcPts val="0"/>
                        </a:spcAft>
                      </a:pPr>
                      <a:r>
                        <a:rPr lang="en-US" sz="1400">
                          <a:effectLst/>
                          <a:latin typeface="Times New Roman" panose="02020603050405020304" pitchFamily="18" charset="0"/>
                          <a:cs typeface="Times New Roman" panose="02020603050405020304" pitchFamily="18" charset="0"/>
                        </a:rPr>
                        <a:t>                                              Only years 1989 and 1991 removed </a:t>
                      </a:r>
                      <a:endParaRPr lang="cs-CZ" sz="1400">
                        <a:effectLst/>
                        <a:latin typeface="Times New Roman" panose="02020603050405020304" pitchFamily="18" charset="0"/>
                        <a:ea typeface="Calibri"/>
                        <a:cs typeface="Times New Roman" panose="02020603050405020304" pitchFamily="18" charset="0"/>
                      </a:endParaRPr>
                    </a:p>
                  </a:txBody>
                  <a:tcPr marL="65278" marR="65278" marT="0" marB="0"/>
                </a:tc>
              </a:tr>
              <a:tr h="375521">
                <a:tc>
                  <a:txBody>
                    <a:bodyPr/>
                    <a:lstStyle/>
                    <a:p>
                      <a:pPr>
                        <a:lnSpc>
                          <a:spcPct val="200000"/>
                        </a:lnSpc>
                        <a:spcAft>
                          <a:spcPts val="0"/>
                        </a:spcAft>
                      </a:pPr>
                      <a:r>
                        <a:rPr lang="cs-CZ" sz="1400" dirty="0">
                          <a:effectLst/>
                          <a:latin typeface="Times New Roman" panose="02020603050405020304" pitchFamily="18" charset="0"/>
                          <a:cs typeface="Times New Roman" panose="02020603050405020304" pitchFamily="18" charset="0"/>
                        </a:rPr>
                        <a:t> F10.7       I           4.3±0.2             3.8±0.1           4.2±0.1              0.50±0.1            0.48±0.1</a:t>
                      </a:r>
                      <a:endParaRPr lang="cs-CZ" sz="1400" dirty="0">
                        <a:effectLst/>
                        <a:latin typeface="Times New Roman" panose="02020603050405020304" pitchFamily="18" charset="0"/>
                        <a:ea typeface="Calibri"/>
                        <a:cs typeface="Times New Roman" panose="02020603050405020304" pitchFamily="18" charset="0"/>
                      </a:endParaRPr>
                    </a:p>
                  </a:txBody>
                  <a:tcPr marL="65278" marR="65278" marT="0" marB="0"/>
                </a:tc>
              </a:tr>
            </a:tbl>
          </a:graphicData>
        </a:graphic>
      </p:graphicFrame>
      <p:sp>
        <p:nvSpPr>
          <p:cNvPr id="6" name="Obdélník 5"/>
          <p:cNvSpPr/>
          <p:nvPr/>
        </p:nvSpPr>
        <p:spPr>
          <a:xfrm>
            <a:off x="7164288" y="716739"/>
            <a:ext cx="1800200" cy="5755422"/>
          </a:xfrm>
          <a:prstGeom prst="rect">
            <a:avLst/>
          </a:prstGeom>
        </p:spPr>
        <p:txBody>
          <a:bodyPr wrap="square">
            <a:spAutoFit/>
          </a:bodyPr>
          <a:lstStyle/>
          <a:p>
            <a:r>
              <a:rPr lang="en-US" sz="1600" dirty="0">
                <a:latin typeface="Times New Roman" panose="02020603050405020304" pitchFamily="18" charset="0"/>
                <a:cs typeface="Times New Roman" panose="02020603050405020304" pitchFamily="18" charset="0"/>
              </a:rPr>
              <a:t>Removal of years with F10.7 &gt; 152 removes 7 years from period I and 4 years from period II, which results in smaller but </a:t>
            </a:r>
            <a:r>
              <a:rPr lang="en-US" sz="1600" b="1" dirty="0">
                <a:latin typeface="Times New Roman" panose="02020603050405020304" pitchFamily="18" charset="0"/>
                <a:cs typeface="Times New Roman" panose="02020603050405020304" pitchFamily="18" charset="0"/>
              </a:rPr>
              <a:t>still existing difference between B</a:t>
            </a:r>
            <a:r>
              <a:rPr lang="en-US" sz="1600" dirty="0">
                <a:latin typeface="Times New Roman" panose="02020603050405020304" pitchFamily="18" charset="0"/>
                <a:cs typeface="Times New Roman" panose="02020603050405020304" pitchFamily="18" charset="0"/>
              </a:rPr>
              <a:t> in the periods I and II for foF2 with F10.7, </a:t>
            </a:r>
            <a:r>
              <a:rPr lang="en-US" sz="1600" dirty="0" smtClean="0">
                <a:latin typeface="Times New Roman" panose="02020603050405020304" pitchFamily="18" charset="0"/>
                <a:cs typeface="Times New Roman" panose="02020603050405020304" pitchFamily="18" charset="0"/>
              </a:rPr>
              <a:t>and no </a:t>
            </a:r>
            <a:r>
              <a:rPr lang="en-US" sz="1600" dirty="0">
                <a:latin typeface="Times New Roman" panose="02020603050405020304" pitchFamily="18" charset="0"/>
                <a:cs typeface="Times New Roman" panose="02020603050405020304" pitchFamily="18" charset="0"/>
              </a:rPr>
              <a:t>significant impact on the inter-period difference with Fα. No </a:t>
            </a:r>
            <a:r>
              <a:rPr lang="en-US" sz="1600" dirty="0" smtClean="0">
                <a:latin typeface="Times New Roman" panose="02020603050405020304" pitchFamily="18" charset="0"/>
                <a:cs typeface="Times New Roman" panose="02020603050405020304" pitchFamily="18" charset="0"/>
              </a:rPr>
              <a:t>effect on </a:t>
            </a:r>
            <a:r>
              <a:rPr lang="en-US" sz="1600" dirty="0">
                <a:latin typeface="Times New Roman" panose="02020603050405020304" pitchFamily="18" charset="0"/>
                <a:cs typeface="Times New Roman" panose="02020603050405020304" pitchFamily="18" charset="0"/>
              </a:rPr>
              <a:t>B for </a:t>
            </a:r>
            <a:r>
              <a:rPr lang="en-US" sz="1600" dirty="0" err="1">
                <a:latin typeface="Times New Roman" panose="02020603050405020304" pitchFamily="18" charset="0"/>
                <a:cs typeface="Times New Roman" panose="02020603050405020304" pitchFamily="18" charset="0"/>
              </a:rPr>
              <a:t>foE</a:t>
            </a:r>
            <a:r>
              <a:rPr lang="en-US" sz="1600" dirty="0">
                <a:latin typeface="Times New Roman" panose="02020603050405020304" pitchFamily="18" charset="0"/>
                <a:cs typeface="Times New Roman" panose="02020603050405020304" pitchFamily="18" charset="0"/>
              </a:rPr>
              <a:t>.</a:t>
            </a:r>
            <a:endParaRPr lang="cs-CZ" sz="1600" dirty="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rPr>
              <a:t>Removal of years 1989 and 1991 results </a:t>
            </a:r>
            <a:r>
              <a:rPr lang="en-US" sz="1600" dirty="0" smtClean="0">
                <a:latin typeface="Times New Roman" panose="02020603050405020304" pitchFamily="18" charset="0"/>
                <a:cs typeface="Times New Roman" panose="02020603050405020304" pitchFamily="18" charset="0"/>
              </a:rPr>
              <a:t>in </a:t>
            </a:r>
            <a:r>
              <a:rPr lang="en-US" sz="1600" dirty="0">
                <a:latin typeface="Times New Roman" panose="02020603050405020304" pitchFamily="18" charset="0"/>
                <a:cs typeface="Times New Roman" panose="02020603050405020304" pitchFamily="18" charset="0"/>
              </a:rPr>
              <a:t>a </a:t>
            </a:r>
            <a:r>
              <a:rPr lang="en-US" sz="1600" b="1" dirty="0">
                <a:latin typeface="Times New Roman" panose="02020603050405020304" pitchFamily="18" charset="0"/>
                <a:cs typeface="Times New Roman" panose="02020603050405020304" pitchFamily="18" charset="0"/>
              </a:rPr>
              <a:t>slight reduction of the inter-period difference</a:t>
            </a:r>
            <a:r>
              <a:rPr lang="en-US" sz="1600" dirty="0">
                <a:latin typeface="Times New Roman" panose="02020603050405020304" pitchFamily="18" charset="0"/>
                <a:cs typeface="Times New Roman" panose="02020603050405020304" pitchFamily="18" charset="0"/>
              </a:rPr>
              <a:t>, </a:t>
            </a:r>
            <a:r>
              <a:rPr lang="en-US" sz="1600" b="1" dirty="0">
                <a:latin typeface="Times New Roman" panose="02020603050405020304" pitchFamily="18" charset="0"/>
                <a:cs typeface="Times New Roman" panose="02020603050405020304" pitchFamily="18" charset="0"/>
              </a:rPr>
              <a:t>which </a:t>
            </a:r>
            <a:r>
              <a:rPr lang="en-US" sz="1600" b="1" dirty="0" smtClean="0">
                <a:latin typeface="Times New Roman" panose="02020603050405020304" pitchFamily="18" charset="0"/>
                <a:cs typeface="Times New Roman" panose="02020603050405020304" pitchFamily="18" charset="0"/>
              </a:rPr>
              <a:t>remains evident</a:t>
            </a:r>
            <a:r>
              <a:rPr lang="en-US" sz="1600" dirty="0">
                <a:latin typeface="Times New Roman" panose="02020603050405020304" pitchFamily="18" charset="0"/>
                <a:cs typeface="Times New Roman" panose="02020603050405020304" pitchFamily="18" charset="0"/>
              </a:rPr>
              <a:t>.</a:t>
            </a:r>
            <a:endParaRPr lang="cs-CZ"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560787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3" name="Objekt 2"/>
          <p:cNvGraphicFramePr>
            <a:graphicFrameLocks noChangeAspect="1"/>
          </p:cNvGraphicFramePr>
          <p:nvPr>
            <p:extLst>
              <p:ext uri="{D42A27DB-BD31-4B8C-83A1-F6EECF244321}">
                <p14:modId xmlns:p14="http://schemas.microsoft.com/office/powerpoint/2010/main" val="4255257600"/>
              </p:ext>
            </p:extLst>
          </p:nvPr>
        </p:nvGraphicFramePr>
        <p:xfrm>
          <a:off x="467544" y="692696"/>
          <a:ext cx="3829102" cy="3816424"/>
        </p:xfrm>
        <a:graphic>
          <a:graphicData uri="http://schemas.openxmlformats.org/presentationml/2006/ole">
            <mc:AlternateContent xmlns:mc="http://schemas.openxmlformats.org/markup-compatibility/2006">
              <mc:Choice xmlns:v="urn:schemas-microsoft-com:vml" Requires="v">
                <p:oleObj spid="_x0000_s4108" name="Plot" r:id="rId3" imgW="6578600" imgH="6565900" progId="Grapher.Document">
                  <p:embed/>
                </p:oleObj>
              </mc:Choice>
              <mc:Fallback>
                <p:oleObj name="Plot" r:id="rId3" imgW="6578600" imgH="6565900" progId="Grapher.Document">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544" y="692696"/>
                        <a:ext cx="3829102" cy="3816424"/>
                      </a:xfrm>
                      <a:prstGeom prst="rect">
                        <a:avLst/>
                      </a:prstGeom>
                      <a:noFill/>
                    </p:spPr>
                  </p:pic>
                </p:oleObj>
              </mc:Fallback>
            </mc:AlternateContent>
          </a:graphicData>
        </a:graphic>
      </p:graphicFrame>
      <p:sp>
        <p:nvSpPr>
          <p:cNvPr id="4" name="Obdélník 3"/>
          <p:cNvSpPr/>
          <p:nvPr/>
        </p:nvSpPr>
        <p:spPr>
          <a:xfrm>
            <a:off x="1635202" y="116632"/>
            <a:ext cx="5873596" cy="523220"/>
          </a:xfrm>
          <a:prstGeom prst="rect">
            <a:avLst/>
          </a:prstGeom>
        </p:spPr>
        <p:txBody>
          <a:bodyPr wrap="none">
            <a:spAutoFit/>
          </a:bodyPr>
          <a:lstStyle/>
          <a:p>
            <a:r>
              <a:rPr lang="en-US" sz="2800" b="1" dirty="0">
                <a:solidFill>
                  <a:srgbClr val="0000CC"/>
                </a:solidFill>
                <a:latin typeface="Times New Roman" panose="02020603050405020304" pitchFamily="18" charset="0"/>
                <a:cs typeface="Times New Roman" panose="02020603050405020304" pitchFamily="18" charset="0"/>
              </a:rPr>
              <a:t>Ionospheric response to solar activity</a:t>
            </a:r>
            <a:endParaRPr lang="cs-CZ" sz="2800" b="1" dirty="0">
              <a:solidFill>
                <a:srgbClr val="0000CC"/>
              </a:solidFill>
              <a:latin typeface="Times New Roman" panose="02020603050405020304" pitchFamily="18" charset="0"/>
              <a:cs typeface="Times New Roman" panose="02020603050405020304" pitchFamily="18" charset="0"/>
            </a:endParaRPr>
          </a:p>
        </p:txBody>
      </p:sp>
      <p:sp>
        <p:nvSpPr>
          <p:cNvPr id="5" name="Obdélník 4"/>
          <p:cNvSpPr/>
          <p:nvPr/>
        </p:nvSpPr>
        <p:spPr>
          <a:xfrm>
            <a:off x="323528" y="4581128"/>
            <a:ext cx="4104456" cy="1600438"/>
          </a:xfrm>
          <a:prstGeom prst="rect">
            <a:avLst/>
          </a:prstGeom>
        </p:spPr>
        <p:txBody>
          <a:bodyPr wrap="square">
            <a:spAutoFit/>
          </a:bodyPr>
          <a:lstStyle/>
          <a:p>
            <a:r>
              <a:rPr lang="en-US" sz="1400" dirty="0">
                <a:latin typeface="Times New Roman" panose="02020603050405020304" pitchFamily="18" charset="0"/>
                <a:cs typeface="Times New Roman" panose="02020603050405020304" pitchFamily="18" charset="0"/>
              </a:rPr>
              <a:t>Evolution of the </a:t>
            </a:r>
            <a:r>
              <a:rPr lang="en-US" sz="1400" b="1" dirty="0">
                <a:latin typeface="Times New Roman" panose="02020603050405020304" pitchFamily="18" charset="0"/>
                <a:cs typeface="Times New Roman" panose="02020603050405020304" pitchFamily="18" charset="0"/>
              </a:rPr>
              <a:t>11-year-long sliding window parameter B</a:t>
            </a:r>
            <a:r>
              <a:rPr lang="en-US" sz="1400" dirty="0">
                <a:latin typeface="Times New Roman" panose="02020603050405020304" pitchFamily="18" charset="0"/>
                <a:cs typeface="Times New Roman" panose="02020603050405020304" pitchFamily="18" charset="0"/>
              </a:rPr>
              <a:t> (MHz/100s.f.u., F10.7) from equation (1) for foF2 from </a:t>
            </a:r>
            <a:r>
              <a:rPr lang="en-US" sz="1400" b="1" dirty="0">
                <a:latin typeface="Times New Roman" panose="02020603050405020304" pitchFamily="18" charset="0"/>
                <a:cs typeface="Times New Roman" panose="02020603050405020304" pitchFamily="18" charset="0"/>
              </a:rPr>
              <a:t>Juliusruh</a:t>
            </a:r>
            <a:r>
              <a:rPr lang="en-US" sz="1400" dirty="0">
                <a:latin typeface="Times New Roman" panose="02020603050405020304" pitchFamily="18" charset="0"/>
                <a:cs typeface="Times New Roman" panose="02020603050405020304" pitchFamily="18" charset="0"/>
              </a:rPr>
              <a:t> (</a:t>
            </a:r>
            <a:r>
              <a:rPr lang="en-US" sz="1400" b="1" dirty="0">
                <a:latin typeface="Times New Roman" panose="02020603050405020304" pitchFamily="18" charset="0"/>
                <a:cs typeface="Times New Roman" panose="02020603050405020304" pitchFamily="18" charset="0"/>
              </a:rPr>
              <a:t>black</a:t>
            </a:r>
            <a:r>
              <a:rPr lang="en-US" sz="1400" dirty="0">
                <a:latin typeface="Times New Roman" panose="02020603050405020304" pitchFamily="18" charset="0"/>
                <a:cs typeface="Times New Roman" panose="02020603050405020304" pitchFamily="18" charset="0"/>
              </a:rPr>
              <a:t> full line), </a:t>
            </a:r>
            <a:r>
              <a:rPr lang="en-US" sz="1400" b="1" dirty="0" err="1">
                <a:latin typeface="Times New Roman" panose="02020603050405020304" pitchFamily="18" charset="0"/>
                <a:cs typeface="Times New Roman" panose="02020603050405020304" pitchFamily="18" charset="0"/>
              </a:rPr>
              <a:t>Pruhonice</a:t>
            </a:r>
            <a:r>
              <a:rPr lang="en-US" sz="1400" dirty="0">
                <a:latin typeface="Times New Roman" panose="02020603050405020304" pitchFamily="18" charset="0"/>
                <a:cs typeface="Times New Roman" panose="02020603050405020304" pitchFamily="18" charset="0"/>
              </a:rPr>
              <a:t> (</a:t>
            </a:r>
            <a:r>
              <a:rPr lang="en-US" sz="1400" b="1" dirty="0">
                <a:solidFill>
                  <a:srgbClr val="FF0000"/>
                </a:solidFill>
                <a:latin typeface="Times New Roman" panose="02020603050405020304" pitchFamily="18" charset="0"/>
                <a:cs typeface="Times New Roman" panose="02020603050405020304" pitchFamily="18" charset="0"/>
              </a:rPr>
              <a:t>red</a:t>
            </a:r>
            <a:r>
              <a:rPr lang="en-US" sz="1400" dirty="0">
                <a:latin typeface="Times New Roman" panose="02020603050405020304" pitchFamily="18" charset="0"/>
                <a:cs typeface="Times New Roman" panose="02020603050405020304" pitchFamily="18" charset="0"/>
              </a:rPr>
              <a:t> full line) and </a:t>
            </a:r>
            <a:r>
              <a:rPr lang="en-US" sz="1400" b="1" dirty="0">
                <a:latin typeface="Times New Roman" panose="02020603050405020304" pitchFamily="18" charset="0"/>
                <a:cs typeface="Times New Roman" panose="02020603050405020304" pitchFamily="18" charset="0"/>
              </a:rPr>
              <a:t>Rome</a:t>
            </a:r>
            <a:r>
              <a:rPr lang="en-US" sz="1400" dirty="0">
                <a:latin typeface="Times New Roman" panose="02020603050405020304" pitchFamily="18" charset="0"/>
                <a:cs typeface="Times New Roman" panose="02020603050405020304" pitchFamily="18" charset="0"/>
              </a:rPr>
              <a:t> (</a:t>
            </a:r>
            <a:r>
              <a:rPr lang="en-US" sz="1400" b="1" dirty="0">
                <a:solidFill>
                  <a:srgbClr val="006600"/>
                </a:solidFill>
                <a:latin typeface="Times New Roman" panose="02020603050405020304" pitchFamily="18" charset="0"/>
                <a:cs typeface="Times New Roman" panose="02020603050405020304" pitchFamily="18" charset="0"/>
              </a:rPr>
              <a:t>green</a:t>
            </a:r>
            <a:r>
              <a:rPr lang="en-US" sz="1400" dirty="0">
                <a:latin typeface="Times New Roman" panose="02020603050405020304" pitchFamily="18" charset="0"/>
                <a:cs typeface="Times New Roman" panose="02020603050405020304" pitchFamily="18" charset="0"/>
              </a:rPr>
              <a:t> full line), and of 10xB for </a:t>
            </a:r>
            <a:r>
              <a:rPr lang="en-US" sz="1400" dirty="0" err="1">
                <a:latin typeface="Times New Roman" panose="02020603050405020304" pitchFamily="18" charset="0"/>
                <a:cs typeface="Times New Roman" panose="02020603050405020304" pitchFamily="18" charset="0"/>
              </a:rPr>
              <a:t>foE</a:t>
            </a:r>
            <a:r>
              <a:rPr lang="en-US" sz="1400" dirty="0">
                <a:latin typeface="Times New Roman" panose="02020603050405020304" pitchFamily="18" charset="0"/>
                <a:cs typeface="Times New Roman" panose="02020603050405020304" pitchFamily="18" charset="0"/>
              </a:rPr>
              <a:t> from </a:t>
            </a:r>
            <a:r>
              <a:rPr lang="en-US" sz="1400" b="1" dirty="0">
                <a:latin typeface="Times New Roman" panose="02020603050405020304" pitchFamily="18" charset="0"/>
                <a:cs typeface="Times New Roman" panose="02020603050405020304" pitchFamily="18" charset="0"/>
              </a:rPr>
              <a:t>Chilton</a:t>
            </a:r>
            <a:r>
              <a:rPr lang="en-US" sz="1400" dirty="0">
                <a:latin typeface="Times New Roman" panose="02020603050405020304" pitchFamily="18" charset="0"/>
                <a:cs typeface="Times New Roman" panose="02020603050405020304" pitchFamily="18" charset="0"/>
              </a:rPr>
              <a:t> (</a:t>
            </a:r>
            <a:r>
              <a:rPr lang="en-US" sz="1400" b="1" dirty="0">
                <a:solidFill>
                  <a:srgbClr val="0000CC"/>
                </a:solidFill>
                <a:latin typeface="Times New Roman" panose="02020603050405020304" pitchFamily="18" charset="0"/>
                <a:cs typeface="Times New Roman" panose="02020603050405020304" pitchFamily="18" charset="0"/>
              </a:rPr>
              <a:t>blue dashed </a:t>
            </a:r>
            <a:r>
              <a:rPr lang="en-US" sz="1400" dirty="0">
                <a:latin typeface="Times New Roman" panose="02020603050405020304" pitchFamily="18" charset="0"/>
                <a:cs typeface="Times New Roman" panose="02020603050405020304" pitchFamily="18" charset="0"/>
              </a:rPr>
              <a:t>line) and </a:t>
            </a:r>
            <a:r>
              <a:rPr lang="en-US" sz="1400" b="1" dirty="0">
                <a:latin typeface="Times New Roman" panose="02020603050405020304" pitchFamily="18" charset="0"/>
                <a:cs typeface="Times New Roman" panose="02020603050405020304" pitchFamily="18" charset="0"/>
              </a:rPr>
              <a:t>Juliusruh</a:t>
            </a:r>
            <a:r>
              <a:rPr lang="en-US" sz="1400" dirty="0">
                <a:latin typeface="Times New Roman" panose="02020603050405020304" pitchFamily="18" charset="0"/>
                <a:cs typeface="Times New Roman" panose="02020603050405020304" pitchFamily="18" charset="0"/>
              </a:rPr>
              <a:t> (</a:t>
            </a:r>
            <a:r>
              <a:rPr lang="en-US" sz="1400" b="1" dirty="0">
                <a:solidFill>
                  <a:srgbClr val="800000"/>
                </a:solidFill>
                <a:latin typeface="Times New Roman" panose="02020603050405020304" pitchFamily="18" charset="0"/>
                <a:cs typeface="Times New Roman" panose="02020603050405020304" pitchFamily="18" charset="0"/>
              </a:rPr>
              <a:t>brown dashed </a:t>
            </a:r>
            <a:r>
              <a:rPr lang="en-US" sz="1400" dirty="0">
                <a:latin typeface="Times New Roman" panose="02020603050405020304" pitchFamily="18" charset="0"/>
                <a:cs typeface="Times New Roman" panose="02020603050405020304" pitchFamily="18" charset="0"/>
              </a:rPr>
              <a:t>line) for intervals centered in years 1981-2009.</a:t>
            </a:r>
            <a:endParaRPr lang="cs-CZ" sz="1400" dirty="0">
              <a:latin typeface="Times New Roman" panose="02020603050405020304" pitchFamily="18" charset="0"/>
              <a:cs typeface="Times New Roman" panose="02020603050405020304" pitchFamily="18" charset="0"/>
            </a:endParaRPr>
          </a:p>
        </p:txBody>
      </p:sp>
      <p:sp>
        <p:nvSpPr>
          <p:cNvPr id="6" name="Obdélník 5"/>
          <p:cNvSpPr/>
          <p:nvPr/>
        </p:nvSpPr>
        <p:spPr>
          <a:xfrm>
            <a:off x="4427984" y="692696"/>
            <a:ext cx="4572000" cy="5262979"/>
          </a:xfrm>
          <a:prstGeom prst="rect">
            <a:avLst/>
          </a:prstGeom>
        </p:spPr>
        <p:txBody>
          <a:bodyPr>
            <a:spAutoFit/>
          </a:bodyPr>
          <a:lstStyle/>
          <a:p>
            <a:r>
              <a:rPr lang="en-US" sz="1600" dirty="0">
                <a:latin typeface="Times New Roman" panose="02020603050405020304" pitchFamily="18" charset="0"/>
                <a:cs typeface="Times New Roman" panose="02020603050405020304" pitchFamily="18" charset="0"/>
              </a:rPr>
              <a:t>For </a:t>
            </a:r>
            <a:r>
              <a:rPr lang="en-US" sz="1600" b="1" dirty="0">
                <a:latin typeface="Times New Roman" panose="02020603050405020304" pitchFamily="18" charset="0"/>
                <a:cs typeface="Times New Roman" panose="02020603050405020304" pitchFamily="18" charset="0"/>
              </a:rPr>
              <a:t>foF2 the B </a:t>
            </a:r>
            <a:r>
              <a:rPr lang="en-US" sz="1600" dirty="0">
                <a:latin typeface="Times New Roman" panose="02020603050405020304" pitchFamily="18" charset="0"/>
                <a:cs typeface="Times New Roman" panose="02020603050405020304" pitchFamily="18" charset="0"/>
              </a:rPr>
              <a:t>first decreases around the 11-year interval 1985 but 1984-1986 suffer with 5 years (maximum) of high solar activity, i.e. the decrease probably is not related to saturation effect.  Then B is lowest in 1987-1994, just intervals affected by both years of the highest saturation effect 1989 and 1991. The period 1994-2004 contained four high solar activity years in each interval, thus </a:t>
            </a:r>
            <a:r>
              <a:rPr lang="en-US" sz="1600" b="1" dirty="0">
                <a:latin typeface="Times New Roman" panose="02020603050405020304" pitchFamily="18" charset="0"/>
                <a:cs typeface="Times New Roman" panose="02020603050405020304" pitchFamily="18" charset="0"/>
              </a:rPr>
              <a:t>the significant increase of B from 1994 to 1997 seems to be unrelated to an influence of saturation effect</a:t>
            </a:r>
            <a:r>
              <a:rPr lang="en-US" sz="1600" dirty="0">
                <a:latin typeface="Times New Roman" panose="02020603050405020304" pitchFamily="18" charset="0"/>
                <a:cs typeface="Times New Roman" panose="02020603050405020304" pitchFamily="18" charset="0"/>
              </a:rPr>
              <a:t>. Then the number of years of high solar activity decreases to 0 in 2008-2009</a:t>
            </a:r>
            <a:r>
              <a:rPr lang="en-US" sz="1600" dirty="0" smtClean="0">
                <a:latin typeface="Times New Roman" panose="02020603050405020304" pitchFamily="18" charset="0"/>
                <a:cs typeface="Times New Roman" panose="02020603050405020304" pitchFamily="18" charset="0"/>
              </a:rPr>
              <a:t>.</a:t>
            </a:r>
          </a:p>
          <a:p>
            <a:endParaRPr lang="cs-CZ" sz="1000" dirty="0">
              <a:latin typeface="Times New Roman" panose="02020603050405020304" pitchFamily="18" charset="0"/>
              <a:cs typeface="Times New Roman" panose="02020603050405020304" pitchFamily="18" charset="0"/>
            </a:endParaRPr>
          </a:p>
          <a:p>
            <a:r>
              <a:rPr lang="en-US" sz="1600" b="1" dirty="0">
                <a:latin typeface="Times New Roman" panose="02020603050405020304" pitchFamily="18" charset="0"/>
                <a:cs typeface="Times New Roman" panose="02020603050405020304" pitchFamily="18" charset="0"/>
              </a:rPr>
              <a:t>B for </a:t>
            </a:r>
            <a:r>
              <a:rPr lang="en-US" sz="1600" b="1" dirty="0" err="1">
                <a:latin typeface="Times New Roman" panose="02020603050405020304" pitchFamily="18" charset="0"/>
                <a:cs typeface="Times New Roman" panose="02020603050405020304" pitchFamily="18" charset="0"/>
              </a:rPr>
              <a:t>foE</a:t>
            </a:r>
            <a:r>
              <a:rPr lang="en-US" sz="1600" b="1"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 after quasi-stable evolution a large increase between years 2001 and 2005 statistically significant at 3σ level. The last three years are unreliable - large σ and much lower percentage – data problems. </a:t>
            </a:r>
            <a:endParaRPr lang="cs-CZ" sz="1600" dirty="0">
              <a:latin typeface="Times New Roman" panose="02020603050405020304" pitchFamily="18" charset="0"/>
              <a:cs typeface="Times New Roman" panose="02020603050405020304" pitchFamily="18" charset="0"/>
            </a:endParaRPr>
          </a:p>
          <a:p>
            <a:r>
              <a:rPr lang="en-US" sz="1000" dirty="0">
                <a:latin typeface="Times New Roman" panose="02020603050405020304" pitchFamily="18" charset="0"/>
                <a:cs typeface="Times New Roman" panose="02020603050405020304" pitchFamily="18" charset="0"/>
              </a:rPr>
              <a:t> </a:t>
            </a:r>
            <a:endParaRPr lang="cs-CZ" sz="1000" dirty="0">
              <a:latin typeface="Times New Roman" panose="02020603050405020304" pitchFamily="18" charset="0"/>
              <a:cs typeface="Times New Roman" panose="02020603050405020304" pitchFamily="18" charset="0"/>
            </a:endParaRPr>
          </a:p>
          <a:p>
            <a:r>
              <a:rPr lang="en-US" sz="1600" b="1" dirty="0">
                <a:solidFill>
                  <a:srgbClr val="C00000"/>
                </a:solidFill>
                <a:latin typeface="Times New Roman" panose="02020603050405020304" pitchFamily="18" charset="0"/>
                <a:cs typeface="Times New Roman" panose="02020603050405020304" pitchFamily="18" charset="0"/>
              </a:rPr>
              <a:t>Figure supports the stronger dependence on F10.7 for more recent years for both foF2 and </a:t>
            </a:r>
            <a:r>
              <a:rPr lang="en-US" sz="1600" b="1" dirty="0" err="1">
                <a:solidFill>
                  <a:srgbClr val="C00000"/>
                </a:solidFill>
                <a:latin typeface="Times New Roman" panose="02020603050405020304" pitchFamily="18" charset="0"/>
                <a:cs typeface="Times New Roman" panose="02020603050405020304" pitchFamily="18" charset="0"/>
              </a:rPr>
              <a:t>foE</a:t>
            </a:r>
            <a:r>
              <a:rPr lang="en-US" sz="1600" b="1" dirty="0">
                <a:solidFill>
                  <a:srgbClr val="C00000"/>
                </a:solidFill>
                <a:latin typeface="Times New Roman" panose="02020603050405020304" pitchFamily="18" charset="0"/>
                <a:cs typeface="Times New Roman" panose="02020603050405020304" pitchFamily="18" charset="0"/>
              </a:rPr>
              <a:t>.</a:t>
            </a:r>
            <a:endParaRPr lang="cs-CZ" sz="1600" b="1"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44725508"/>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465</TotalTime>
  <Words>1519</Words>
  <Application>Microsoft Office PowerPoint</Application>
  <PresentationFormat>Předvádění na obrazovce (4:3)</PresentationFormat>
  <Paragraphs>83</Paragraphs>
  <Slides>11</Slides>
  <Notes>0</Notes>
  <HiddenSlides>0</HiddenSlides>
  <MMClips>0</MMClips>
  <ScaleCrop>false</ScaleCrop>
  <HeadingPairs>
    <vt:vector size="6" baseType="variant">
      <vt:variant>
        <vt:lpstr>Motiv</vt:lpstr>
      </vt:variant>
      <vt:variant>
        <vt:i4>1</vt:i4>
      </vt:variant>
      <vt:variant>
        <vt:lpstr>Vložené servery OLE</vt:lpstr>
      </vt:variant>
      <vt:variant>
        <vt:i4>1</vt:i4>
      </vt:variant>
      <vt:variant>
        <vt:lpstr>Nadpisy snímků</vt:lpstr>
      </vt:variant>
      <vt:variant>
        <vt:i4>11</vt:i4>
      </vt:variant>
    </vt:vector>
  </HeadingPairs>
  <TitlesOfParts>
    <vt:vector size="13" baseType="lpstr">
      <vt:lpstr>Motiv systému Office</vt:lpstr>
      <vt:lpstr>Plot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jla</dc:creator>
  <cp:lastModifiedBy>jla</cp:lastModifiedBy>
  <cp:revision>22</cp:revision>
  <dcterms:created xsi:type="dcterms:W3CDTF">2019-10-30T15:21:37Z</dcterms:created>
  <dcterms:modified xsi:type="dcterms:W3CDTF">2019-11-01T15:09:21Z</dcterms:modified>
</cp:coreProperties>
</file>