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77" r:id="rId6"/>
    <p:sldId id="276" r:id="rId7"/>
    <p:sldId id="274" r:id="rId8"/>
    <p:sldId id="268" r:id="rId9"/>
    <p:sldId id="273" r:id="rId10"/>
    <p:sldId id="275" r:id="rId11"/>
    <p:sldId id="272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0BF0C-95BE-46DA-A973-A7E7C687AE9B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5EF3F-B15B-4C4E-A171-BCEA6E3BBB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4931-A2C3-4F49-84E5-5D0B4273ED8F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FEAD-D8EF-4ED2-81B7-E821E54429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CBD7-CF35-44F9-AD63-718B2D17592B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0A1-8A7B-45B1-9C3E-39AA3F4163A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4757F-C9E7-4577-BFBA-64EABB5EEAB4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FD5F-EAA3-4713-A65E-A609E62A3C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48A79-CDAE-479E-AC3A-EE6EEA1391B7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2B5B-0EDE-4985-BB60-8F8775A2D6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814AA-2A02-4D77-BF55-62E4B0373C37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425C-B109-4C66-B340-74F5FF0CC2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9C12-C4F4-47B0-8ECF-75879D8E90AC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2DD4-246C-4F7A-A9CA-96B406BF6B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617B-7DA2-4CA1-AF7C-93C6AFF08B34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A03F-4EB9-46D4-8500-0ECAB786B51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1AB31-CBD6-46A4-B8E4-D630B092CD53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B7B7-7359-4670-9C71-E679EC85B5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1E29-1145-49B5-B54F-29D372E84F27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24D6-9BF8-43F5-8F4A-BA7CDD1B945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2E3D-5840-4D87-88A1-2F6468454F32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295F7-2E36-44F9-938E-DF3107E6B0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62835F-BCAC-44A6-AF77-58AD9D243BF8}" type="datetimeFigureOut">
              <a:rPr lang="en-CA"/>
              <a:pPr>
                <a:defRPr/>
              </a:pPr>
              <a:t>2019-11-08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6B6BCB-77DC-4C99-B003-0B8324E19A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sr.2019.04.005" TargetMode="External"/><Relationship Id="rId2" Type="http://schemas.openxmlformats.org/officeDocument/2006/relationships/hyperlink" Target="http://dx.doi.org/10.1016/j.asr.2014.09.0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envis.oma.b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12968" cy="4536504"/>
          </a:xfrm>
          <a:ln w="41275"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r>
              <a:rPr lang="en-CA" sz="3100" dirty="0" smtClean="0"/>
              <a:t>Highly Elliptical Orbits for services in Polar Regions:</a:t>
            </a:r>
            <a:br>
              <a:rPr lang="en-CA" sz="3100" dirty="0" smtClean="0"/>
            </a:br>
            <a:r>
              <a:rPr lang="en-CA" sz="3100" dirty="0" smtClean="0"/>
              <a:t>Increasing the mission lifetime by orbit optimisation</a:t>
            </a: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2400" dirty="0" smtClean="0"/>
              <a:t>L. Trichtchenko*, A. Trishchenko* and L. Garand**</a:t>
            </a:r>
            <a:br>
              <a:rPr lang="en-CA" sz="2400" dirty="0" smtClean="0"/>
            </a:b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* Natural Resources Canada</a:t>
            </a:r>
            <a:br>
              <a:rPr lang="en-CA" sz="2400" dirty="0" smtClean="0"/>
            </a:br>
            <a:r>
              <a:rPr lang="en-CA" sz="2400" dirty="0" smtClean="0"/>
              <a:t>** Environment and Climate Change Canada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dirty="0">
                <a:latin typeface="Calibri" pitchFamily="34" charset="0"/>
              </a:rPr>
              <a:t>Presentation at </a:t>
            </a:r>
            <a:r>
              <a:rPr lang="en-CA" sz="1200" dirty="0" smtClean="0">
                <a:latin typeface="Calibri" pitchFamily="34" charset="0"/>
              </a:rPr>
              <a:t>ESWW14, </a:t>
            </a:r>
            <a:r>
              <a:rPr lang="en-CA" sz="1200" dirty="0">
                <a:latin typeface="Calibri" pitchFamily="34" charset="0"/>
              </a:rPr>
              <a:t>Liege, November </a:t>
            </a:r>
            <a:r>
              <a:rPr lang="en-CA" sz="1200" dirty="0" smtClean="0">
                <a:latin typeface="Calibri" pitchFamily="34" charset="0"/>
              </a:rPr>
              <a:t>18-22</a:t>
            </a:r>
            <a:r>
              <a:rPr lang="en-CA" sz="1200" dirty="0">
                <a:latin typeface="Calibri" pitchFamily="34" charset="0"/>
              </a:rPr>
              <a:t>, </a:t>
            </a:r>
            <a:r>
              <a:rPr lang="en-CA" sz="1200" dirty="0" smtClean="0">
                <a:latin typeface="Calibri" pitchFamily="34" charset="0"/>
              </a:rPr>
              <a:t>2019</a:t>
            </a:r>
            <a:endParaRPr lang="en-CA" sz="12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5517232"/>
            <a:ext cx="8351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i="1" dirty="0" smtClean="0"/>
              <a:t>ESWW, 2019, Session </a:t>
            </a:r>
            <a:r>
              <a:rPr lang="en-CA" sz="1400" i="1" dirty="0"/>
              <a:t>15 - GNSS: How can the space weather community meet user requirements for navigation/communication at high latitudes?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Presentation at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ESWW14,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Liege, November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18-22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620688"/>
            <a:ext cx="76328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u="sng" dirty="0" smtClean="0">
                <a:latin typeface="Calibri" pitchFamily="34" charset="0"/>
              </a:rPr>
              <a:t>References:</a:t>
            </a:r>
          </a:p>
          <a:p>
            <a:pPr algn="ctr"/>
            <a:endParaRPr lang="en-US" u="sng" dirty="0" smtClean="0">
              <a:latin typeface="Calibri" pitchFamily="34" charset="0"/>
            </a:endParaRPr>
          </a:p>
          <a:p>
            <a:pPr algn="ctr"/>
            <a:endParaRPr lang="en-CA" u="sng" dirty="0">
              <a:latin typeface="Calibri" pitchFamily="34" charset="0"/>
            </a:endParaRPr>
          </a:p>
          <a:p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Trishchenko, A. P., Garand, L., Trichtchenko, L.D.,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</a:rPr>
              <a:t>2011: 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Three-apogee 16-h highly elliptical orbit as optimal choice for continuous meteorological imaging of polar regions, </a:t>
            </a:r>
            <a:r>
              <a:rPr lang="en-CA" i="1" dirty="0">
                <a:solidFill>
                  <a:srgbClr val="000000"/>
                </a:solidFill>
                <a:latin typeface="Calibri" pitchFamily="34" charset="0"/>
              </a:rPr>
              <a:t>J. Atmos. Oceanic Technol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., 28, 1407–1422.</a:t>
            </a:r>
            <a:endParaRPr lang="en-CA" dirty="0" smtClean="0">
              <a:solidFill>
                <a:srgbClr val="000000"/>
              </a:solidFill>
              <a:latin typeface="Calibri" pitchFamily="34" charset="0"/>
            </a:endParaRPr>
          </a:p>
          <a:p>
            <a:endParaRPr lang="en-CA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Calibri" pitchFamily="34" charset="0"/>
              </a:rPr>
              <a:t>Trichtchenko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</a:rPr>
              <a:t>L.D., Nikitina</a:t>
            </a:r>
            <a:r>
              <a:rPr lang="en-CA" dirty="0" smtClean="0"/>
              <a:t>,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 L.V. </a:t>
            </a:r>
            <a:r>
              <a:rPr lang="en-CA" dirty="0" smtClean="0"/>
              <a:t>,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</a:rPr>
              <a:t> Trishchenko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, A.P.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</a:rPr>
              <a:t>, Garand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</a:rPr>
              <a:t>L., 2014: Highly 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Elliptical Orbits for Arctic observations: Assessment of ionizing radiation, </a:t>
            </a:r>
            <a:r>
              <a:rPr lang="en-CA" i="1" dirty="0">
                <a:solidFill>
                  <a:srgbClr val="000000"/>
                </a:solidFill>
                <a:latin typeface="Calibri" pitchFamily="34" charset="0"/>
              </a:rPr>
              <a:t>Advances in Space Research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</a:rPr>
              <a:t>54, 2398- 2414 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http</a:t>
            </a:r>
            <a:r>
              <a:rPr lang="en-CA" dirty="0">
                <a:solidFill>
                  <a:srgbClr val="000000"/>
                </a:solidFill>
                <a:latin typeface="Calibri" pitchFamily="34" charset="0"/>
                <a:hlinkClick r:id="rId2"/>
              </a:rPr>
              <a:t>://</a:t>
            </a:r>
            <a:r>
              <a:rPr lang="en-CA" dirty="0" smtClean="0">
                <a:solidFill>
                  <a:srgbClr val="000000"/>
                </a:solidFill>
                <a:latin typeface="Calibri" pitchFamily="34" charset="0"/>
                <a:hlinkClick r:id="rId2"/>
              </a:rPr>
              <a:t>dx.doi.org/10.1016/j.asr.2014.09.012</a:t>
            </a:r>
            <a:r>
              <a:rPr lang="en-CA" sz="1050" dirty="0" smtClean="0">
                <a:solidFill>
                  <a:srgbClr val="000000"/>
                </a:solidFill>
                <a:latin typeface="AdvEPSTIM"/>
              </a:rPr>
              <a:t> </a:t>
            </a:r>
            <a:endParaRPr lang="en-CA" sz="1050" dirty="0">
              <a:solidFill>
                <a:srgbClr val="000000"/>
              </a:solidFill>
              <a:latin typeface="AdvEPSTIM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CA" dirty="0" smtClean="0">
                <a:latin typeface="Calibri" pitchFamily="34" charset="0"/>
              </a:rPr>
              <a:t>Trishchenko, A.P</a:t>
            </a:r>
            <a:r>
              <a:rPr lang="en-CA" dirty="0">
                <a:latin typeface="Calibri" pitchFamily="34" charset="0"/>
              </a:rPr>
              <a:t>., Trichtchenko, L.D</a:t>
            </a:r>
            <a:r>
              <a:rPr lang="en-CA" dirty="0" smtClean="0">
                <a:latin typeface="Calibri" pitchFamily="34" charset="0"/>
              </a:rPr>
              <a:t>.,</a:t>
            </a:r>
            <a:r>
              <a:rPr lang="en-CA" dirty="0">
                <a:latin typeface="Calibri" pitchFamily="34" charset="0"/>
              </a:rPr>
              <a:t> </a:t>
            </a:r>
            <a:r>
              <a:rPr lang="en-CA" dirty="0" smtClean="0">
                <a:latin typeface="Calibri" pitchFamily="34" charset="0"/>
              </a:rPr>
              <a:t>Garand, L., 2019: Highly </a:t>
            </a:r>
            <a:r>
              <a:rPr lang="en-CA" dirty="0">
                <a:latin typeface="Calibri" pitchFamily="34" charset="0"/>
              </a:rPr>
              <a:t>Elliptical Orbits for Polar Regions With Reduced Total Ionizing </a:t>
            </a:r>
            <a:r>
              <a:rPr lang="en-CA" dirty="0" smtClean="0">
                <a:latin typeface="Calibri" pitchFamily="34" charset="0"/>
              </a:rPr>
              <a:t>Dose, </a:t>
            </a:r>
            <a:r>
              <a:rPr lang="en-CA" i="1" dirty="0" smtClean="0">
                <a:latin typeface="Calibri" pitchFamily="34" charset="0"/>
              </a:rPr>
              <a:t>Advances in Space Research</a:t>
            </a:r>
            <a:r>
              <a:rPr lang="en-CA" dirty="0">
                <a:latin typeface="Calibri" pitchFamily="34" charset="0"/>
              </a:rPr>
              <a:t>, </a:t>
            </a:r>
          </a:p>
          <a:p>
            <a:r>
              <a:rPr lang="en-CA" dirty="0" smtClean="0">
                <a:latin typeface="Calibri" pitchFamily="34" charset="0"/>
              </a:rPr>
              <a:t>63, 3761-3767, </a:t>
            </a:r>
            <a:r>
              <a:rPr lang="en-CA" dirty="0" smtClean="0">
                <a:latin typeface="Calibri" pitchFamily="34" charset="0"/>
                <a:hlinkClick r:id="rId3"/>
              </a:rPr>
              <a:t>https</a:t>
            </a:r>
            <a:r>
              <a:rPr lang="en-CA" dirty="0">
                <a:latin typeface="Calibri" pitchFamily="34" charset="0"/>
                <a:hlinkClick r:id="rId3"/>
              </a:rPr>
              <a:t>://</a:t>
            </a:r>
            <a:r>
              <a:rPr lang="en-CA" dirty="0" smtClean="0">
                <a:latin typeface="Calibri" pitchFamily="34" charset="0"/>
                <a:hlinkClick r:id="rId3"/>
              </a:rPr>
              <a:t>doi.org/10.1016/j.asr.2019.04.005</a:t>
            </a:r>
            <a:endParaRPr lang="en-CA" dirty="0" smtClean="0">
              <a:latin typeface="Calibri" pitchFamily="34" charset="0"/>
            </a:endParaRPr>
          </a:p>
          <a:p>
            <a:endParaRPr lang="en-C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4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dirty="0">
                <a:latin typeface="Calibri" pitchFamily="34" charset="0"/>
              </a:rPr>
              <a:t>Presentation at </a:t>
            </a:r>
            <a:r>
              <a:rPr lang="en-CA" sz="1200" dirty="0" smtClean="0">
                <a:latin typeface="Calibri" pitchFamily="34" charset="0"/>
              </a:rPr>
              <a:t>ESWW14, </a:t>
            </a:r>
            <a:r>
              <a:rPr lang="en-CA" sz="1200" dirty="0">
                <a:latin typeface="Calibri" pitchFamily="34" charset="0"/>
              </a:rPr>
              <a:t>Liege, November </a:t>
            </a:r>
            <a:r>
              <a:rPr lang="en-CA" sz="1200" dirty="0" smtClean="0">
                <a:latin typeface="Calibri" pitchFamily="34" charset="0"/>
              </a:rPr>
              <a:t>18-22</a:t>
            </a:r>
            <a:r>
              <a:rPr lang="en-CA" sz="1200" dirty="0">
                <a:latin typeface="Calibri" pitchFamily="34" charset="0"/>
              </a:rPr>
              <a:t>, </a:t>
            </a:r>
            <a:r>
              <a:rPr lang="en-CA" sz="1200" dirty="0" smtClean="0">
                <a:latin typeface="Calibri" pitchFamily="34" charset="0"/>
              </a:rPr>
              <a:t>2019</a:t>
            </a:r>
            <a:endParaRPr lang="en-CA" sz="12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19168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475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039924"/>
            <a:ext cx="3672408" cy="278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>
                <a:latin typeface="Calibri" pitchFamily="34" charset="0"/>
              </a:rPr>
              <a:t>Presentation at ESWW11, Liege, November 17-22, 2014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8488" y="936625"/>
            <a:ext cx="25177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6425" y="3648075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07950" y="188913"/>
            <a:ext cx="879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dirty="0">
                <a:latin typeface="Calibri" pitchFamily="34" charset="0"/>
              </a:rPr>
              <a:t>Summary: New candidate orbits for Arctic Observations are: 14-hr (top) and 15-hr (bottom).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836613"/>
            <a:ext cx="381476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2457450"/>
            <a:ext cx="2490788" cy="3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2303463"/>
            <a:ext cx="2490788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388" y="115888"/>
            <a:ext cx="84963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latin typeface="+mn-lt"/>
              </a:rPr>
              <a:t>CONTENTS: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dirty="0">
                <a:latin typeface="+mn-lt"/>
              </a:rPr>
              <a:t>Motivation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CA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dirty="0">
                <a:latin typeface="+mn-lt"/>
              </a:rPr>
              <a:t>Introduction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CA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dirty="0" smtClean="0">
                <a:latin typeface="+mn-lt"/>
              </a:rPr>
              <a:t>Orbits under consideration</a:t>
            </a:r>
            <a:endParaRPr lang="en-CA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CA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dirty="0">
                <a:latin typeface="+mn-lt"/>
              </a:rPr>
              <a:t>Radiation </a:t>
            </a:r>
            <a:r>
              <a:rPr lang="en-CA" dirty="0" smtClean="0">
                <a:latin typeface="+mn-lt"/>
              </a:rPr>
              <a:t>environment</a:t>
            </a:r>
            <a:r>
              <a:rPr lang="en-CA" dirty="0">
                <a:latin typeface="+mn-lt"/>
              </a:rPr>
              <a:t> </a:t>
            </a:r>
            <a:r>
              <a:rPr lang="en-CA" dirty="0" smtClean="0">
                <a:latin typeface="+mn-lt"/>
              </a:rPr>
              <a:t>reduction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latin typeface="+mn-lt"/>
              </a:rPr>
              <a:t>5.   </a:t>
            </a:r>
            <a:r>
              <a:rPr lang="en-CA" dirty="0" smtClean="0">
                <a:latin typeface="+mn-lt"/>
              </a:rPr>
              <a:t>Mission duration comparison</a:t>
            </a:r>
            <a:endParaRPr lang="en-CA" dirty="0"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latin typeface="+mn-lt"/>
              </a:rPr>
              <a:t>6. </a:t>
            </a:r>
            <a:r>
              <a:rPr lang="en-CA" dirty="0" smtClean="0">
                <a:latin typeface="+mn-lt"/>
              </a:rPr>
              <a:t>Results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7. References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u="sng" dirty="0">
                <a:latin typeface="+mn-lt"/>
              </a:rPr>
              <a:t>Acknowledgements: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 smtClean="0">
                <a:latin typeface="+mn-lt"/>
              </a:rPr>
              <a:t>The use of the several space </a:t>
            </a:r>
            <a:r>
              <a:rPr lang="en-CA" dirty="0">
                <a:latin typeface="+mn-lt"/>
              </a:rPr>
              <a:t>environment models and SPENVIS </a:t>
            </a:r>
            <a:r>
              <a:rPr lang="en-CA" dirty="0" smtClean="0">
                <a:latin typeface="+mn-lt"/>
              </a:rPr>
              <a:t>tool is acknowledged</a:t>
            </a:r>
            <a:endParaRPr lang="en-CA" u="sng" dirty="0">
              <a:latin typeface="+mn-lt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dirty="0">
                <a:latin typeface="Calibri" pitchFamily="34" charset="0"/>
              </a:rPr>
              <a:t>Presentation at </a:t>
            </a:r>
            <a:r>
              <a:rPr lang="en-CA" sz="1200" dirty="0" smtClean="0">
                <a:latin typeface="Calibri" pitchFamily="34" charset="0"/>
              </a:rPr>
              <a:t>ESWW14, </a:t>
            </a:r>
            <a:r>
              <a:rPr lang="en-CA" sz="1200" dirty="0">
                <a:latin typeface="Calibri" pitchFamily="34" charset="0"/>
              </a:rPr>
              <a:t>Liege, November </a:t>
            </a:r>
            <a:r>
              <a:rPr lang="en-CA" sz="1200" dirty="0" smtClean="0">
                <a:latin typeface="Calibri" pitchFamily="34" charset="0"/>
              </a:rPr>
              <a:t>18-22</a:t>
            </a:r>
            <a:r>
              <a:rPr lang="en-CA" sz="1200" dirty="0">
                <a:latin typeface="Calibri" pitchFamily="34" charset="0"/>
              </a:rPr>
              <a:t>, </a:t>
            </a:r>
            <a:r>
              <a:rPr lang="en-CA" sz="1200" dirty="0" smtClean="0">
                <a:latin typeface="Calibri" pitchFamily="34" charset="0"/>
              </a:rPr>
              <a:t>2019</a:t>
            </a:r>
            <a:endParaRPr lang="en-CA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48680"/>
            <a:ext cx="763180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u="sng" dirty="0">
                <a:latin typeface="+mn-lt"/>
              </a:rPr>
              <a:t>Motivation: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u="sng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</a:rPr>
              <a:t>Stable communication for Arctic Regions: </a:t>
            </a:r>
          </a:p>
          <a:p>
            <a:pPr marL="690563" lvl="1" indent="-233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satellites on </a:t>
            </a:r>
            <a:r>
              <a:rPr lang="en-CA" dirty="0" err="1">
                <a:latin typeface="+mn-lt"/>
              </a:rPr>
              <a:t>Molniya</a:t>
            </a:r>
            <a:r>
              <a:rPr lang="en-CA" dirty="0">
                <a:latin typeface="+mn-lt"/>
              </a:rPr>
              <a:t> orbit have been historically used for communication in high Arctic</a:t>
            </a:r>
          </a:p>
          <a:p>
            <a:pPr marL="690563" lvl="1" indent="-233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+mn-lt"/>
              </a:rPr>
              <a:t>other HEO orbits are being considered </a:t>
            </a:r>
            <a:endParaRPr lang="en-CA" dirty="0" smtClean="0">
              <a:latin typeface="+mn-lt"/>
            </a:endParaRPr>
          </a:p>
          <a:p>
            <a:pPr marL="690563" lvl="1" indent="-233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CA" dirty="0" smtClean="0">
                <a:latin typeface="+mn-lt"/>
              </a:rPr>
              <a:t>Continuous </a:t>
            </a:r>
            <a:r>
              <a:rPr lang="en-CA" dirty="0" smtClean="0">
                <a:latin typeface="+mn-lt"/>
              </a:rPr>
              <a:t>observation of Arctic  (Polar) Regions for weather forecasting and climate change monitoring:</a:t>
            </a:r>
          </a:p>
          <a:p>
            <a:pPr marL="690563" lvl="1" indent="-23336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 smtClean="0">
                <a:latin typeface="+mn-lt"/>
              </a:rPr>
              <a:t>HEO can provide good solution for operational </a:t>
            </a:r>
            <a:r>
              <a:rPr lang="en-CA" dirty="0">
                <a:latin typeface="+mn-lt"/>
              </a:rPr>
              <a:t>mission </a:t>
            </a:r>
            <a:r>
              <a:rPr lang="en-CA" dirty="0" smtClean="0">
                <a:latin typeface="+mn-lt"/>
              </a:rPr>
              <a:t>with </a:t>
            </a:r>
            <a:r>
              <a:rPr lang="en-CA" dirty="0" smtClean="0">
                <a:latin typeface="+mn-lt"/>
              </a:rPr>
              <a:t>a long </a:t>
            </a:r>
            <a:r>
              <a:rPr lang="en-CA" dirty="0" smtClean="0">
                <a:latin typeface="+mn-lt"/>
              </a:rPr>
              <a:t>service life (~15 </a:t>
            </a:r>
            <a:r>
              <a:rPr lang="en-CA" dirty="0">
                <a:latin typeface="+mn-lt"/>
              </a:rPr>
              <a:t>years)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CA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+mn-lt"/>
              </a:rPr>
              <a:t>WMO </a:t>
            </a:r>
            <a:r>
              <a:rPr lang="en-US" i="1" dirty="0" smtClean="0">
                <a:latin typeface="+mn-lt"/>
              </a:rPr>
              <a:t>2040 Global Observing Systems Vision: </a:t>
            </a:r>
            <a:r>
              <a:rPr lang="en-CA" i="1" dirty="0">
                <a:latin typeface="+mn-lt"/>
              </a:rPr>
              <a:t>PART </a:t>
            </a:r>
            <a:r>
              <a:rPr lang="en-CA" i="1" dirty="0" smtClean="0">
                <a:latin typeface="+mn-lt"/>
              </a:rPr>
              <a:t>II: SPACE-BASED </a:t>
            </a:r>
            <a:r>
              <a:rPr lang="en-CA" i="1" dirty="0">
                <a:latin typeface="+mn-lt"/>
              </a:rPr>
              <a:t>OBSERVING SYSTEM COMPONENT: Orbital scenarios</a:t>
            </a:r>
            <a:r>
              <a:rPr lang="en-CA" i="1" dirty="0" smtClean="0">
                <a:latin typeface="+mn-lt"/>
              </a:rPr>
              <a:t>: “… it will </a:t>
            </a:r>
            <a:r>
              <a:rPr lang="en-CA" i="1" dirty="0">
                <a:latin typeface="+mn-lt"/>
              </a:rPr>
              <a:t>also </a:t>
            </a:r>
            <a:r>
              <a:rPr lang="en-CA" i="1" dirty="0" smtClean="0">
                <a:latin typeface="+mn-lt"/>
              </a:rPr>
              <a:t>include…highly elliptical  </a:t>
            </a:r>
            <a:r>
              <a:rPr lang="en-CA" i="1" dirty="0">
                <a:latin typeface="+mn-lt"/>
              </a:rPr>
              <a:t>orbits providing permanent coverage for the </a:t>
            </a:r>
            <a:r>
              <a:rPr lang="en-CA" i="1" dirty="0" smtClean="0">
                <a:latin typeface="+mn-lt"/>
              </a:rPr>
              <a:t>Polar regions;…”</a:t>
            </a:r>
            <a:endParaRPr lang="en-CA" i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 smtClean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latin typeface="+mn-lt"/>
              </a:rPr>
              <a:t>What is required: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90563" algn="l"/>
              </a:tabLst>
              <a:defRPr/>
            </a:pPr>
            <a:r>
              <a:rPr lang="en-US" dirty="0" smtClean="0">
                <a:latin typeface="+mn-lt"/>
              </a:rPr>
              <a:t>	- Continuous stable communication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90563" algn="l"/>
              </a:tabLst>
              <a:defRPr/>
            </a:pPr>
            <a:r>
              <a:rPr lang="en-US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- Continuous Arctic observations with good spatial resolution;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90563" algn="l"/>
              </a:tabLst>
              <a:defRPr/>
            </a:pPr>
            <a:r>
              <a:rPr lang="en-US" dirty="0" smtClean="0">
                <a:latin typeface="+mn-lt"/>
              </a:rPr>
              <a:t>	- Maximum possible mission duration ( i.e. reduced total ionizing doze</a:t>
            </a:r>
            <a:r>
              <a:rPr lang="en-US" dirty="0">
                <a:latin typeface="+mn-lt"/>
              </a:rPr>
              <a:t>)</a:t>
            </a:r>
            <a:endParaRPr lang="en-CA" dirty="0">
              <a:latin typeface="+mn-lt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 dirty="0">
                <a:latin typeface="Calibri" pitchFamily="34" charset="0"/>
              </a:rPr>
              <a:t>Presentation at </a:t>
            </a:r>
            <a:r>
              <a:rPr lang="en-CA" sz="1200" dirty="0" smtClean="0">
                <a:latin typeface="Calibri" pitchFamily="34" charset="0"/>
              </a:rPr>
              <a:t>ESWW14, </a:t>
            </a:r>
            <a:r>
              <a:rPr lang="en-CA" sz="1200" dirty="0">
                <a:latin typeface="Calibri" pitchFamily="34" charset="0"/>
              </a:rPr>
              <a:t>Liege, November </a:t>
            </a:r>
            <a:r>
              <a:rPr lang="en-CA" sz="1200" dirty="0" smtClean="0">
                <a:latin typeface="Calibri" pitchFamily="34" charset="0"/>
              </a:rPr>
              <a:t>18-22</a:t>
            </a:r>
            <a:r>
              <a:rPr lang="en-CA" sz="1200" dirty="0">
                <a:latin typeface="Calibri" pitchFamily="34" charset="0"/>
              </a:rPr>
              <a:t>, </a:t>
            </a:r>
            <a:r>
              <a:rPr lang="en-CA" sz="1200" dirty="0" smtClean="0">
                <a:latin typeface="Calibri" pitchFamily="34" charset="0"/>
              </a:rPr>
              <a:t>2019</a:t>
            </a:r>
            <a:endParaRPr lang="en-CA" sz="1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179388" y="85725"/>
            <a:ext cx="77771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u="sng" dirty="0">
                <a:latin typeface="Calibri" pitchFamily="34" charset="0"/>
              </a:rPr>
              <a:t>Introduction</a:t>
            </a:r>
          </a:p>
        </p:txBody>
      </p:sp>
      <p:sp>
        <p:nvSpPr>
          <p:cNvPr id="17412" name="TextBox 14"/>
          <p:cNvSpPr txBox="1">
            <a:spLocks noChangeArrowheads="1"/>
          </p:cNvSpPr>
          <p:nvPr/>
        </p:nvSpPr>
        <p:spPr bwMode="auto">
          <a:xfrm>
            <a:off x="179388" y="5661248"/>
            <a:ext cx="4750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600" dirty="0">
                <a:latin typeface="Calibri" pitchFamily="34" charset="0"/>
              </a:rPr>
              <a:t>The whole range of suitable orbits </a:t>
            </a:r>
            <a:r>
              <a:rPr lang="en-CA" sz="1600" dirty="0" smtClean="0">
                <a:latin typeface="Calibri" pitchFamily="34" charset="0"/>
              </a:rPr>
              <a:t>were investigated</a:t>
            </a:r>
            <a:r>
              <a:rPr lang="en-CA" sz="1600" dirty="0">
                <a:latin typeface="Calibri" pitchFamily="34" charset="0"/>
              </a:rPr>
              <a:t> </a:t>
            </a:r>
            <a:r>
              <a:rPr lang="en-CA" sz="1600" dirty="0" smtClean="0">
                <a:latin typeface="Calibri" pitchFamily="34" charset="0"/>
              </a:rPr>
              <a:t>in our previous publications, see references at the end of presentation.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Presentation at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ESWW14,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Liege, November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18-22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24" y="541581"/>
            <a:ext cx="4612047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dirty="0" smtClean="0">
                <a:latin typeface="Calibri" pitchFamily="34" charset="0"/>
              </a:rPr>
              <a:t>Criteria for selection of Orbital Parameters</a:t>
            </a:r>
          </a:p>
          <a:p>
            <a:endParaRPr lang="en-CA" dirty="0">
              <a:latin typeface="Calibri" pitchFamily="34" charset="0"/>
            </a:endParaRPr>
          </a:p>
          <a:p>
            <a:pPr>
              <a:buFontTx/>
              <a:buAutoNum type="alphaLcParenR"/>
            </a:pPr>
            <a:r>
              <a:rPr lang="en-CA" dirty="0">
                <a:latin typeface="Calibri" pitchFamily="34" charset="0"/>
              </a:rPr>
              <a:t> </a:t>
            </a:r>
            <a:r>
              <a:rPr lang="en-CA" b="1" i="1" dirty="0" smtClean="0">
                <a:latin typeface="Calibri" pitchFamily="34" charset="0"/>
              </a:rPr>
              <a:t>High eccentricity:</a:t>
            </a:r>
          </a:p>
          <a:p>
            <a:pPr marL="233363" indent="-233363">
              <a:buFontTx/>
              <a:buChar char="-"/>
            </a:pPr>
            <a:r>
              <a:rPr lang="en-CA" dirty="0" smtClean="0">
                <a:latin typeface="Calibri" pitchFamily="34" charset="0"/>
              </a:rPr>
              <a:t>long </a:t>
            </a:r>
            <a:r>
              <a:rPr lang="en-CA" dirty="0">
                <a:latin typeface="Calibri" pitchFamily="34" charset="0"/>
              </a:rPr>
              <a:t>dwelling time </a:t>
            </a:r>
            <a:r>
              <a:rPr lang="en-CA" dirty="0" smtClean="0">
                <a:latin typeface="Calibri" pitchFamily="34" charset="0"/>
              </a:rPr>
              <a:t>over </a:t>
            </a:r>
            <a:r>
              <a:rPr lang="en-CA" dirty="0">
                <a:latin typeface="Calibri" pitchFamily="34" charset="0"/>
              </a:rPr>
              <a:t>the </a:t>
            </a:r>
            <a:r>
              <a:rPr lang="en-CA" dirty="0" smtClean="0">
                <a:latin typeface="Calibri" pitchFamily="34" charset="0"/>
              </a:rPr>
              <a:t>apogee/Arctic  for continuous  observations and communication services</a:t>
            </a:r>
          </a:p>
          <a:p>
            <a:endParaRPr lang="en-CA" sz="800" dirty="0" smtClean="0">
              <a:latin typeface="Calibri" pitchFamily="34" charset="0"/>
            </a:endParaRPr>
          </a:p>
          <a:p>
            <a:r>
              <a:rPr lang="en-CA" dirty="0" smtClean="0">
                <a:latin typeface="Calibri" pitchFamily="34" charset="0"/>
              </a:rPr>
              <a:t>b) </a:t>
            </a:r>
            <a:r>
              <a:rPr lang="en-CA" b="1" i="1" dirty="0" smtClean="0">
                <a:latin typeface="Calibri" pitchFamily="34" charset="0"/>
              </a:rPr>
              <a:t>Critical orbit inclination</a:t>
            </a:r>
            <a:r>
              <a:rPr lang="en-CA" dirty="0" smtClean="0">
                <a:latin typeface="Calibri" pitchFamily="34" charset="0"/>
              </a:rPr>
              <a:t>:</a:t>
            </a:r>
          </a:p>
          <a:p>
            <a:pPr marL="233363" indent="-233363"/>
            <a:r>
              <a:rPr lang="en-CA" dirty="0" smtClean="0">
                <a:latin typeface="Calibri" pitchFamily="34" charset="0"/>
              </a:rPr>
              <a:t>- 	</a:t>
            </a:r>
            <a:r>
              <a:rPr lang="en-CA" dirty="0" smtClean="0">
                <a:latin typeface="Calibri" pitchFamily="34" charset="0"/>
              </a:rPr>
              <a:t>minimizes </a:t>
            </a:r>
            <a:r>
              <a:rPr lang="en-CA" dirty="0" smtClean="0">
                <a:latin typeface="Calibri" pitchFamily="34" charset="0"/>
              </a:rPr>
              <a:t>orbit secular precession due </a:t>
            </a:r>
            <a:r>
              <a:rPr lang="en-CA" dirty="0">
                <a:latin typeface="Calibri" pitchFamily="34" charset="0"/>
              </a:rPr>
              <a:t>to </a:t>
            </a:r>
            <a:r>
              <a:rPr lang="en-CA" dirty="0" smtClean="0">
                <a:latin typeface="Calibri" pitchFamily="34" charset="0"/>
              </a:rPr>
              <a:t>Earth’s </a:t>
            </a:r>
            <a:r>
              <a:rPr lang="en-CA" dirty="0" smtClean="0">
                <a:latin typeface="Calibri" pitchFamily="34" charset="0"/>
              </a:rPr>
              <a:t>gravitational field</a:t>
            </a:r>
          </a:p>
          <a:p>
            <a:endParaRPr lang="en-CA" sz="800" dirty="0" smtClean="0">
              <a:latin typeface="Calibri" pitchFamily="34" charset="0"/>
            </a:endParaRPr>
          </a:p>
          <a:p>
            <a:r>
              <a:rPr lang="en-CA" i="1" dirty="0" smtClean="0">
                <a:latin typeface="Calibri" pitchFamily="34" charset="0"/>
              </a:rPr>
              <a:t>c) </a:t>
            </a:r>
            <a:r>
              <a:rPr lang="en-US" b="1" i="1" dirty="0" smtClean="0">
                <a:latin typeface="Calibri" pitchFamily="34" charset="0"/>
              </a:rPr>
              <a:t>Minimal apogee</a:t>
            </a:r>
            <a:r>
              <a:rPr lang="en-US" i="1" dirty="0" smtClean="0">
                <a:latin typeface="Calibri" pitchFamily="34" charset="0"/>
              </a:rPr>
              <a:t>:</a:t>
            </a:r>
          </a:p>
          <a:p>
            <a:pPr marL="233363" indent="-233363"/>
            <a:r>
              <a:rPr lang="en-US" i="1" dirty="0" smtClean="0">
                <a:latin typeface="Calibri" pitchFamily="34" charset="0"/>
              </a:rPr>
              <a:t> - closer to Earth, better image resolution  </a:t>
            </a:r>
            <a:endParaRPr lang="en-US" i="1" dirty="0" smtClean="0">
              <a:latin typeface="Calibri" pitchFamily="34" charset="0"/>
            </a:endParaRPr>
          </a:p>
          <a:p>
            <a:pPr marL="233363" indent="-233363"/>
            <a:r>
              <a:rPr lang="en-US" sz="1400" dirty="0">
                <a:latin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</a:rPr>
              <a:t>his </a:t>
            </a:r>
            <a:r>
              <a:rPr lang="en-US" sz="1400" dirty="0" smtClean="0">
                <a:latin typeface="Calibri" pitchFamily="34" charset="0"/>
              </a:rPr>
              <a:t>requirement will be relaxed here by varying the eccentricity value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d) </a:t>
            </a:r>
            <a:r>
              <a:rPr lang="en-US" b="1" i="1" dirty="0" smtClean="0">
                <a:latin typeface="Calibri" pitchFamily="34" charset="0"/>
              </a:rPr>
              <a:t>Reduced atmospheric drag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</a:rPr>
              <a:t>and collision avoidance</a:t>
            </a:r>
            <a:r>
              <a:rPr lang="en-US" dirty="0" smtClean="0">
                <a:latin typeface="Calibri" pitchFamily="34" charset="0"/>
              </a:rPr>
              <a:t> (Perigee &gt;1000 km above surface)</a:t>
            </a:r>
          </a:p>
          <a:p>
            <a:endParaRPr lang="en-US" sz="800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e) </a:t>
            </a:r>
            <a:r>
              <a:rPr lang="en-US" b="1" i="1" dirty="0" smtClean="0">
                <a:latin typeface="Calibri" pitchFamily="34" charset="0"/>
              </a:rPr>
              <a:t>Minimization of ionizing radiation </a:t>
            </a:r>
            <a:endParaRPr lang="en-CA" b="1" i="1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110" y="139041"/>
            <a:ext cx="3816427" cy="64501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3131840" y="85725"/>
            <a:ext cx="482471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u="sng" dirty="0" smtClean="0">
                <a:latin typeface="Calibri" pitchFamily="34" charset="0"/>
              </a:rPr>
              <a:t>Orbits under consideration in current study:</a:t>
            </a:r>
            <a:endParaRPr lang="en-CA" u="sng" dirty="0">
              <a:latin typeface="Calibri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Presentation at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ESWW14,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Liege, November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18-22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5" y="3359833"/>
            <a:ext cx="2554759" cy="3418326"/>
            <a:chOff x="179388" y="3463121"/>
            <a:chExt cx="2489288" cy="335025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l="50000" t="49994" b="1070"/>
            <a:stretch/>
          </p:blipFill>
          <p:spPr bwMode="auto">
            <a:xfrm>
              <a:off x="179388" y="3463121"/>
              <a:ext cx="2489288" cy="3350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1711257" y="3501007"/>
              <a:ext cx="829762" cy="2837325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880" y="3501007"/>
              <a:ext cx="829762" cy="283732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388" y="269875"/>
            <a:ext cx="2520156" cy="3170958"/>
            <a:chOff x="755576" y="908720"/>
            <a:chExt cx="2746115" cy="3177511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2"/>
            <a:srcRect t="3780" r="50000" b="49859"/>
            <a:stretch/>
          </p:blipFill>
          <p:spPr bwMode="auto">
            <a:xfrm>
              <a:off x="755576" y="908720"/>
              <a:ext cx="2746115" cy="3177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1259632" y="1196752"/>
              <a:ext cx="864096" cy="280831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01111" y="692696"/>
            <a:ext cx="5908981" cy="5767154"/>
            <a:chOff x="2801111" y="692696"/>
            <a:chExt cx="5908981" cy="5767154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355" t="48783" r="50308" b="-1"/>
            <a:stretch/>
          </p:blipFill>
          <p:spPr bwMode="auto">
            <a:xfrm>
              <a:off x="2801111" y="3625055"/>
              <a:ext cx="2680527" cy="271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49796" b="50342"/>
            <a:stretch/>
          </p:blipFill>
          <p:spPr bwMode="auto">
            <a:xfrm>
              <a:off x="2834747" y="886977"/>
              <a:ext cx="2646891" cy="255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50204" t="49431"/>
            <a:stretch/>
          </p:blipFill>
          <p:spPr bwMode="auto">
            <a:xfrm>
              <a:off x="5592737" y="3613180"/>
              <a:ext cx="2867695" cy="2846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5292080" y="1247854"/>
              <a:ext cx="341801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dirty="0" smtClean="0">
                  <a:latin typeface="Calibri" pitchFamily="34" charset="0"/>
                </a:rPr>
                <a:t>Ground tracks in polar projection, </a:t>
              </a:r>
            </a:p>
            <a:p>
              <a:r>
                <a:rPr lang="en-CA" dirty="0" smtClean="0">
                  <a:latin typeface="Calibri" pitchFamily="34" charset="0"/>
                </a:rPr>
                <a:t>2 </a:t>
              </a:r>
              <a:r>
                <a:rPr lang="en-CA" dirty="0">
                  <a:latin typeface="Calibri" pitchFamily="34" charset="0"/>
                </a:rPr>
                <a:t>satellites, </a:t>
              </a:r>
              <a:r>
                <a:rPr lang="en-CA" dirty="0" smtClean="0">
                  <a:latin typeface="Calibri" pitchFamily="34" charset="0"/>
                </a:rPr>
                <a:t>one </a:t>
              </a:r>
              <a:r>
                <a:rPr lang="en-CA" dirty="0">
                  <a:latin typeface="Calibri" pitchFamily="34" charset="0"/>
                </a:rPr>
                <a:t>repeat cycle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34747" y="692696"/>
              <a:ext cx="5841709" cy="576715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716944" y="545857"/>
            <a:ext cx="851586" cy="283205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292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251520" y="188640"/>
            <a:ext cx="77771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CA" u="sng" dirty="0" smtClean="0">
                <a:latin typeface="Calibri" pitchFamily="34" charset="0"/>
              </a:rPr>
              <a:t>Orbits under consideration: </a:t>
            </a:r>
          </a:p>
          <a:p>
            <a:pPr algn="ctr"/>
            <a:endParaRPr lang="en-CA" u="sng" dirty="0">
              <a:latin typeface="Calibri" pitchFamily="34" charset="0"/>
            </a:endParaRPr>
          </a:p>
          <a:p>
            <a:pPr algn="ctr"/>
            <a:r>
              <a:rPr lang="en-CA" dirty="0" smtClean="0">
                <a:latin typeface="Calibri" pitchFamily="34" charset="0"/>
              </a:rPr>
              <a:t>Relation between Altitude (Above Surface Level) and Eccentricity </a:t>
            </a:r>
          </a:p>
          <a:p>
            <a:pPr algn="ctr"/>
            <a:r>
              <a:rPr lang="en-CA" dirty="0" smtClean="0">
                <a:latin typeface="Calibri" pitchFamily="34" charset="0"/>
              </a:rPr>
              <a:t>(to achieve continuous Arctic coverage !)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Presentation at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ESWW14,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Liege, November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18-22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85904"/>
            <a:ext cx="4258981" cy="3312368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55776" y="1388968"/>
            <a:ext cx="3419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>
                <a:latin typeface="Calibri" pitchFamily="34" charset="0"/>
              </a:rPr>
              <a:t>Eccentricity= variable in this study </a:t>
            </a:r>
            <a:endParaRPr lang="en-CA" dirty="0"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220" y="1846180"/>
            <a:ext cx="3526276" cy="3467870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6284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Presentation at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ESWW14,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Liege, November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18-22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124744"/>
            <a:ext cx="5785995" cy="468052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217" y="836712"/>
            <a:ext cx="3059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CA" u="sng" dirty="0" smtClean="0">
                <a:latin typeface="Calibri" pitchFamily="34" charset="0"/>
              </a:rPr>
              <a:t>Previous results on radiation environment assessment for a complete set of orbits (see Ref [3] for orbital parameters)</a:t>
            </a:r>
            <a:endParaRPr lang="en-CA" u="sng" dirty="0"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51520" y="2564904"/>
            <a:ext cx="2664296" cy="2952328"/>
            <a:chOff x="79845" y="2060848"/>
            <a:chExt cx="3669767" cy="36718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/>
            <a:srcRect r="52235"/>
            <a:stretch/>
          </p:blipFill>
          <p:spPr>
            <a:xfrm>
              <a:off x="79845" y="2060848"/>
              <a:ext cx="3669767" cy="3671891"/>
            </a:xfrm>
            <a:prstGeom prst="rect">
              <a:avLst/>
            </a:prstGeom>
            <a:ln w="31750">
              <a:solidFill>
                <a:schemeClr val="accent1">
                  <a:shade val="50000"/>
                </a:schemeClr>
              </a:solidFill>
            </a:ln>
          </p:spPr>
        </p:pic>
        <p:sp>
          <p:nvSpPr>
            <p:cNvPr id="24" name="Rectangle 23"/>
            <p:cNvSpPr/>
            <p:nvPr/>
          </p:nvSpPr>
          <p:spPr>
            <a:xfrm>
              <a:off x="611560" y="2132856"/>
              <a:ext cx="1152128" cy="309634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39752" y="2132856"/>
              <a:ext cx="1152128" cy="3096344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79846" y="85725"/>
            <a:ext cx="895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dirty="0" smtClean="0">
                <a:latin typeface="Calibri" pitchFamily="34" charset="0"/>
              </a:rPr>
              <a:t>Radiation environment reduction (</a:t>
            </a:r>
            <a:r>
              <a:rPr lang="en-CA" u="sng" dirty="0" smtClean="0">
                <a:latin typeface="Calibri" pitchFamily="34" charset="0"/>
              </a:rPr>
              <a:t>TID</a:t>
            </a:r>
            <a:r>
              <a:rPr lang="en-CA" dirty="0" smtClean="0">
                <a:latin typeface="Calibri" pitchFamily="34" charset="0"/>
              </a:rPr>
              <a:t>) due to changes in eccentricity: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203848" y="652046"/>
            <a:ext cx="2654155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dirty="0" smtClean="0">
                <a:latin typeface="Calibri" pitchFamily="34" charset="0"/>
              </a:rPr>
              <a:t>“OLD” 16-hr orbit  e=0.55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6281340" y="632392"/>
            <a:ext cx="2708503" cy="369332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dirty="0" smtClean="0">
                <a:latin typeface="Calibri" pitchFamily="34" charset="0"/>
              </a:rPr>
              <a:t>“NEW” 16-hr orbit  e=0.74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249414" y="5847267"/>
            <a:ext cx="2892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CA" dirty="0" smtClean="0">
                <a:latin typeface="Calibri" pitchFamily="34" charset="0"/>
              </a:rPr>
              <a:t>Reduces impacts of e-</a:t>
            </a:r>
            <a:endParaRPr lang="en-CA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6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Presentation at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ESWW14,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Liege, November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18-22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79846" y="85725"/>
            <a:ext cx="8956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u="sng" dirty="0" smtClean="0">
                <a:latin typeface="Calibri" pitchFamily="34" charset="0"/>
              </a:rPr>
              <a:t>Radiation environment reduction (TID) for “new” orbits under considerations</a:t>
            </a:r>
            <a:endParaRPr lang="en-CA" u="sng" dirty="0">
              <a:latin typeface="Calibri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39" y="1009055"/>
            <a:ext cx="3539894" cy="5309840"/>
          </a:xfrm>
          <a:prstGeom prst="rect">
            <a:avLst/>
          </a:prstGeom>
          <a:ln w="34925">
            <a:solidFill>
              <a:schemeClr val="accent1">
                <a:shade val="50000"/>
              </a:schemeClr>
            </a:solidFill>
          </a:ln>
        </p:spPr>
      </p:pic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29119" y="547390"/>
            <a:ext cx="8427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CA" dirty="0" smtClean="0">
                <a:latin typeface="Calibri" pitchFamily="34" charset="0"/>
              </a:rPr>
              <a:t>TID and shielding for max 50 </a:t>
            </a:r>
            <a:r>
              <a:rPr lang="en-CA" dirty="0" err="1" smtClean="0">
                <a:latin typeface="Calibri" pitchFamily="34" charset="0"/>
              </a:rPr>
              <a:t>krad</a:t>
            </a:r>
            <a:r>
              <a:rPr lang="en-CA" dirty="0" smtClean="0">
                <a:latin typeface="Calibri" pitchFamily="34" charset="0"/>
              </a:rPr>
              <a:t> total mission dose (10 and 15 years duration)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427985" y="1114434"/>
            <a:ext cx="4536504" cy="1200329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dirty="0" smtClean="0">
                <a:latin typeface="Calibri" pitchFamily="34" charset="0"/>
              </a:rPr>
              <a:t>Comparisons with “OLD” 16-hr orbit  with e=0.55</a:t>
            </a:r>
          </a:p>
          <a:p>
            <a:pPr algn="ctr"/>
            <a:endParaRPr lang="en-CA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Al thickness to keep Max TID = 50 </a:t>
            </a:r>
            <a:r>
              <a:rPr lang="en-US" dirty="0" err="1" smtClean="0">
                <a:latin typeface="Calibri" pitchFamily="34" charset="0"/>
              </a:rPr>
              <a:t>krad</a:t>
            </a:r>
            <a:endParaRPr lang="en-CA" dirty="0">
              <a:latin typeface="Calibri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346937"/>
              </p:ext>
            </p:extLst>
          </p:nvPr>
        </p:nvGraphicFramePr>
        <p:xfrm>
          <a:off x="4556953" y="2603741"/>
          <a:ext cx="4407535" cy="2152653"/>
        </p:xfrm>
        <a:graphic>
          <a:graphicData uri="http://schemas.openxmlformats.org/drawingml/2006/table">
            <a:tbl>
              <a:tblPr firstRow="1" firstCol="1" bandRow="1"/>
              <a:tblGrid>
                <a:gridCol w="879143">
                  <a:extLst>
                    <a:ext uri="{9D8B030D-6E8A-4147-A177-3AD203B41FA5}">
                      <a16:colId xmlns:a16="http://schemas.microsoft.com/office/drawing/2014/main" val="372259462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678723794"/>
                    </a:ext>
                  </a:extLst>
                </a:gridCol>
                <a:gridCol w="1061943">
                  <a:extLst>
                    <a:ext uri="{9D8B030D-6E8A-4147-A177-3AD203B41FA5}">
                      <a16:colId xmlns:a16="http://schemas.microsoft.com/office/drawing/2014/main" val="4079279133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12469594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Aluminum thickness (mm)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C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of “new” HEO missions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CA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of “old” 16-hr mission </a:t>
                      </a:r>
                      <a:r>
                        <a:rPr lang="en-C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CA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C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 (</a:t>
                      </a:r>
                      <a:r>
                        <a:rPr lang="en-CA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C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522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3.19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14-h 10-year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172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3.13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15-h 10-year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6025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3.06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16-h 10-year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40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3.66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14-h 15-year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758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3.60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15-h 15-year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783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en-CA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16-h 15-year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C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4407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481638" y="6578600"/>
            <a:ext cx="36607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Presentation at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ESWW14, 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Liege, November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18-22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C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2019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87624" y="260648"/>
            <a:ext cx="71287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u="sng" dirty="0" smtClean="0">
                <a:latin typeface="Calibri" pitchFamily="34" charset="0"/>
              </a:rPr>
              <a:t>Results:</a:t>
            </a:r>
          </a:p>
          <a:p>
            <a:pPr algn="ctr"/>
            <a:endParaRPr lang="en-US" u="sng" dirty="0" smtClean="0">
              <a:latin typeface="Calibri" pitchFamily="34" charset="0"/>
            </a:endParaRPr>
          </a:p>
          <a:p>
            <a:pPr algn="ctr"/>
            <a:endParaRPr lang="en-CA" u="sng" dirty="0">
              <a:latin typeface="Calibri" pitchFamily="34" charset="0"/>
            </a:endParaRPr>
          </a:p>
          <a:p>
            <a:pPr algn="ctr"/>
            <a:r>
              <a:rPr lang="en-CA" dirty="0" smtClean="0">
                <a:latin typeface="Calibri" pitchFamily="34" charset="0"/>
              </a:rPr>
              <a:t>HEO orbits are the best suitable to achieve continuous Arctic communication and </a:t>
            </a:r>
            <a:r>
              <a:rPr lang="en-CA" dirty="0" err="1" smtClean="0">
                <a:latin typeface="Calibri" pitchFamily="34" charset="0"/>
              </a:rPr>
              <a:t>meteo</a:t>
            </a:r>
            <a:r>
              <a:rPr lang="en-CA" dirty="0" smtClean="0">
                <a:latin typeface="Calibri" pitchFamily="34" charset="0"/>
              </a:rPr>
              <a:t>/climate observation capacity</a:t>
            </a: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Among the set of HEO orbits, several were selected for more detailed analysis, i.e. with periods of  14-, 15- and 16- </a:t>
            </a:r>
            <a:r>
              <a:rPr lang="en-US" dirty="0" err="1" smtClean="0">
                <a:latin typeface="Calibri" pitchFamily="34" charset="0"/>
              </a:rPr>
              <a:t>hr</a:t>
            </a:r>
            <a:endParaRPr lang="en-US" dirty="0" smtClean="0">
              <a:latin typeface="Calibri" pitchFamily="34" charset="0"/>
            </a:endParaRPr>
          </a:p>
          <a:p>
            <a:pPr algn="ctr"/>
            <a:endParaRPr lang="en-US" dirty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The main purpose was to reduce the total ionizing dose (shielding thickness) by relaxing the apogee requirement (i.e. increasing eccentricity) for the HEO orbits at </a:t>
            </a:r>
            <a:r>
              <a:rPr lang="en-US" b="1" i="1" dirty="0" smtClean="0">
                <a:latin typeface="Calibri" pitchFamily="34" charset="0"/>
              </a:rPr>
              <a:t>critical</a:t>
            </a:r>
            <a:r>
              <a:rPr lang="en-US" dirty="0" smtClean="0">
                <a:latin typeface="Calibri" pitchFamily="34" charset="0"/>
              </a:rPr>
              <a:t> inclination </a:t>
            </a: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Assuming the total mission dose max= 50 </a:t>
            </a:r>
            <a:r>
              <a:rPr lang="en-US" dirty="0" err="1" smtClean="0">
                <a:latin typeface="Calibri" pitchFamily="34" charset="0"/>
              </a:rPr>
              <a:t>krad</a:t>
            </a:r>
            <a:r>
              <a:rPr lang="en-US" dirty="0" smtClean="0">
                <a:latin typeface="Calibri" pitchFamily="34" charset="0"/>
              </a:rPr>
              <a:t>, 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required shielding was estimated for 10-and 15-year mission duration</a:t>
            </a: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dirty="0" smtClean="0">
                <a:latin typeface="Calibri" pitchFamily="34" charset="0"/>
              </a:rPr>
              <a:t>Orbit optimization can reduce TID and increase mission </a:t>
            </a:r>
            <a:r>
              <a:rPr lang="en-US" dirty="0">
                <a:latin typeface="Calibri" pitchFamily="34" charset="0"/>
              </a:rPr>
              <a:t>lifetime for the same shielding by </a:t>
            </a:r>
            <a:r>
              <a:rPr lang="en-US" dirty="0" smtClean="0">
                <a:latin typeface="Calibri" pitchFamily="34" charset="0"/>
              </a:rPr>
              <a:t>about factor of 2 relative to previously considered orbits</a:t>
            </a:r>
            <a:endParaRPr lang="en-CA" dirty="0" smtClean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38" y="6106684"/>
            <a:ext cx="5400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>
                <a:latin typeface="+mn-lt"/>
              </a:rPr>
              <a:t>Acknowledgements</a:t>
            </a:r>
          </a:p>
          <a:p>
            <a:r>
              <a:rPr lang="en-CA" sz="1100" dirty="0">
                <a:latin typeface="+mn-lt"/>
              </a:rPr>
              <a:t>The use of the ESA's </a:t>
            </a:r>
            <a:r>
              <a:rPr lang="en-CA" sz="1100" dirty="0" err="1">
                <a:latin typeface="+mn-lt"/>
              </a:rPr>
              <a:t>SPace</a:t>
            </a:r>
            <a:r>
              <a:rPr lang="en-CA" sz="1100" dirty="0">
                <a:latin typeface="+mn-lt"/>
              </a:rPr>
              <a:t> </a:t>
            </a:r>
            <a:r>
              <a:rPr lang="en-CA" sz="1100" dirty="0" err="1">
                <a:latin typeface="+mn-lt"/>
              </a:rPr>
              <a:t>ENVironment</a:t>
            </a:r>
            <a:r>
              <a:rPr lang="en-CA" sz="1100" dirty="0">
                <a:latin typeface="+mn-lt"/>
              </a:rPr>
              <a:t> Information System (SPENVIS) publicly accessible at </a:t>
            </a:r>
            <a:r>
              <a:rPr lang="en-CA" sz="1100" dirty="0">
                <a:latin typeface="+mn-lt"/>
                <a:hlinkClick r:id="rId2"/>
              </a:rPr>
              <a:t>https://</a:t>
            </a:r>
            <a:r>
              <a:rPr lang="en-CA" sz="1100" dirty="0" smtClean="0">
                <a:latin typeface="+mn-lt"/>
                <a:hlinkClick r:id="rId2"/>
              </a:rPr>
              <a:t>www.spenvis.oma.be</a:t>
            </a:r>
            <a:r>
              <a:rPr lang="en-CA" sz="1100" dirty="0" smtClean="0">
                <a:latin typeface="+mn-lt"/>
              </a:rPr>
              <a:t>  </a:t>
            </a:r>
            <a:r>
              <a:rPr lang="en-CA" sz="1100" dirty="0">
                <a:latin typeface="+mn-lt"/>
              </a:rPr>
              <a:t>is gratefully acknowledged</a:t>
            </a:r>
          </a:p>
        </p:txBody>
      </p:sp>
    </p:spTree>
    <p:extLst>
      <p:ext uri="{BB962C8B-B14F-4D97-AF65-F5344CB8AC3E}">
        <p14:creationId xmlns:p14="http://schemas.microsoft.com/office/powerpoint/2010/main" val="107344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823</Words>
  <Application>Microsoft Office PowerPoint</Application>
  <PresentationFormat>On-screen Show (4:3)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AdvEPSTIM</vt:lpstr>
      <vt:lpstr>Arial</vt:lpstr>
      <vt:lpstr>Calibri</vt:lpstr>
      <vt:lpstr>Times New Roman</vt:lpstr>
      <vt:lpstr>Office Theme</vt:lpstr>
      <vt:lpstr>Highly Elliptical Orbits for services in Polar Regions: Increasing the mission lifetime by orbit optimisation  L. Trichtchenko*, A. Trishchenko* and L. Garand**  * Natural Resources Canada ** Environment and Climate Change Canada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NRCan /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Highly Elliptical Orbits for Arctic Observations: Assessment of Ionizing Radiation  L.Trichtchenko, L.Nikitina and A. Trishchenko Natural Resources Canada</dc:title>
  <dc:creator>Trichtchenko, Larisa</dc:creator>
  <cp:lastModifiedBy>Trichtchenko, Larisa</cp:lastModifiedBy>
  <cp:revision>68</cp:revision>
  <dcterms:created xsi:type="dcterms:W3CDTF">2014-10-02T19:46:13Z</dcterms:created>
  <dcterms:modified xsi:type="dcterms:W3CDTF">2019-11-08T15:29:06Z</dcterms:modified>
</cp:coreProperties>
</file>