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84" r:id="rId3"/>
    <p:sldId id="286" r:id="rId4"/>
    <p:sldId id="28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82005" autoAdjust="0"/>
  </p:normalViewPr>
  <p:slideViewPr>
    <p:cSldViewPr>
      <p:cViewPr varScale="1">
        <p:scale>
          <a:sx n="42" d="100"/>
          <a:sy n="42" d="100"/>
        </p:scale>
        <p:origin x="-70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smtClean="0"/>
              <a:t>PSW.3&gt; DIXSG &gt; Wilken et al. •  COSPAR 2018, 42nd Assembly, July 14-22, 2018, Pasadena, CA, USA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2800" b="0" dirty="0"/>
              <a:t>An ionospheric index suitable for estimating the </a:t>
            </a:r>
            <a:r>
              <a:rPr lang="en-GB" sz="2800" b="0" dirty="0" smtClean="0"/>
              <a:t>degree </a:t>
            </a:r>
            <a:r>
              <a:rPr lang="en-US" sz="2800" b="0" dirty="0" smtClean="0"/>
              <a:t>of </a:t>
            </a:r>
            <a:r>
              <a:rPr lang="en-US" sz="2800" b="0" dirty="0"/>
              <a:t>ionospheric perturbations</a:t>
            </a:r>
            <a:endParaRPr lang="en-GB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7779600" cy="115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/>
              <a:t>Volker </a:t>
            </a:r>
            <a:r>
              <a:rPr lang="de-DE" dirty="0" smtClean="0"/>
              <a:t>Wilken, </a:t>
            </a:r>
            <a:r>
              <a:rPr lang="de-DE" dirty="0"/>
              <a:t>Martin Kriegel, Norbert </a:t>
            </a:r>
            <a:r>
              <a:rPr lang="de-DE" dirty="0" err="1"/>
              <a:t>Jakowski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Jens Berdermann</a:t>
            </a:r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648000"/>
            <a:ext cx="3221904" cy="1196824"/>
          </a:xfrm>
        </p:spPr>
        <p:txBody>
          <a:bodyPr/>
          <a:lstStyle/>
          <a:p>
            <a:r>
              <a:rPr lang="en-GB" dirty="0"/>
              <a:t>Application of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DIXSG </a:t>
            </a:r>
            <a:r>
              <a:rPr lang="en-GB" dirty="0"/>
              <a:t>to </a:t>
            </a:r>
            <a:r>
              <a:rPr lang="en-GB" dirty="0" smtClean="0"/>
              <a:t>ionospheric </a:t>
            </a:r>
            <a:br>
              <a:rPr lang="en-GB" dirty="0" smtClean="0"/>
            </a:br>
            <a:r>
              <a:rPr lang="en-US" dirty="0" smtClean="0"/>
              <a:t>storms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10</a:t>
            </a:fld>
            <a:endParaRPr lang="en-GB" noProof="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843133" y="91554"/>
            <a:ext cx="5203568" cy="6253378"/>
            <a:chOff x="3843133" y="91554"/>
            <a:chExt cx="5203568" cy="6253378"/>
          </a:xfrm>
        </p:grpSpPr>
        <p:pic>
          <p:nvPicPr>
            <p:cNvPr id="9220" name="Picture 4" descr="D:\VWonD\work_COSPAR_Vortrag_machen\FIGURES\Figure1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182250"/>
              <a:ext cx="5193363" cy="216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D:\VWonD\work_COSPAR_Vortrag_machen\FIGURES\Figure1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338" y="2140948"/>
              <a:ext cx="5193363" cy="216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 descr="D:\VWonD\work_COSPAR_Vortrag_machen\FIGURES\Figure1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133" y="91554"/>
              <a:ext cx="5193363" cy="216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41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406480" cy="4338000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estimating</a:t>
            </a:r>
            <a:r>
              <a:rPr lang="de-DE" dirty="0" smtClean="0"/>
              <a:t> </a:t>
            </a:r>
            <a:r>
              <a:rPr lang="de-DE" dirty="0" err="1" smtClean="0"/>
              <a:t>ionospheric</a:t>
            </a:r>
            <a:r>
              <a:rPr lang="de-DE" dirty="0" smtClean="0"/>
              <a:t> </a:t>
            </a:r>
            <a:r>
              <a:rPr lang="de-DE" dirty="0" err="1" smtClean="0"/>
              <a:t>gradients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ROT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– </a:t>
            </a:r>
            <a:r>
              <a:rPr lang="de-DE" dirty="0" err="1" smtClean="0"/>
              <a:t>Disturbance</a:t>
            </a:r>
            <a:r>
              <a:rPr lang="de-DE" dirty="0" smtClean="0"/>
              <a:t> </a:t>
            </a:r>
            <a:r>
              <a:rPr lang="de-DE" dirty="0" err="1" smtClean="0"/>
              <a:t>Ionosphere</a:t>
            </a:r>
            <a:r>
              <a:rPr lang="de-DE" dirty="0" smtClean="0"/>
              <a:t> Index-</a:t>
            </a: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Gradients</a:t>
            </a:r>
            <a:r>
              <a:rPr lang="de-DE" dirty="0" smtClean="0"/>
              <a:t> (DIXSG).</a:t>
            </a:r>
          </a:p>
          <a:p>
            <a:endParaRPr lang="de-DE" sz="400" dirty="0" smtClean="0"/>
          </a:p>
          <a:p>
            <a:r>
              <a:rPr lang="de-DE" dirty="0" smtClean="0"/>
              <a:t>DIXSG </a:t>
            </a:r>
            <a:r>
              <a:rPr lang="de-DE" dirty="0" err="1" smtClean="0"/>
              <a:t>basically</a:t>
            </a:r>
            <a:r>
              <a:rPr lang="de-DE" dirty="0" smtClean="0"/>
              <a:t> </a:t>
            </a:r>
            <a:r>
              <a:rPr lang="de-DE" dirty="0" err="1" smtClean="0"/>
              <a:t>refers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ROT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different 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 </a:t>
            </a:r>
            <a:r>
              <a:rPr lang="de-DE" dirty="0" err="1" smtClean="0"/>
              <a:t>receiving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satellite</a:t>
            </a:r>
            <a:r>
              <a:rPr lang="de-DE" dirty="0" smtClean="0"/>
              <a:t>.</a:t>
            </a:r>
          </a:p>
          <a:p>
            <a:endParaRPr lang="de-DE" sz="400" dirty="0" smtClean="0"/>
          </a:p>
          <a:p>
            <a:r>
              <a:rPr lang="de-DE" dirty="0" smtClean="0"/>
              <a:t>Time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latency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time (&lt; 1min).</a:t>
            </a:r>
          </a:p>
          <a:p>
            <a:endParaRPr lang="de-DE" sz="400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attempt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DIXSG </a:t>
            </a:r>
            <a:r>
              <a:rPr lang="de-DE" dirty="0" err="1" smtClean="0"/>
              <a:t>by</a:t>
            </a:r>
            <a:r>
              <a:rPr lang="de-DE" dirty="0" smtClean="0"/>
              <a:t> 5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.</a:t>
            </a:r>
          </a:p>
          <a:p>
            <a:endParaRPr lang="de-DE" sz="400" dirty="0" smtClean="0"/>
          </a:p>
          <a:p>
            <a:r>
              <a:rPr lang="de-DE" dirty="0" smtClean="0"/>
              <a:t>DIXSG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computed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storms</a:t>
            </a:r>
            <a:r>
              <a:rPr lang="de-DE" dirty="0" smtClean="0"/>
              <a:t> </a:t>
            </a:r>
            <a:r>
              <a:rPr lang="de-DE" dirty="0" err="1" smtClean="0"/>
              <a:t>indicating</a:t>
            </a:r>
            <a:r>
              <a:rPr lang="de-DE" dirty="0" smtClean="0"/>
              <a:t> </a:t>
            </a:r>
            <a:r>
              <a:rPr lang="de-DE" dirty="0" err="1" smtClean="0"/>
              <a:t>ionospheric</a:t>
            </a:r>
            <a:r>
              <a:rPr lang="de-DE" dirty="0" smtClean="0"/>
              <a:t> </a:t>
            </a:r>
            <a:r>
              <a:rPr lang="de-DE" dirty="0" err="1" smtClean="0"/>
              <a:t>perturbation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.</a:t>
            </a:r>
          </a:p>
          <a:p>
            <a:endParaRPr lang="de-DE" sz="400" dirty="0"/>
          </a:p>
          <a:p>
            <a:r>
              <a:rPr lang="de-DE" dirty="0" smtClean="0"/>
              <a:t>A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ROTI and  AATR </a:t>
            </a:r>
            <a:r>
              <a:rPr lang="de-DE" dirty="0" err="1" smtClean="0"/>
              <a:t>indicates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DIXSG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.</a:t>
            </a:r>
          </a:p>
          <a:p>
            <a:endParaRPr lang="de-DE" sz="800" dirty="0" smtClean="0"/>
          </a:p>
          <a:p>
            <a:r>
              <a:rPr lang="de-DE" dirty="0" smtClean="0"/>
              <a:t>DIXSG on global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Dst.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17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Disturbance Ionosphere Index Spatial Gradient (DIXSG)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Picture 2" descr="D:\VWonD\_Paper_VW\ESWW13TalkOnDinDIX\thankyouslideimage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145013" cy="24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7544" y="1556792"/>
            <a:ext cx="8172000" cy="4338000"/>
          </a:xfrm>
        </p:spPr>
        <p:txBody>
          <a:bodyPr/>
          <a:lstStyle/>
          <a:p>
            <a:r>
              <a:rPr lang="en-US" sz="2400" dirty="0"/>
              <a:t>DIXSG </a:t>
            </a:r>
            <a:r>
              <a:rPr lang="en-US" sz="2400" dirty="0" smtClean="0"/>
              <a:t>method</a:t>
            </a:r>
          </a:p>
          <a:p>
            <a:endParaRPr lang="en-US" sz="800" dirty="0" smtClean="0"/>
          </a:p>
          <a:p>
            <a:r>
              <a:rPr lang="en-GB" sz="2400" dirty="0"/>
              <a:t>Application of the DIXSG to </a:t>
            </a:r>
            <a:r>
              <a:rPr lang="en-GB" sz="2400" dirty="0" smtClean="0"/>
              <a:t>ionospheric </a:t>
            </a:r>
            <a:r>
              <a:rPr lang="en-US" sz="2400" dirty="0" smtClean="0"/>
              <a:t>storms</a:t>
            </a:r>
          </a:p>
          <a:p>
            <a:endParaRPr lang="en-US" sz="800" dirty="0" smtClean="0"/>
          </a:p>
          <a:p>
            <a:r>
              <a:rPr lang="en-US" sz="2400" dirty="0" smtClean="0"/>
              <a:t>Comparison with ROTI and AATR</a:t>
            </a:r>
          </a:p>
          <a:p>
            <a:endParaRPr lang="en-US" sz="800" dirty="0" smtClean="0"/>
          </a:p>
          <a:p>
            <a:r>
              <a:rPr lang="en-US" sz="2400" dirty="0" smtClean="0"/>
              <a:t>Summary / conclusions</a:t>
            </a:r>
            <a:endParaRPr lang="en-GB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Outline</a:t>
            </a:r>
            <a:endParaRPr lang="en-GB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1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Jakowski\Documents\COSPAR_180714-22\Indices &amp; scales\my talks\DIXSG\DIXS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24" y="1029072"/>
            <a:ext cx="3960186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Disturbance Ionosphere Index Spatial </a:t>
            </a:r>
            <a:r>
              <a:rPr lang="en-US" dirty="0" smtClean="0"/>
              <a:t>Gradient (DIXSG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1026" name="Picture 2" descr="D:\VWonD\work_COSPAR_Vortrag_machen\Vortrag_COSPAR_DIXSG\Ab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7" y="1809696"/>
            <a:ext cx="1898901" cy="7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VWonD\work_COSPAR_Vortrag_machen\Vortrag_COSPAR_DIXSG\Abb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9270"/>
            <a:ext cx="4661898" cy="8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VWonD\work_COSPAR_Vortrag_machen\Vortrag_COSPAR_DIXSG\Abb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7" y="4367382"/>
            <a:ext cx="4508025" cy="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VWonD\work_COSPAR_Vortrag_machen\Vortrag_COSPAR_DIXSG\Ab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0" y="2423166"/>
            <a:ext cx="5237593" cy="8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323528" y="5301208"/>
            <a:ext cx="480591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>
                <a:solidFill>
                  <a:srgbClr val="0070C0"/>
                </a:solidFill>
              </a:rPr>
              <a:t>Volker  Wilken, Martin  </a:t>
            </a:r>
            <a:r>
              <a:rPr lang="en-GB" sz="1200" dirty="0" err="1" smtClean="0">
                <a:solidFill>
                  <a:srgbClr val="0070C0"/>
                </a:solidFill>
              </a:rPr>
              <a:t>Kriegel</a:t>
            </a:r>
            <a:r>
              <a:rPr lang="en-GB" sz="1200" dirty="0" smtClean="0">
                <a:solidFill>
                  <a:srgbClr val="0070C0"/>
                </a:solidFill>
              </a:rPr>
              <a:t>, Norbert  </a:t>
            </a:r>
            <a:r>
              <a:rPr lang="en-GB" sz="1200" dirty="0" err="1" smtClean="0">
                <a:solidFill>
                  <a:srgbClr val="0070C0"/>
                </a:solidFill>
              </a:rPr>
              <a:t>Jakowski</a:t>
            </a:r>
            <a:r>
              <a:rPr lang="en-GB" sz="1200" dirty="0" smtClean="0">
                <a:solidFill>
                  <a:srgbClr val="0070C0"/>
                </a:solidFill>
              </a:rPr>
              <a:t>, Jens  </a:t>
            </a:r>
            <a:r>
              <a:rPr lang="en-GB" sz="1200" dirty="0" err="1" smtClean="0">
                <a:solidFill>
                  <a:srgbClr val="0070C0"/>
                </a:solidFill>
              </a:rPr>
              <a:t>Berdermann</a:t>
            </a:r>
            <a:r>
              <a:rPr lang="en-GB" sz="1200" dirty="0" smtClean="0">
                <a:solidFill>
                  <a:srgbClr val="0070C0"/>
                </a:solidFill>
              </a:rPr>
              <a:t> (2018) </a:t>
            </a:r>
            <a:r>
              <a:rPr lang="en-US" sz="1200" dirty="0" smtClean="0">
                <a:solidFill>
                  <a:srgbClr val="0070C0"/>
                </a:solidFill>
              </a:rPr>
              <a:t>An </a:t>
            </a:r>
            <a:r>
              <a:rPr lang="en-US" sz="1200" dirty="0">
                <a:solidFill>
                  <a:srgbClr val="0070C0"/>
                </a:solidFill>
              </a:rPr>
              <a:t>ionospheric index suitable for estimating the degree of ionospheric </a:t>
            </a:r>
            <a:r>
              <a:rPr lang="en-US" sz="1200" dirty="0" smtClean="0">
                <a:solidFill>
                  <a:srgbClr val="0070C0"/>
                </a:solidFill>
              </a:rPr>
              <a:t>perturbations, </a:t>
            </a:r>
            <a:r>
              <a:rPr lang="en-GB" sz="1200" dirty="0" smtClean="0">
                <a:solidFill>
                  <a:srgbClr val="0070C0"/>
                </a:solidFill>
              </a:rPr>
              <a:t>J. Space Weather Space </a:t>
            </a:r>
            <a:r>
              <a:rPr lang="en-GB" sz="1200" dirty="0" err="1" smtClean="0">
                <a:solidFill>
                  <a:srgbClr val="0070C0"/>
                </a:solidFill>
              </a:rPr>
              <a:t>Clim</a:t>
            </a:r>
            <a:r>
              <a:rPr lang="en-GB" sz="1200" dirty="0" smtClean="0">
                <a:solidFill>
                  <a:srgbClr val="0070C0"/>
                </a:solidFill>
              </a:rPr>
              <a:t>. 8 A19 </a:t>
            </a:r>
            <a:endParaRPr lang="en-GB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70C0"/>
                </a:solidFill>
              </a:rPr>
              <a:t>DOI: 10.1051/</a:t>
            </a:r>
            <a:r>
              <a:rPr lang="en-GB" sz="1200" dirty="0" err="1" smtClean="0">
                <a:solidFill>
                  <a:srgbClr val="0070C0"/>
                </a:solidFill>
              </a:rPr>
              <a:t>swsc</a:t>
            </a:r>
            <a:r>
              <a:rPr lang="en-GB" sz="1200" dirty="0" smtClean="0">
                <a:solidFill>
                  <a:srgbClr val="0070C0"/>
                </a:solidFill>
              </a:rPr>
              <a:t>/2018008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3806" y="1287736"/>
            <a:ext cx="21738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TEC - ROT</a:t>
            </a:r>
          </a:p>
        </p:txBody>
      </p:sp>
    </p:spTree>
    <p:extLst>
      <p:ext uri="{BB962C8B-B14F-4D97-AF65-F5344CB8AC3E}">
        <p14:creationId xmlns:p14="http://schemas.microsoft.com/office/powerpoint/2010/main" val="37921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the DIXSG to </a:t>
            </a:r>
            <a:r>
              <a:rPr lang="en-GB" dirty="0" smtClean="0"/>
              <a:t>ionospheric </a:t>
            </a:r>
            <a:r>
              <a:rPr lang="en-US" dirty="0" smtClean="0"/>
              <a:t>storms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6" name="Picture 3" descr="D:\VWonD\_Paper_VW\ESWW13TalkOnDinDIX\UnterlagenUndAbbildungen\01_AuswahlGeeigneterZeitperiode\SturmAnalyseInfo\IonoStuerme2000bis2016Feb\Period20150301to20150331D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7622"/>
            <a:ext cx="8653167" cy="21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VWonD\work_COSPAR_Vortrag_machen\FIGURES\Figure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50" y="3220354"/>
            <a:ext cx="7272808" cy="36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the DIXSG to </a:t>
            </a:r>
            <a:r>
              <a:rPr lang="en-GB" dirty="0" smtClean="0"/>
              <a:t>ionospheric </a:t>
            </a:r>
            <a:r>
              <a:rPr lang="en-US" dirty="0" smtClean="0"/>
              <a:t>storms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4098" name="Picture 2" descr="D:\VWonD\work_COSPAR_Vortrag_machen\FIGURES\Figure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6" y="1556792"/>
            <a:ext cx="7969586" cy="33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04285" y="5157192"/>
            <a:ext cx="67213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Storm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pattern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percentage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deviations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monthly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medians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indicate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storm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enhanced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ionization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propagating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latitudes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frequency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GNSS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users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interested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absolute TEC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the DIXSG to </a:t>
            </a:r>
            <a:r>
              <a:rPr lang="en-GB" dirty="0" smtClean="0"/>
              <a:t>ionospheric </a:t>
            </a:r>
            <a:r>
              <a:rPr lang="en-US" dirty="0" smtClean="0"/>
              <a:t>storms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5122" name="Picture 2" descr="D:\VWonD\work_COSPAR_Vortrag_machen\FIGURES\Figure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67322"/>
            <a:ext cx="5483391" cy="27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VWonD\work_COSPAR_Vortrag_machen\FIGURES\Figure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34802" cy="29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44208" y="4437112"/>
            <a:ext cx="1821011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perturbation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ctivity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St. Patrick-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storm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6146" name="Picture 2" descr="D:\VWonD\work_COSPAR_Vortrag_machen\FIGURES\Figure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17" y="115415"/>
            <a:ext cx="5193363" cy="21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VWonD\work_COSPAR_Vortrag_machen\FIGURES\Figure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5193363" cy="21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VWonD\work_COSPAR_Vortrag_machen\FIGURES\Figure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25" y="4653136"/>
            <a:ext cx="5193363" cy="21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648000"/>
            <a:ext cx="3365920" cy="2492968"/>
          </a:xfrm>
        </p:spPr>
        <p:txBody>
          <a:bodyPr/>
          <a:lstStyle/>
          <a:p>
            <a:r>
              <a:rPr lang="en-GB" dirty="0"/>
              <a:t>Application of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DIXSG </a:t>
            </a:r>
            <a:r>
              <a:rPr lang="en-GB" dirty="0"/>
              <a:t>to </a:t>
            </a:r>
            <a:r>
              <a:rPr lang="en-GB" dirty="0" smtClean="0"/>
              <a:t>ionospheric</a:t>
            </a:r>
            <a:r>
              <a:rPr lang="en-GB" dirty="0"/>
              <a:t> </a:t>
            </a:r>
            <a:r>
              <a:rPr lang="en-US" dirty="0" smtClean="0"/>
              <a:t>storms -</a:t>
            </a:r>
            <a:br>
              <a:rPr lang="en-US" dirty="0" smtClean="0"/>
            </a:br>
            <a:r>
              <a:rPr lang="en-US" dirty="0" smtClean="0"/>
              <a:t>Comparison with ROTI and AATR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7020272" y="919757"/>
            <a:ext cx="5760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ROTI</a:t>
            </a:r>
          </a:p>
        </p:txBody>
      </p:sp>
      <p:sp>
        <p:nvSpPr>
          <p:cNvPr id="6" name="Rechteck 5"/>
          <p:cNvSpPr/>
          <p:nvPr/>
        </p:nvSpPr>
        <p:spPr>
          <a:xfrm>
            <a:off x="6981557" y="554981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DIXSG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045796" y="3317563"/>
            <a:ext cx="78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AATR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the DIXSG to </a:t>
            </a:r>
            <a:r>
              <a:rPr lang="en-GB" dirty="0" smtClean="0"/>
              <a:t>ionospheric </a:t>
            </a:r>
            <a:r>
              <a:rPr lang="en-US" dirty="0" smtClean="0"/>
              <a:t>storms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7170" name="Picture 2" descr="D:\VWonD\work_COSPAR_Vortrag_machen\FIGURES\Figure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179547" cy="34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the </a:t>
            </a:r>
            <a:r>
              <a:rPr lang="en-GB" dirty="0" smtClean="0"/>
              <a:t>DIXSG </a:t>
            </a:r>
            <a:r>
              <a:rPr lang="en-GB" dirty="0"/>
              <a:t>to </a:t>
            </a:r>
            <a:r>
              <a:rPr lang="en-GB" dirty="0" smtClean="0"/>
              <a:t>ionospheric </a:t>
            </a:r>
            <a:r>
              <a:rPr lang="en-US" dirty="0" smtClean="0"/>
              <a:t>storms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8194" name="Picture 2" descr="D:\VWonD\work_COSPAR_Vortrag_machen\FIGURES\Figure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491704" cy="27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VWonD\work_COSPAR_Vortrag_machen\FIGURES\Figure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11421"/>
            <a:ext cx="6491704" cy="27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Bildschirmpräsentation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DLR-Präsentation 4:3 Englisch</vt:lpstr>
      <vt:lpstr>An ionospheric index suitable for estimating the degree of ionospheric perturbations</vt:lpstr>
      <vt:lpstr>Outline</vt:lpstr>
      <vt:lpstr>Disturbance Ionosphere Index Spatial Gradient (DIXSG)</vt:lpstr>
      <vt:lpstr>Application of the DIXSG to ionospheric storms</vt:lpstr>
      <vt:lpstr>Application of the DIXSG to ionospheric storms</vt:lpstr>
      <vt:lpstr>Application of the DIXSG to ionospheric storms</vt:lpstr>
      <vt:lpstr>Application of the  DIXSG to ionospheric storms - Comparison with ROTI and AATR</vt:lpstr>
      <vt:lpstr>Application of the DIXSG to ionospheric storms</vt:lpstr>
      <vt:lpstr>Application of the DIXSG to ionospheric storms</vt:lpstr>
      <vt:lpstr>Application of the  DIXSG to ionospheric  storms</vt:lpstr>
      <vt:lpstr>Summary and Conclusions</vt:lpstr>
      <vt:lpstr>Disturbance Ionosphere Index Spatial Gradient (DIXSG)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Wilken, Volker</dc:creator>
  <cp:lastModifiedBy>Berdermann, Jens</cp:lastModifiedBy>
  <cp:revision>92</cp:revision>
  <dcterms:created xsi:type="dcterms:W3CDTF">2012-06-19T06:51:55Z</dcterms:created>
  <dcterms:modified xsi:type="dcterms:W3CDTF">2019-11-11T13:48:23Z</dcterms:modified>
</cp:coreProperties>
</file>