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062" r:id="rId2"/>
    <p:sldId id="1825" r:id="rId3"/>
    <p:sldId id="2063" r:id="rId4"/>
    <p:sldId id="2077" r:id="rId5"/>
    <p:sldId id="2078" r:id="rId6"/>
    <p:sldId id="2076" r:id="rId7"/>
    <p:sldId id="2068" r:id="rId8"/>
    <p:sldId id="2064" r:id="rId9"/>
    <p:sldId id="2069" r:id="rId10"/>
    <p:sldId id="2070" r:id="rId11"/>
    <p:sldId id="2071" r:id="rId12"/>
    <p:sldId id="2072" r:id="rId13"/>
    <p:sldId id="2074" r:id="rId14"/>
    <p:sldId id="2067" r:id="rId15"/>
    <p:sldId id="2008" r:id="rId16"/>
  </p:sldIdLst>
  <p:sldSz cx="17340263" cy="97536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1pPr>
    <a:lvl2pPr marL="649288" indent="-192088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2pPr>
    <a:lvl3pPr marL="1300163" indent="-385763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3pPr>
    <a:lvl4pPr marL="1949450" indent="-57785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4pPr>
    <a:lvl5pPr marL="2600325" indent="-771525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5pPr>
    <a:lvl6pPr marL="2286000" algn="l" defTabSz="457200" rtl="0" eaLnBrk="1" latinLnBrk="0" hangingPunct="1"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6pPr>
    <a:lvl7pPr marL="2743200" algn="l" defTabSz="457200" rtl="0" eaLnBrk="1" latinLnBrk="0" hangingPunct="1"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7pPr>
    <a:lvl8pPr marL="3200400" algn="l" defTabSz="457200" rtl="0" eaLnBrk="1" latinLnBrk="0" hangingPunct="1"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8pPr>
    <a:lvl9pPr marL="3657600" algn="l" defTabSz="457200" rtl="0" eaLnBrk="1" latinLnBrk="0" hangingPunct="1">
      <a:defRPr sz="2800" kern="1200">
        <a:solidFill>
          <a:srgbClr val="000000"/>
        </a:solidFill>
        <a:latin typeface="Century Gothic" charset="0"/>
        <a:ea typeface="ヒラギノ角ゴ ProN W3" charset="0"/>
        <a:cs typeface="ヒラギノ角ゴ ProN W3" charset="0"/>
        <a:sym typeface="Century Gothic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075093-50D4-4E51-B530-CC96989897FF}">
          <p14:sldIdLst>
            <p14:sldId id="2062"/>
            <p14:sldId id="1825"/>
            <p14:sldId id="2063"/>
            <p14:sldId id="2077"/>
            <p14:sldId id="2078"/>
            <p14:sldId id="2076"/>
            <p14:sldId id="2068"/>
            <p14:sldId id="2064"/>
            <p14:sldId id="2069"/>
            <p14:sldId id="2070"/>
            <p14:sldId id="2071"/>
            <p14:sldId id="2072"/>
            <p14:sldId id="2074"/>
            <p14:sldId id="2067"/>
            <p14:sldId id="2008"/>
          </p14:sldIdLst>
        </p14:section>
        <p14:section name="backup slides" id="{96DA443C-2522-432D-BCF1-73B57F05064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lanch" initials="e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FCC99"/>
    <a:srgbClr val="D9EAD3"/>
    <a:srgbClr val="FFCC00"/>
    <a:srgbClr val="FFFF99"/>
    <a:srgbClr val="FF9900"/>
    <a:srgbClr val="0000FF"/>
    <a:srgbClr val="990000"/>
    <a:srgbClr val="33CC33"/>
    <a:srgbClr val="1B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3" autoAdjust="0"/>
    <p:restoredTop sz="91121" autoAdjust="0"/>
  </p:normalViewPr>
  <p:slideViewPr>
    <p:cSldViewPr>
      <p:cViewPr>
        <p:scale>
          <a:sx n="80" d="100"/>
          <a:sy n="80" d="100"/>
        </p:scale>
        <p:origin x="132" y="-330"/>
      </p:cViewPr>
      <p:guideLst>
        <p:guide orient="horz" pos="3117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1" charset="0"/>
                <a:ea typeface="ヒラギノ明朝 ProN W3" pitchFamily="1" charset="-128"/>
                <a:cs typeface="+mn-cs"/>
                <a:sym typeface="Century Gothic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997BDB85-B2DC-4F4B-9CE0-FC00FC495E70}" type="datetime1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1" charset="0"/>
                <a:ea typeface="ヒラギノ明朝 ProN W3" pitchFamily="1" charset="-128"/>
                <a:cs typeface="+mn-cs"/>
                <a:sym typeface="Century Gothic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5198AB69-D496-2442-9C29-4A3B8886F5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9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1" charset="0"/>
                <a:ea typeface="ヒラギノ明朝 ProN W3" pitchFamily="1" charset="-128"/>
                <a:cs typeface="+mn-cs"/>
                <a:sym typeface="Century Gothic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D9373596-71B5-C642-BF58-506A21D90D36}" type="datetime1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770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72" tIns="46287" rIns="92572" bIns="4628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76" y="4687532"/>
            <a:ext cx="5389213" cy="4438081"/>
          </a:xfrm>
          <a:prstGeom prst="rect">
            <a:avLst/>
          </a:prstGeom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1" charset="0"/>
                <a:ea typeface="ヒラギノ明朝 ProN W3" pitchFamily="1" charset="-128"/>
                <a:cs typeface="+mn-cs"/>
                <a:sym typeface="Century Gothic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18A9FA19-A700-504F-978A-407B1924D7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1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pitchFamily="-111" charset="-128"/>
        <a:cs typeface="ＭＳ Ｐゴシック" pitchFamily="68" charset="-128"/>
      </a:defRPr>
    </a:lvl1pPr>
    <a:lvl2pPr marL="64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2pPr>
    <a:lvl3pPr marL="13001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3pPr>
    <a:lvl4pPr marL="19494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4pPr>
    <a:lvl5pPr marL="26003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FA19-A700-504F-978A-407B1924D7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SFs</a:t>
            </a:r>
            <a:r>
              <a:rPr lang="es-ES" dirty="0" smtClean="0"/>
              <a:t> produces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sudden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STEC </a:t>
            </a:r>
            <a:r>
              <a:rPr lang="es-ES" baseline="0" dirty="0" err="1" smtClean="0"/>
              <a:t>measurements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GNSS receivers. 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exists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relationship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STEC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cosine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angular </a:t>
            </a:r>
            <a:r>
              <a:rPr lang="es-ES" baseline="0" dirty="0" err="1" smtClean="0"/>
              <a:t>distance</a:t>
            </a:r>
            <a:r>
              <a:rPr lang="es-ES" baseline="0" dirty="0" smtClean="0"/>
              <a:t> (x)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SSP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IPP,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can be </a:t>
            </a:r>
            <a:r>
              <a:rPr lang="es-ES" baseline="0" dirty="0" err="1" smtClean="0"/>
              <a:t>fitted</a:t>
            </a:r>
            <a:r>
              <a:rPr lang="es-ES" baseline="0" dirty="0" smtClean="0"/>
              <a:t> to a </a:t>
            </a:r>
            <a:r>
              <a:rPr lang="es-ES" baseline="0" dirty="0" err="1" smtClean="0"/>
              <a:t>straight</a:t>
            </a:r>
            <a:r>
              <a:rPr lang="es-ES" baseline="0" dirty="0" smtClean="0"/>
              <a:t> line. </a:t>
            </a:r>
            <a:r>
              <a:rPr lang="es-ES" baseline="0" dirty="0" err="1" smtClean="0"/>
              <a:t>Employing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network</a:t>
            </a:r>
            <a:r>
              <a:rPr lang="es-ES" baseline="0" dirty="0" smtClean="0"/>
              <a:t> of GNSS receivers,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posible to </a:t>
            </a:r>
            <a:r>
              <a:rPr lang="es-ES" baseline="0" dirty="0" err="1" smtClean="0"/>
              <a:t>patrol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ocurrence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of a SF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ionosphere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(STEC-</a:t>
            </a:r>
            <a:r>
              <a:rPr lang="es-ES" baseline="0" dirty="0" err="1" smtClean="0"/>
              <a:t>cos</a:t>
            </a:r>
            <a:r>
              <a:rPr lang="es-ES" baseline="0" dirty="0" smtClean="0"/>
              <a:t>(x)).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FA19-A700-504F-978A-407B1924D7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Not</a:t>
            </a:r>
            <a:r>
              <a:rPr lang="en-US" baseline="0" noProof="0" dirty="0" smtClean="0"/>
              <a:t> all SFs are easily detectable from the previous fitting (DSTEC daily behavior makes difficult the definition of a threshold to identify SFs) . A detector focused in fast variations during short time intervals (D2STEC), i.e. DSTEC difference with respect to its previous values, provides a much more clearer dependency, maintaining the linear fitting.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FA19-A700-504F-978A-407B1924D7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The</a:t>
            </a:r>
            <a:r>
              <a:rPr lang="ca-ES" dirty="0" smtClean="0"/>
              <a:t> ROC </a:t>
            </a:r>
            <a:r>
              <a:rPr lang="ca-ES" dirty="0" err="1" smtClean="0"/>
              <a:t>curves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baseline="0" dirty="0" smtClean="0"/>
              <a:t> 2 dimensional </a:t>
            </a:r>
            <a:r>
              <a:rPr lang="ca-ES" baseline="0" dirty="0" err="1" smtClean="0"/>
              <a:t>graphs</a:t>
            </a:r>
            <a:r>
              <a:rPr lang="ca-ES" baseline="0" dirty="0" smtClean="0"/>
              <a:t> in </a:t>
            </a:r>
            <a:r>
              <a:rPr lang="ca-ES" baseline="0" dirty="0" err="1" smtClean="0"/>
              <a:t>wihch</a:t>
            </a:r>
            <a:r>
              <a:rPr lang="ca-ES" baseline="0" dirty="0" smtClean="0"/>
              <a:t>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True</a:t>
            </a:r>
            <a:r>
              <a:rPr lang="ca-ES" baseline="0" dirty="0" smtClean="0"/>
              <a:t> positives </a:t>
            </a:r>
            <a:r>
              <a:rPr lang="ca-ES" baseline="0" dirty="0" err="1" smtClean="0"/>
              <a:t>Fraction</a:t>
            </a:r>
            <a:r>
              <a:rPr lang="ca-ES" baseline="0" dirty="0" smtClean="0"/>
              <a:t> is </a:t>
            </a:r>
            <a:r>
              <a:rPr lang="ca-ES" baseline="0" dirty="0" err="1" smtClean="0"/>
              <a:t>represented</a:t>
            </a:r>
            <a:r>
              <a:rPr lang="ca-ES" baseline="0" dirty="0" smtClean="0"/>
              <a:t> on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Y axis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Flase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Positive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Fraction</a:t>
            </a:r>
            <a:r>
              <a:rPr lang="ca-ES" baseline="0" dirty="0" smtClean="0"/>
              <a:t> is </a:t>
            </a:r>
            <a:r>
              <a:rPr lang="ca-ES" baseline="0" dirty="0" err="1" smtClean="0"/>
              <a:t>represented</a:t>
            </a:r>
            <a:r>
              <a:rPr lang="ca-ES" baseline="0" dirty="0" smtClean="0"/>
              <a:t> on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X axis. </a:t>
            </a:r>
            <a:r>
              <a:rPr lang="ca-ES" baseline="0" dirty="0" err="1" smtClean="0"/>
              <a:t>It</a:t>
            </a:r>
            <a:r>
              <a:rPr lang="ca-ES" baseline="0" dirty="0" smtClean="0"/>
              <a:t> shows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relative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compensation</a:t>
            </a:r>
            <a:r>
              <a:rPr lang="ca-ES" baseline="0" dirty="0" smtClean="0"/>
              <a:t> </a:t>
            </a:r>
            <a:r>
              <a:rPr lang="ca-ES" baseline="0" dirty="0" err="1" smtClean="0"/>
              <a:t>betwwn</a:t>
            </a:r>
            <a:r>
              <a:rPr lang="ca-ES" baseline="0" dirty="0" smtClean="0"/>
              <a:t>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benefits</a:t>
            </a:r>
            <a:r>
              <a:rPr lang="ca-ES" baseline="0" dirty="0" smtClean="0"/>
              <a:t> (</a:t>
            </a:r>
            <a:r>
              <a:rPr lang="ca-ES" baseline="0" dirty="0" err="1" smtClean="0"/>
              <a:t>true</a:t>
            </a:r>
            <a:r>
              <a:rPr lang="ca-ES" baseline="0" dirty="0" smtClean="0"/>
              <a:t> positives)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costs (</a:t>
            </a:r>
            <a:r>
              <a:rPr lang="ca-ES" baseline="0" dirty="0" err="1" smtClean="0"/>
              <a:t>false</a:t>
            </a:r>
            <a:r>
              <a:rPr lang="ca-ES" baseline="0" dirty="0" smtClean="0"/>
              <a:t> positives)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FA19-A700-504F-978A-407B1924D7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D9361-199E-4D6B-B06E-7AFFE07C667F}" type="slidenum">
              <a:rPr lang="es-ES" altLang="es-ES"/>
              <a:pPr/>
              <a:t>7</a:t>
            </a:fld>
            <a:endParaRPr lang="es-ES" altLang="es-E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2106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FA19-A700-504F-978A-407B1924D7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5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70046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9FA19-A700-504F-978A-407B1924D7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1"/>
            <a:ext cx="12138184" cy="2492587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F58C-A580-114B-A664-A3D6F28468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4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4966B-1C5D-6847-A487-DCF2E97FAF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243" y="1180239"/>
            <a:ext cx="107332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310" tIns="90310" rIns="143661" bIns="9031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315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62" y="6267593"/>
            <a:ext cx="14739224" cy="1937173"/>
          </a:xfrm>
          <a:prstGeom prst="rect">
            <a:avLst/>
          </a:prstGeo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762" y="4133994"/>
            <a:ext cx="14739224" cy="2133599"/>
          </a:xfrm>
          <a:prstGeom prst="rect">
            <a:avLst/>
          </a:prstGeom>
        </p:spPr>
        <p:txBody>
          <a:bodyPr lIns="130046" tIns="65023" rIns="130046" bIns="65023"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C756-4A7C-D34C-BA4D-E65CD13C13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014" y="2275842"/>
            <a:ext cx="765861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2D55-CA7C-6941-B149-648637FB95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243" y="1180239"/>
            <a:ext cx="107332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310" tIns="90310" rIns="143661" bIns="90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18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  <a:prstGeom prst="rect">
            <a:avLst/>
          </a:prstGeom>
        </p:spPr>
        <p:txBody>
          <a:bodyPr lIns="130046" tIns="65023" rIns="130046" bIns="65023"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  <a:prstGeom prst="rect">
            <a:avLst/>
          </a:prstGeom>
        </p:spPr>
        <p:txBody>
          <a:bodyPr lIns="130046" tIns="65023" rIns="130046" bIns="65023"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C9D6-4C77-4A41-BE97-04BEA7792B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243" y="1132384"/>
            <a:ext cx="107332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310" tIns="90310" rIns="143661" bIns="90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5169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1C85-821D-984E-AEC7-E428FD083D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235" y="1132384"/>
            <a:ext cx="107332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310" tIns="90310" rIns="143661" bIns="90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91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1192143" y="519289"/>
            <a:ext cx="14955977" cy="826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18242" y="936034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155C-E2FC-2B4B-B225-7D45EAF46E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91" y="0"/>
            <a:ext cx="2000132" cy="970938"/>
          </a:xfrm>
          <a:prstGeom prst="rect">
            <a:avLst/>
          </a:prstGeom>
        </p:spPr>
      </p:pic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999" y="1193769"/>
            <a:ext cx="1231741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310" tIns="90310" rIns="143661" bIns="903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>
                <a:sym typeface="Gill Sans" charset="0"/>
              </a:rPr>
              <a:t>Click to edit Master title style</a:t>
            </a: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 rot="10800000" flipH="1">
            <a:off x="648000" y="1131888"/>
            <a:ext cx="160200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 sz="2800"/>
          </a:p>
        </p:txBody>
      </p:sp>
      <p:sp>
        <p:nvSpPr>
          <p:cNvPr id="16" name="Line 6"/>
          <p:cNvSpPr>
            <a:spLocks noChangeShapeType="1"/>
          </p:cNvSpPr>
          <p:nvPr userDrawn="1"/>
        </p:nvSpPr>
        <p:spPr bwMode="auto">
          <a:xfrm rot="10800000" flipH="1">
            <a:off x="648000" y="9270000"/>
            <a:ext cx="160200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 sz="2800"/>
          </a:p>
        </p:txBody>
      </p:sp>
      <p:sp>
        <p:nvSpPr>
          <p:cNvPr id="17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18242" y="9356726"/>
            <a:ext cx="501665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E2C881-FC7C-E04E-8C74-4D69EF61570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" name="CuadroTexto 9"/>
          <p:cNvSpPr txBox="1">
            <a:spLocks noChangeAspect="1"/>
          </p:cNvSpPr>
          <p:nvPr userDrawn="1"/>
        </p:nvSpPr>
        <p:spPr>
          <a:xfrm>
            <a:off x="12414547" y="9368110"/>
            <a:ext cx="426405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noProof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2019/11/18 ESWW16, Session 3; Liège, Brussels</a:t>
            </a:r>
            <a:endParaRPr lang="en-US" sz="1400" b="1" noProof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10497875" y="422167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dirty="0" smtClean="0">
                <a:solidFill>
                  <a:schemeClr val="accent6"/>
                </a:solidFill>
                <a:latin typeface="Segoe Script" panose="030B0504020000000003" pitchFamily="66" charset="0"/>
              </a:rPr>
              <a:t>MIRA Project</a:t>
            </a:r>
            <a:endParaRPr lang="ca-ES" sz="2400" dirty="0">
              <a:solidFill>
                <a:schemeClr val="accent6"/>
              </a:solidFill>
              <a:latin typeface="Segoe Script" panose="030B0504020000000003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3"/>
          <a:stretch/>
        </p:blipFill>
        <p:spPr>
          <a:xfrm>
            <a:off x="233250" y="124271"/>
            <a:ext cx="5396358" cy="9384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26" y="34834"/>
            <a:ext cx="2376265" cy="9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50800" indent="-508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ill Sans" charset="0"/>
        </a:defRPr>
      </a:lvl1pPr>
      <a:lvl2pPr marL="50800" indent="-508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FF0000"/>
          </a:solidFill>
          <a:latin typeface="Helvetica Neue Light" charset="0"/>
          <a:ea typeface="ヒラギノ角ゴ ProN W3" charset="0"/>
          <a:cs typeface="Arial" charset="0"/>
          <a:sym typeface="Gill Sans" charset="0"/>
        </a:defRPr>
      </a:lvl2pPr>
      <a:lvl3pPr marL="50800" indent="-508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FF0000"/>
          </a:solidFill>
          <a:latin typeface="Helvetica Neue Light" charset="0"/>
          <a:ea typeface="ヒラギノ角ゴ ProN W3" charset="0"/>
          <a:cs typeface="Arial" charset="0"/>
          <a:sym typeface="Gill Sans" charset="0"/>
        </a:defRPr>
      </a:lvl3pPr>
      <a:lvl4pPr marL="50800" indent="-508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FF0000"/>
          </a:solidFill>
          <a:latin typeface="Helvetica Neue Light" charset="0"/>
          <a:ea typeface="ヒラギノ角ゴ ProN W3" charset="0"/>
          <a:cs typeface="Arial" charset="0"/>
          <a:sym typeface="Gill Sans" charset="0"/>
        </a:defRPr>
      </a:lvl4pPr>
      <a:lvl5pPr marL="50800" indent="-50800" algn="r" rtl="0" eaLnBrk="0" fontAlgn="base" hangingPunct="0">
        <a:spcBef>
          <a:spcPct val="0"/>
        </a:spcBef>
        <a:spcAft>
          <a:spcPct val="0"/>
        </a:spcAft>
        <a:defRPr sz="5400">
          <a:solidFill>
            <a:srgbClr val="FF0000"/>
          </a:solidFill>
          <a:latin typeface="Helvetica Neue Light" charset="0"/>
          <a:ea typeface="ヒラギノ角ゴ ProN W3" charset="0"/>
          <a:cs typeface="Arial" charset="0"/>
          <a:sym typeface="Gill Sans" charset="0"/>
        </a:defRPr>
      </a:lvl5pPr>
      <a:lvl6pPr marL="702159" algn="r" rtl="0" fontAlgn="base">
        <a:spcBef>
          <a:spcPct val="0"/>
        </a:spcBef>
        <a:spcAft>
          <a:spcPct val="0"/>
        </a:spcAft>
        <a:defRPr sz="5400">
          <a:solidFill>
            <a:srgbClr val="A012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52388" algn="r" rtl="0" fontAlgn="base">
        <a:spcBef>
          <a:spcPct val="0"/>
        </a:spcBef>
        <a:spcAft>
          <a:spcPct val="0"/>
        </a:spcAft>
        <a:defRPr sz="5400">
          <a:solidFill>
            <a:srgbClr val="A012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02618" algn="r" rtl="0" fontAlgn="base">
        <a:spcBef>
          <a:spcPct val="0"/>
        </a:spcBef>
        <a:spcAft>
          <a:spcPct val="0"/>
        </a:spcAft>
        <a:defRPr sz="5400">
          <a:solidFill>
            <a:srgbClr val="A012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652848" algn="r" rtl="0" fontAlgn="base">
        <a:spcBef>
          <a:spcPct val="0"/>
        </a:spcBef>
        <a:spcAft>
          <a:spcPct val="0"/>
        </a:spcAft>
        <a:defRPr sz="5400">
          <a:solidFill>
            <a:srgbClr val="A012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6438" indent="-631825" algn="l" rtl="0" eaLnBrk="0" fontAlgn="base" hangingPunct="0">
        <a:spcBef>
          <a:spcPts val="1000"/>
        </a:spcBef>
        <a:spcAft>
          <a:spcPct val="0"/>
        </a:spcAft>
        <a:buSzPct val="100000"/>
        <a:buFont typeface="Gill Sans" charset="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62088" indent="-534988" algn="l" rtl="0" eaLnBrk="0" fontAlgn="base" hangingPunct="0">
        <a:spcBef>
          <a:spcPts val="85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214563" indent="-433388" algn="l" rtl="0" eaLnBrk="0" fontAlgn="base" hangingPunct="0">
        <a:spcBef>
          <a:spcPts val="713"/>
        </a:spcBef>
        <a:spcAft>
          <a:spcPct val="0"/>
        </a:spcAft>
        <a:buSzPct val="100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067050" indent="-433388" algn="l" rtl="0" eaLnBrk="0" fontAlgn="base" hangingPunct="0">
        <a:spcBef>
          <a:spcPts val="575"/>
        </a:spcBef>
        <a:spcAft>
          <a:spcPct val="0"/>
        </a:spcAft>
        <a:buSzPct val="100000"/>
        <a:buFont typeface="Gill San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21125" indent="-433388" algn="l" rtl="0" eaLnBrk="0" fontAlgn="base" hangingPunct="0">
        <a:spcBef>
          <a:spcPts val="575"/>
        </a:spcBef>
        <a:spcAft>
          <a:spcPct val="0"/>
        </a:spcAft>
        <a:buSzPct val="100000"/>
        <a:buFont typeface="Gill Sans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929" indent="-433487" algn="l" rtl="0" fontAlgn="base">
        <a:spcBef>
          <a:spcPts val="569"/>
        </a:spcBef>
        <a:spcAft>
          <a:spcPct val="0"/>
        </a:spcAft>
        <a:buSzPct val="100000"/>
        <a:buFont typeface="Gill Sans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222159" indent="-433487" algn="l" rtl="0" fontAlgn="base">
        <a:spcBef>
          <a:spcPts val="569"/>
        </a:spcBef>
        <a:spcAft>
          <a:spcPct val="0"/>
        </a:spcAft>
        <a:buSzPct val="100000"/>
        <a:buFont typeface="Gill Sans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872389" indent="-433487" algn="l" rtl="0" fontAlgn="base">
        <a:spcBef>
          <a:spcPts val="569"/>
        </a:spcBef>
        <a:spcAft>
          <a:spcPct val="0"/>
        </a:spcAft>
        <a:buSzPct val="100000"/>
        <a:buFont typeface="Gill Sans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522619" indent="-433487" algn="l" rtl="0" fontAlgn="base">
        <a:spcBef>
          <a:spcPts val="569"/>
        </a:spcBef>
        <a:spcAft>
          <a:spcPct val="0"/>
        </a:spcAft>
        <a:buSzPct val="100000"/>
        <a:buFont typeface="Gill Sans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8SW00192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45195" y="3029939"/>
            <a:ext cx="15794549" cy="2090702"/>
          </a:xfrm>
        </p:spPr>
        <p:txBody>
          <a:bodyPr/>
          <a:lstStyle/>
          <a:p>
            <a:pPr algn="ctr"/>
            <a:r>
              <a:rPr lang="en-US" dirty="0" smtClean="0"/>
              <a:t>Detector </a:t>
            </a:r>
            <a:r>
              <a:rPr lang="en-US" dirty="0"/>
              <a:t>of Solar flare effects on geomagnetism and ionosphere based on GNSS and ionosonde </a:t>
            </a:r>
            <a:r>
              <a:rPr lang="en-US" dirty="0" smtClean="0"/>
              <a:t>data </a:t>
            </a:r>
            <a:endParaRPr lang="ca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93267" y="5527041"/>
            <a:ext cx="13845957" cy="2492587"/>
          </a:xfrm>
        </p:spPr>
        <p:txBody>
          <a:bodyPr/>
          <a:lstStyle/>
          <a:p>
            <a:pPr algn="r"/>
            <a:r>
              <a:rPr lang="ca-ES" sz="2800" dirty="0" smtClean="0"/>
              <a:t>J.J. </a:t>
            </a:r>
            <a:r>
              <a:rPr lang="ca-ES" sz="2800" dirty="0" err="1" smtClean="0"/>
              <a:t>Curto</a:t>
            </a:r>
            <a:r>
              <a:rPr lang="ca-ES" sz="2800" baseline="30000" dirty="0" smtClean="0"/>
              <a:t>(1)</a:t>
            </a:r>
            <a:r>
              <a:rPr lang="ca-ES" sz="2800" dirty="0" smtClean="0"/>
              <a:t>, </a:t>
            </a:r>
            <a:r>
              <a:rPr lang="ca-ES" sz="2800" dirty="0"/>
              <a:t>J.M.</a:t>
            </a:r>
            <a:r>
              <a:rPr lang="ca-ES" sz="2800" dirty="0" smtClean="0"/>
              <a:t> Juan</a:t>
            </a:r>
            <a:r>
              <a:rPr lang="ca-ES" sz="2800" baseline="30000" dirty="0" smtClean="0"/>
              <a:t>(2</a:t>
            </a:r>
            <a:r>
              <a:rPr lang="ca-ES" sz="2800" baseline="30000" dirty="0"/>
              <a:t>)</a:t>
            </a:r>
            <a:r>
              <a:rPr lang="ca-ES" sz="2800" dirty="0"/>
              <a:t>, </a:t>
            </a:r>
            <a:r>
              <a:rPr lang="ca-ES" sz="2800" dirty="0" smtClean="0"/>
              <a:t>D. Altadill</a:t>
            </a:r>
            <a:r>
              <a:rPr lang="ca-ES" sz="2800" baseline="30000" dirty="0" smtClean="0"/>
              <a:t>(1</a:t>
            </a:r>
            <a:r>
              <a:rPr lang="ca-ES" sz="2800" baseline="30000" dirty="0"/>
              <a:t>)</a:t>
            </a:r>
            <a:r>
              <a:rPr lang="ca-ES" sz="2800" dirty="0"/>
              <a:t>, </a:t>
            </a:r>
            <a:r>
              <a:rPr lang="ca-ES" sz="2800" dirty="0" smtClean="0"/>
              <a:t>C. </a:t>
            </a:r>
            <a:r>
              <a:rPr lang="ca-ES" sz="2800" dirty="0" err="1" smtClean="0"/>
              <a:t>Timoté</a:t>
            </a:r>
            <a:r>
              <a:rPr lang="ca-ES" sz="2800" baseline="30000" dirty="0" smtClean="0"/>
              <a:t>(2</a:t>
            </a:r>
            <a:r>
              <a:rPr lang="ca-ES" sz="2800" baseline="30000" dirty="0"/>
              <a:t>)</a:t>
            </a:r>
            <a:r>
              <a:rPr lang="ca-ES" sz="2800" dirty="0"/>
              <a:t>, </a:t>
            </a:r>
            <a:r>
              <a:rPr lang="ca-ES" sz="2800" u="sng" dirty="0" smtClean="0"/>
              <a:t>E. Blanch</a:t>
            </a:r>
            <a:r>
              <a:rPr lang="ca-ES" sz="2800" u="sng" baseline="30000" dirty="0" smtClean="0"/>
              <a:t>(1</a:t>
            </a:r>
            <a:r>
              <a:rPr lang="ca-ES" sz="2800" u="sng" baseline="30000" dirty="0"/>
              <a:t>)</a:t>
            </a:r>
            <a:r>
              <a:rPr lang="ca-ES" sz="2800" dirty="0"/>
              <a:t>, </a:t>
            </a:r>
            <a:r>
              <a:rPr lang="ca-ES" sz="2800" dirty="0" smtClean="0"/>
              <a:t>A. Segarra</a:t>
            </a:r>
            <a:r>
              <a:rPr lang="ca-ES" sz="2800" baseline="30000" dirty="0" smtClean="0"/>
              <a:t>(1)</a:t>
            </a:r>
            <a:r>
              <a:rPr lang="ca-ES" sz="2800" dirty="0" smtClean="0"/>
              <a:t> </a:t>
            </a:r>
          </a:p>
          <a:p>
            <a:pPr algn="r"/>
            <a:endParaRPr lang="ca-ES" sz="2800" dirty="0"/>
          </a:p>
          <a:p>
            <a:pPr algn="r"/>
            <a:r>
              <a:rPr lang="ca-ES" sz="2800" dirty="0"/>
              <a:t> </a:t>
            </a:r>
            <a:r>
              <a:rPr lang="ca-ES" sz="2000" dirty="0"/>
              <a:t>(1) Observatori de </a:t>
            </a:r>
            <a:r>
              <a:rPr lang="ca-ES" sz="2000" dirty="0" smtClean="0"/>
              <a:t>l’Ebre (CSIC </a:t>
            </a:r>
            <a:r>
              <a:rPr lang="ca-ES" sz="2000" dirty="0"/>
              <a:t>– </a:t>
            </a:r>
            <a:r>
              <a:rPr lang="ca-ES" sz="2000" dirty="0" smtClean="0"/>
              <a:t>URL</a:t>
            </a:r>
            <a:r>
              <a:rPr lang="ca-ES" sz="2000" dirty="0"/>
              <a:t>), </a:t>
            </a:r>
            <a:r>
              <a:rPr lang="ca-ES" sz="2000" dirty="0" smtClean="0"/>
              <a:t>Roquetes</a:t>
            </a:r>
            <a:r>
              <a:rPr lang="ca-ES" sz="2000" dirty="0"/>
              <a:t>, Spain </a:t>
            </a:r>
          </a:p>
          <a:p>
            <a:pPr algn="r"/>
            <a:r>
              <a:rPr lang="ca-ES" sz="2000" dirty="0"/>
              <a:t>(2) </a:t>
            </a:r>
            <a:r>
              <a:rPr lang="ca-ES" sz="2000" dirty="0" err="1"/>
              <a:t>Research</a:t>
            </a:r>
            <a:r>
              <a:rPr lang="ca-ES" sz="2000" dirty="0"/>
              <a:t> Group of </a:t>
            </a:r>
            <a:r>
              <a:rPr lang="ca-ES" sz="2000" dirty="0" err="1"/>
              <a:t>Astronomy</a:t>
            </a:r>
            <a:r>
              <a:rPr lang="ca-ES" sz="2000" dirty="0"/>
              <a:t> </a:t>
            </a:r>
            <a:r>
              <a:rPr lang="ca-ES" sz="2000" dirty="0" err="1"/>
              <a:t>and</a:t>
            </a:r>
            <a:r>
              <a:rPr lang="ca-ES" sz="2000" dirty="0"/>
              <a:t> </a:t>
            </a:r>
            <a:r>
              <a:rPr lang="ca-ES" sz="2000" dirty="0" err="1"/>
              <a:t>Geomatics</a:t>
            </a:r>
            <a:r>
              <a:rPr lang="ca-ES" sz="2000" dirty="0"/>
              <a:t> (</a:t>
            </a:r>
            <a:r>
              <a:rPr lang="ca-ES" sz="2000" dirty="0" err="1"/>
              <a:t>gAGE</a:t>
            </a:r>
            <a:r>
              <a:rPr lang="ca-ES" sz="2000" dirty="0"/>
              <a:t>) </a:t>
            </a:r>
            <a:endParaRPr lang="ca-ES" sz="2000" dirty="0" smtClean="0"/>
          </a:p>
          <a:p>
            <a:pPr algn="r"/>
            <a:r>
              <a:rPr lang="ca-ES" sz="2000" dirty="0" smtClean="0"/>
              <a:t>Universitat </a:t>
            </a:r>
            <a:r>
              <a:rPr lang="ca-ES" sz="2000" dirty="0"/>
              <a:t>Politècnica de Catalunya (UPC</a:t>
            </a:r>
            <a:r>
              <a:rPr lang="ca-ES" sz="2000" dirty="0" smtClean="0"/>
              <a:t>), Barcelona</a:t>
            </a:r>
            <a:r>
              <a:rPr lang="ca-ES" sz="2000" dirty="0"/>
              <a:t>, Spain </a:t>
            </a:r>
            <a:endParaRPr lang="ca-ES" sz="2000" dirty="0" smtClean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8BCB99-28E6-6345-A983-509F790D584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3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81C85-821D-984E-AEC7-E428FD083D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5" y="2068488"/>
            <a:ext cx="4896544" cy="367240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002717" y="2253289"/>
            <a:ext cx="4247132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 smtClean="0"/>
              <a:t>X2.1</a:t>
            </a:r>
            <a:r>
              <a:rPr lang="es-ES_tradnl" sz="2000" b="1" dirty="0"/>
              <a:t>, 14:51 - 15:03 - 15:12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632589" y="2616083"/>
            <a:ext cx="370128" cy="3678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1100" b="1" dirty="0" smtClean="0"/>
              <a:t>2</a:t>
            </a:r>
            <a:endParaRPr lang="es-ES" sz="1100" b="1" dirty="0"/>
          </a:p>
        </p:txBody>
      </p:sp>
      <p:pic>
        <p:nvPicPr>
          <p:cNvPr id="17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038" y="2932584"/>
            <a:ext cx="6924453" cy="561015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Imagen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3984" y="3938002"/>
            <a:ext cx="6994397" cy="56193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5235" y="1132384"/>
            <a:ext cx="16129792" cy="903287"/>
          </a:xfrm>
        </p:spPr>
        <p:txBody>
          <a:bodyPr/>
          <a:lstStyle/>
          <a:p>
            <a:r>
              <a:rPr lang="es-ES_tradnl" dirty="0" err="1"/>
              <a:t>Ionospheric</a:t>
            </a:r>
            <a:r>
              <a:rPr lang="es-ES_tradnl" dirty="0"/>
              <a:t> SFE                                            25 Oct 2013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714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11001394" y="1960856"/>
            <a:ext cx="54913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 smtClean="0">
                <a:latin typeface="+mj-lt"/>
              </a:rPr>
              <a:t> X2.2, 08:57 - 09:10 - 09:17  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 smtClean="0">
                <a:latin typeface="+mj-lt"/>
              </a:rPr>
              <a:t> X9.3, 11:53 - 12:02 - 12:10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 smtClean="0">
                <a:latin typeface="+mj-lt"/>
              </a:rPr>
              <a:t> M7.3, 10:11 - 10:15 - 10:18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 smtClean="0">
                <a:latin typeface="+mj-lt"/>
              </a:rPr>
              <a:t> X1.3, 14:20 - 14:36 - 14:55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>
                <a:latin typeface="+mj-lt"/>
              </a:rPr>
              <a:t> M8.1, </a:t>
            </a:r>
            <a:r>
              <a:rPr lang="es-ES_tradnl" dirty="0" smtClean="0">
                <a:latin typeface="+mj-lt"/>
              </a:rPr>
              <a:t>07:40 - 07:49 - 0758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45195" y="2086490"/>
            <a:ext cx="9577064" cy="7182798"/>
            <a:chOff x="461219" y="1636440"/>
            <a:chExt cx="9577064" cy="718279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19" y="1636440"/>
              <a:ext cx="9577064" cy="7182798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2277115" y="3037426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1</a:t>
              </a:r>
              <a:endParaRPr lang="es-ES" sz="1100" b="1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593654" y="2500536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2</a:t>
              </a:r>
              <a:endParaRPr lang="es-ES" sz="1100" b="1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808706" y="3396719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/>
                <a:t>3</a:t>
              </a:r>
              <a:endParaRPr lang="es-ES" sz="1100" b="1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290261" y="3221362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/>
                <a:t>4</a:t>
              </a:r>
              <a:endParaRPr lang="es-ES" sz="1100" b="1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6997653" y="3396718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5</a:t>
              </a:r>
              <a:endParaRPr lang="es-ES" sz="1100" b="1" dirty="0"/>
            </a:p>
          </p:txBody>
        </p:sp>
      </p:grpSp>
      <p:sp>
        <p:nvSpPr>
          <p:cNvPr id="8" name="Rectángulo 7"/>
          <p:cNvSpPr/>
          <p:nvPr/>
        </p:nvSpPr>
        <p:spPr bwMode="auto">
          <a:xfrm>
            <a:off x="11046395" y="2756589"/>
            <a:ext cx="4824536" cy="480760"/>
          </a:xfrm>
          <a:prstGeom prst="rect">
            <a:avLst/>
          </a:prstGeom>
          <a:solidFill>
            <a:srgbClr val="FFCC99">
              <a:alpha val="50196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81C85-821D-984E-AEC7-E428FD083D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5235" y="1132384"/>
            <a:ext cx="16561650" cy="903287"/>
          </a:xfrm>
        </p:spPr>
        <p:txBody>
          <a:bodyPr/>
          <a:lstStyle/>
          <a:p>
            <a:r>
              <a:rPr lang="es-ES_tradnl" dirty="0" err="1"/>
              <a:t>Ionospheric</a:t>
            </a:r>
            <a:r>
              <a:rPr lang="es-ES_tradnl" dirty="0"/>
              <a:t> SFE                                       </a:t>
            </a:r>
            <a:r>
              <a:rPr lang="es-ES_tradnl" dirty="0" smtClean="0"/>
              <a:t>    6-7 </a:t>
            </a:r>
            <a:r>
              <a:rPr lang="es-ES_tradnl" dirty="0" err="1" smtClean="0"/>
              <a:t>Sep</a:t>
            </a:r>
            <a:r>
              <a:rPr lang="es-ES_tradnl" dirty="0" smtClean="0"/>
              <a:t> 2017</a:t>
            </a:r>
            <a:endParaRPr lang="es-ES" dirty="0"/>
          </a:p>
        </p:txBody>
      </p:sp>
      <p:grpSp>
        <p:nvGrpSpPr>
          <p:cNvPr id="37" name="Grupo 36"/>
          <p:cNvGrpSpPr/>
          <p:nvPr/>
        </p:nvGrpSpPr>
        <p:grpSpPr>
          <a:xfrm>
            <a:off x="10190832" y="5633264"/>
            <a:ext cx="3420000" cy="3420000"/>
            <a:chOff x="10190832" y="5308848"/>
            <a:chExt cx="3420000" cy="3420000"/>
          </a:xfrm>
        </p:grpSpPr>
        <p:grpSp>
          <p:nvGrpSpPr>
            <p:cNvPr id="20" name="Grupo 19"/>
            <p:cNvGrpSpPr/>
            <p:nvPr/>
          </p:nvGrpSpPr>
          <p:grpSpPr>
            <a:xfrm>
              <a:off x="10190832" y="5308848"/>
              <a:ext cx="3420000" cy="3420000"/>
              <a:chOff x="11917768" y="1636440"/>
              <a:chExt cx="3420000" cy="342000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7768" y="1636440"/>
                <a:ext cx="3420000" cy="3420000"/>
              </a:xfrm>
              <a:prstGeom prst="rect">
                <a:avLst/>
              </a:prstGeom>
            </p:spPr>
          </p:pic>
          <p:sp>
            <p:nvSpPr>
              <p:cNvPr id="19" name="CuadroTexto 18"/>
              <p:cNvSpPr txBox="1"/>
              <p:nvPr/>
            </p:nvSpPr>
            <p:spPr>
              <a:xfrm>
                <a:off x="11935768" y="4748663"/>
                <a:ext cx="338400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smtClean="0">
                    <a:solidFill>
                      <a:schemeClr val="bg1"/>
                    </a:solidFill>
                  </a:rPr>
                  <a:t>SDO/AIA 131 2017-09-06 09:13:21 UT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10326315" y="5707051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1</a:t>
              </a:r>
              <a:endParaRPr lang="es-ES" sz="1100" b="1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3747075" y="5633264"/>
            <a:ext cx="3420000" cy="3420000"/>
            <a:chOff x="13747075" y="5308848"/>
            <a:chExt cx="3420000" cy="3420000"/>
          </a:xfrm>
        </p:grpSpPr>
        <p:grpSp>
          <p:nvGrpSpPr>
            <p:cNvPr id="22" name="Grupo 21"/>
            <p:cNvGrpSpPr/>
            <p:nvPr/>
          </p:nvGrpSpPr>
          <p:grpSpPr>
            <a:xfrm>
              <a:off x="13747075" y="5308848"/>
              <a:ext cx="3420000" cy="3420000"/>
              <a:chOff x="11910491" y="5740896"/>
              <a:chExt cx="3384376" cy="3384376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491" y="5740896"/>
                <a:ext cx="3384376" cy="3384376"/>
              </a:xfrm>
              <a:prstGeom prst="rect">
                <a:avLst/>
              </a:prstGeom>
            </p:spPr>
          </p:pic>
          <p:sp>
            <p:nvSpPr>
              <p:cNvPr id="21" name="CuadroTexto 20"/>
              <p:cNvSpPr txBox="1"/>
              <p:nvPr/>
            </p:nvSpPr>
            <p:spPr>
              <a:xfrm>
                <a:off x="11910679" y="8817495"/>
                <a:ext cx="338400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smtClean="0">
                    <a:solidFill>
                      <a:schemeClr val="bg1"/>
                    </a:solidFill>
                  </a:rPr>
                  <a:t>SDO/AIA 131 2017-09-06 11:58:20 UT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CuadroTexto 35"/>
            <p:cNvSpPr txBox="1"/>
            <p:nvPr/>
          </p:nvSpPr>
          <p:spPr>
            <a:xfrm>
              <a:off x="13926715" y="5707051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2</a:t>
              </a:r>
              <a:endParaRPr lang="es-ES" sz="1100" b="1" dirty="0"/>
            </a:p>
          </p:txBody>
        </p:sp>
      </p:grpSp>
      <p:sp>
        <p:nvSpPr>
          <p:cNvPr id="9" name="Elipse 8"/>
          <p:cNvSpPr/>
          <p:nvPr/>
        </p:nvSpPr>
        <p:spPr bwMode="auto">
          <a:xfrm>
            <a:off x="2377630" y="2950586"/>
            <a:ext cx="370128" cy="367873"/>
          </a:xfrm>
          <a:prstGeom prst="ellipse">
            <a:avLst/>
          </a:prstGeom>
          <a:solidFill>
            <a:srgbClr val="FFCC99">
              <a:alpha val="50196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1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" y="5812904"/>
            <a:ext cx="5442326" cy="3814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81C85-821D-984E-AEC7-E428FD083D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5235" y="1132384"/>
            <a:ext cx="16561840" cy="903287"/>
          </a:xfrm>
        </p:spPr>
        <p:txBody>
          <a:bodyPr/>
          <a:lstStyle/>
          <a:p>
            <a:r>
              <a:rPr lang="es-ES_tradnl" dirty="0" err="1"/>
              <a:t>Ionospheric</a:t>
            </a:r>
            <a:r>
              <a:rPr lang="es-ES_tradnl" dirty="0"/>
              <a:t> SFE                                           </a:t>
            </a:r>
            <a:r>
              <a:rPr lang="es-ES_tradnl" dirty="0" smtClean="0"/>
              <a:t>6-7 </a:t>
            </a:r>
            <a:r>
              <a:rPr lang="es-ES_tradnl" dirty="0" err="1"/>
              <a:t>Sep</a:t>
            </a:r>
            <a:r>
              <a:rPr lang="es-ES_tradnl" dirty="0"/>
              <a:t> 2017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210723" y="2006310"/>
            <a:ext cx="4896544" cy="3672408"/>
            <a:chOff x="1026153" y="1232861"/>
            <a:chExt cx="4896544" cy="367240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53" y="1232861"/>
              <a:ext cx="4896544" cy="3672408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2333427" y="1706699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2</a:t>
              </a:r>
              <a:endParaRPr lang="es-ES" sz="1100" b="1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878420" y="2232419"/>
            <a:ext cx="3455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 smtClean="0"/>
              <a:t>X9.3, 11:53 - 12:02 – 12:10</a:t>
            </a:r>
            <a:endParaRPr lang="es-ES_tradnl" sz="2000" b="1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62258" y="6232724"/>
            <a:ext cx="1639147" cy="61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707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6/09/17 11:50</a:t>
            </a:r>
            <a:endParaRPr lang="es-ES" altLang="es-ES" sz="1707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12" name="Grupo 11"/>
          <p:cNvGrpSpPr>
            <a:grpSpLocks noChangeAspect="1"/>
          </p:cNvGrpSpPr>
          <p:nvPr/>
        </p:nvGrpSpPr>
        <p:grpSpPr>
          <a:xfrm>
            <a:off x="5939899" y="2004536"/>
            <a:ext cx="7644868" cy="5760000"/>
            <a:chOff x="5939900" y="1852464"/>
            <a:chExt cx="7308000" cy="541563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900" y="1852464"/>
              <a:ext cx="7308000" cy="54156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0133030" y="2454217"/>
              <a:ext cx="1585855" cy="61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707" b="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6/09/17 12:00</a:t>
              </a:r>
              <a:endParaRPr lang="es-ES" altLang="es-ES" sz="1707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5939899" y="781983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Radio wave absorption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8804584" y="3449059"/>
            <a:ext cx="7693498" cy="5796000"/>
            <a:chOff x="8478927" y="3262454"/>
            <a:chExt cx="7308000" cy="542902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927" y="3262454"/>
              <a:ext cx="7308000" cy="54290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3276004" y="4049513"/>
              <a:ext cx="1650572" cy="61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707" b="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6/09/17 15:15</a:t>
              </a:r>
              <a:endParaRPr lang="es-ES" altLang="es-ES" sz="1707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8471361" y="9332438"/>
            <a:ext cx="8551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First ionogram recorded at Ebro after SF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81C85-821D-984E-AEC7-E428FD083D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5235" y="1132384"/>
            <a:ext cx="16610989" cy="903287"/>
          </a:xfrm>
        </p:spPr>
        <p:txBody>
          <a:bodyPr/>
          <a:lstStyle/>
          <a:p>
            <a:r>
              <a:rPr lang="es-ES_tradnl" dirty="0" err="1"/>
              <a:t>Ionospheric</a:t>
            </a:r>
            <a:r>
              <a:rPr lang="es-ES_tradnl" dirty="0"/>
              <a:t> SFE                                           </a:t>
            </a:r>
            <a:r>
              <a:rPr lang="es-ES_tradnl" dirty="0" smtClean="0"/>
              <a:t>6-7 </a:t>
            </a:r>
            <a:r>
              <a:rPr lang="es-ES_tradnl" dirty="0" err="1"/>
              <a:t>Sep</a:t>
            </a:r>
            <a:r>
              <a:rPr lang="es-ES_tradnl" dirty="0"/>
              <a:t> 2017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210723" y="2006310"/>
            <a:ext cx="4896544" cy="3672408"/>
            <a:chOff x="1026153" y="1232861"/>
            <a:chExt cx="4896544" cy="367240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53" y="1232861"/>
              <a:ext cx="4896544" cy="3672408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2333427" y="1706699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2</a:t>
              </a:r>
              <a:endParaRPr lang="es-ES" sz="1100" b="1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878420" y="2232419"/>
            <a:ext cx="3455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 smtClean="0"/>
              <a:t>X9.3, 11:53 - 12:02 – 12:10</a:t>
            </a:r>
            <a:endParaRPr lang="es-ES_tradnl" sz="2000" b="1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0267689" y="2526377"/>
            <a:ext cx="2102363" cy="83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707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6/09/17 12:00</a:t>
            </a:r>
            <a:endParaRPr lang="es-ES" altLang="es-ES" sz="1707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645795" y="1348408"/>
            <a:ext cx="6983573" cy="4804064"/>
            <a:chOff x="5861819" y="1348408"/>
            <a:chExt cx="6983573" cy="480406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819" y="1348408"/>
              <a:ext cx="6983573" cy="480406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8914871" y="1349834"/>
              <a:ext cx="3455181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2000" b="1" dirty="0" smtClean="0"/>
                <a:t>27/09/2015</a:t>
              </a:r>
              <a:endParaRPr lang="es-ES_tradnl" sz="2000" b="1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016200" y="4811870"/>
            <a:ext cx="6984000" cy="4806000"/>
            <a:chOff x="7248223" y="2885641"/>
            <a:chExt cx="10058400" cy="691926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23" y="2885641"/>
              <a:ext cx="10058400" cy="6919266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11872353" y="3085880"/>
              <a:ext cx="3455181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_tradnl" sz="2000" b="1" dirty="0" smtClean="0"/>
                <a:t>06/09/2017</a:t>
              </a:r>
              <a:endParaRPr lang="es-ES_tradnl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11714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1179" y="1996480"/>
            <a:ext cx="16777864" cy="6436925"/>
          </a:xfrm>
        </p:spPr>
        <p:txBody>
          <a:bodyPr/>
          <a:lstStyle/>
          <a:p>
            <a:r>
              <a:rPr lang="en-US" dirty="0"/>
              <a:t>Detector of solar flare effects on geomagnetism based on GNSS data</a:t>
            </a:r>
          </a:p>
          <a:p>
            <a:pPr marL="1355726" lvl="1" indent="-63182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The GNSS-SF detector presented here </a:t>
            </a:r>
            <a:r>
              <a:rPr lang="en-US" sz="3200" dirty="0" smtClean="0"/>
              <a:t>has been demonstrated to be useful to detect </a:t>
            </a:r>
            <a:r>
              <a:rPr lang="en-US" sz="3200" b="1" dirty="0" smtClean="0"/>
              <a:t>SFs in an automatic way by terms of </a:t>
            </a:r>
            <a:r>
              <a:rPr lang="el-GR" sz="3200" b="1" dirty="0"/>
              <a:t>Δ</a:t>
            </a:r>
            <a:r>
              <a:rPr lang="es-ES" sz="3200" b="1" baseline="30000" dirty="0"/>
              <a:t>2</a:t>
            </a:r>
            <a:r>
              <a:rPr lang="en-US" sz="3200" b="1" dirty="0"/>
              <a:t>STEC</a:t>
            </a:r>
            <a:r>
              <a:rPr lang="en-US" sz="3200" dirty="0" smtClean="0"/>
              <a:t>. </a:t>
            </a:r>
            <a:endParaRPr lang="en-US" sz="3200" dirty="0"/>
          </a:p>
          <a:p>
            <a:pPr marL="1355726" lvl="1" indent="-63182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dirty="0" smtClean="0"/>
              <a:t>GNSS-SF has been tuned to be used as </a:t>
            </a:r>
            <a:r>
              <a:rPr lang="en-US" sz="3200" dirty="0"/>
              <a:t>a </a:t>
            </a:r>
            <a:r>
              <a:rPr lang="en-US" sz="3200" b="1" dirty="0"/>
              <a:t>complement to confirm </a:t>
            </a:r>
            <a:r>
              <a:rPr lang="en-US" sz="3200" b="1" dirty="0" err="1"/>
              <a:t>Sfe</a:t>
            </a:r>
            <a:r>
              <a:rPr lang="en-US" sz="3200" b="1" dirty="0"/>
              <a:t> detection</a:t>
            </a:r>
            <a:r>
              <a:rPr lang="en-US" sz="3200" dirty="0"/>
              <a:t>. </a:t>
            </a:r>
            <a:endParaRPr lang="en-US" sz="3200" dirty="0" smtClean="0"/>
          </a:p>
          <a:p>
            <a:pPr marL="1355726" lvl="1" indent="-631825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Detector </a:t>
            </a:r>
            <a:r>
              <a:rPr lang="en-US" dirty="0"/>
              <a:t>of solar flare effects on ionosphere based on ionosonde data</a:t>
            </a:r>
          </a:p>
          <a:p>
            <a:pPr marL="1355726" lvl="1" indent="-63182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err="1" smtClean="0"/>
              <a:t>Ionosondes</a:t>
            </a:r>
            <a:r>
              <a:rPr lang="en-US" sz="3200" dirty="0" smtClean="0"/>
              <a:t> can be very useful to </a:t>
            </a:r>
            <a:r>
              <a:rPr lang="en-US" sz="3200" b="1" dirty="0" smtClean="0"/>
              <a:t>detect and warn</a:t>
            </a:r>
            <a:r>
              <a:rPr lang="en-US" sz="3200" dirty="0" smtClean="0"/>
              <a:t> about possible HF communication blackouts in the vicinity of the sounder during solar flares.</a:t>
            </a:r>
          </a:p>
          <a:p>
            <a:pPr marL="1355726" lvl="1" indent="-63182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/>
              <a:t>Future work </a:t>
            </a:r>
            <a:r>
              <a:rPr lang="en-US" sz="3200" dirty="0" smtClean="0"/>
              <a:t>can be done in this sense to </a:t>
            </a:r>
            <a:r>
              <a:rPr lang="en-US" sz="3200" b="1" dirty="0" smtClean="0"/>
              <a:t>develop a warning system </a:t>
            </a:r>
            <a:r>
              <a:rPr lang="en-US" sz="3200" dirty="0" smtClean="0"/>
              <a:t>taking advantage of the existing ionospheric sounder </a:t>
            </a:r>
            <a:r>
              <a:rPr lang="en-US" sz="3200" b="1" dirty="0" smtClean="0"/>
              <a:t>networks</a:t>
            </a:r>
            <a:r>
              <a:rPr lang="en-US" sz="3200" dirty="0" smtClean="0"/>
              <a:t> such as GIRO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4966B-1C5D-6847-A487-DCF2E97FAF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Conclusions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5364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>
            <a:spLocks noGrp="1" noChangeArrowheads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9pPr>
          </a:lstStyle>
          <a:p>
            <a:pPr eaLnBrk="1" hangingPunct="1"/>
            <a:fld id="{07698A65-69C1-BC46-922B-4F95CCE4CD22}" type="slidenum">
              <a:rPr lang="en-US" sz="1300">
                <a:solidFill>
                  <a:srgbClr val="FF0000"/>
                </a:solidFill>
                <a:latin typeface="Tahoma" charset="0"/>
                <a:ea typeface="ヒラギノ明朝 ProN W3" charset="0"/>
                <a:cs typeface="ヒラギノ明朝 ProN W3" charset="0"/>
              </a:rPr>
              <a:pPr eaLnBrk="1" hangingPunct="1"/>
              <a:t>15</a:t>
            </a:fld>
            <a:endParaRPr lang="en-US" sz="1300" dirty="0">
              <a:solidFill>
                <a:srgbClr val="FF0000"/>
              </a:solidFill>
              <a:latin typeface="Tahoma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9836" y="1492424"/>
            <a:ext cx="1679383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3" eaLnBrk="0" hangingPunct="0">
              <a:spcBef>
                <a:spcPts val="1000"/>
              </a:spcBef>
              <a:buSzPct val="100000"/>
            </a:pPr>
            <a:r>
              <a:rPr lang="en-US" sz="4000" b="1" kern="0" dirty="0" smtClean="0">
                <a:latin typeface="Arial" pitchFamily="34" charset="0"/>
                <a:cs typeface="Arial" pitchFamily="34" charset="0"/>
                <a:sym typeface="Gill Sans" charset="0"/>
              </a:rPr>
              <a:t>References:</a:t>
            </a:r>
          </a:p>
          <a:p>
            <a:pPr marL="417513" indent="-342900" eaLnBrk="0" hangingPunct="0">
              <a:spcBef>
                <a:spcPts val="1000"/>
              </a:spcBef>
              <a:buSzPct val="100000"/>
              <a:buFontTx/>
              <a:buChar char="-"/>
            </a:pPr>
            <a:r>
              <a:rPr lang="en-US" sz="2000" kern="0" dirty="0" err="1" smtClean="0">
                <a:latin typeface="Arial" pitchFamily="34" charset="0"/>
                <a:cs typeface="Arial" pitchFamily="34" charset="0"/>
                <a:sym typeface="Gill Sans" charset="0"/>
              </a:rPr>
              <a:t>Curto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</a:rPr>
              <a:t>, J. J., </a:t>
            </a:r>
            <a:r>
              <a:rPr lang="en-US" sz="2000" kern="0" dirty="0" err="1">
                <a:latin typeface="Arial" pitchFamily="34" charset="0"/>
                <a:cs typeface="Arial" pitchFamily="34" charset="0"/>
                <a:sym typeface="Gill Sans" charset="0"/>
              </a:rPr>
              <a:t>Marsal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</a:rPr>
              <a:t>, S., Blanch, E., &amp; </a:t>
            </a:r>
            <a:r>
              <a:rPr lang="en-US" sz="2000" kern="0" dirty="0" err="1">
                <a:latin typeface="Arial" pitchFamily="34" charset="0"/>
                <a:cs typeface="Arial" pitchFamily="34" charset="0"/>
                <a:sym typeface="Gill Sans" charset="0"/>
              </a:rPr>
              <a:t>Altadill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</a:rPr>
              <a:t>, D. (2018). Analysis of the solar flare effects of 6 September 2017 in the ionosphere and in the Earth’s magnetic field using spherical elementary current systems. Space Weather, 16. 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  <a:hlinkClick r:id="rId3"/>
              </a:rPr>
              <a:t>https://doi.org/10.1029/2018SW001927</a:t>
            </a:r>
            <a:r>
              <a:rPr lang="en-US" sz="2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.</a:t>
            </a:r>
          </a:p>
          <a:p>
            <a:pPr marL="417513" indent="-342900" eaLnBrk="0" hangingPunct="0">
              <a:spcBef>
                <a:spcPts val="1000"/>
              </a:spcBef>
              <a:buSzPct val="100000"/>
              <a:buFontTx/>
              <a:buChar char="-"/>
            </a:pPr>
            <a:r>
              <a:rPr lang="en-US" sz="2000" kern="0" dirty="0" err="1" smtClean="0">
                <a:latin typeface="Arial" pitchFamily="34" charset="0"/>
                <a:cs typeface="Arial" pitchFamily="34" charset="0"/>
                <a:sym typeface="Gill Sans" charset="0"/>
              </a:rPr>
              <a:t>Curto</a:t>
            </a:r>
            <a:r>
              <a:rPr lang="en-US" sz="2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, J. J., Juan, J. M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en-US" sz="2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and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  <a:sym typeface="Gill Sans" charset="0"/>
              </a:rPr>
              <a:t>Timoté</a:t>
            </a:r>
            <a:r>
              <a:rPr lang="en-US" sz="2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, C. (2019). Confirming Geomagnetic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  <a:sym typeface="Gill Sans" charset="0"/>
              </a:rPr>
              <a:t>Sfe</a:t>
            </a:r>
            <a:r>
              <a:rPr lang="en-US" sz="2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 by means of a Solar Flare Detector based on GNSS. Journal of Space Weather and Space 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</a:rPr>
              <a:t>Climate 10.1051/</a:t>
            </a:r>
            <a:r>
              <a:rPr lang="en-US" sz="2000" kern="0" dirty="0" err="1">
                <a:latin typeface="Arial" pitchFamily="34" charset="0"/>
                <a:cs typeface="Arial" pitchFamily="34" charset="0"/>
                <a:sym typeface="Gill Sans" charset="0"/>
              </a:rPr>
              <a:t>swsc</a:t>
            </a:r>
            <a:r>
              <a:rPr lang="en-US" sz="2000" kern="0" dirty="0">
                <a:latin typeface="Arial" pitchFamily="34" charset="0"/>
                <a:cs typeface="Arial" pitchFamily="34" charset="0"/>
                <a:sym typeface="Gill Sans" charset="0"/>
              </a:rPr>
              <a:t>/2019040, 2019. </a:t>
            </a:r>
            <a:endParaRPr lang="en-US" sz="2000" kern="0" dirty="0" smtClean="0"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706438" indent="-631825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endParaRPr lang="en-US" sz="4000" b="1" kern="0" dirty="0" smtClean="0"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36256" y="5740896"/>
            <a:ext cx="8667750" cy="2195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06438" indent="-631825" algn="ctr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4000" b="1" kern="0" dirty="0">
                <a:latin typeface="Arial" pitchFamily="34" charset="0"/>
                <a:cs typeface="Arial" pitchFamily="34" charset="0"/>
                <a:sym typeface="Gill Sans" charset="0"/>
              </a:rPr>
              <a:t>Comments? </a:t>
            </a:r>
            <a:r>
              <a:rPr lang="en-US" sz="4000" kern="0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</a:p>
          <a:p>
            <a:pPr marL="706438" indent="-631825" algn="ctr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4000" b="1" kern="0" dirty="0">
                <a:latin typeface="Arial" pitchFamily="34" charset="0"/>
                <a:cs typeface="Arial" pitchFamily="34" charset="0"/>
                <a:sym typeface="Gill Sans" charset="0"/>
              </a:rPr>
              <a:t>Questions?</a:t>
            </a:r>
          </a:p>
          <a:p>
            <a:pPr marL="706438" indent="-631825" algn="ctr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4000" b="1" kern="0" dirty="0">
                <a:latin typeface="Arial" pitchFamily="34" charset="0"/>
                <a:cs typeface="Arial" pitchFamily="34" charset="0"/>
                <a:sym typeface="Gill Sans" charset="0"/>
              </a:rPr>
              <a:t>Suggestions? </a:t>
            </a:r>
            <a:endParaRPr lang="en-US" sz="4000" kern="0" dirty="0"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32808" y="4522857"/>
            <a:ext cx="807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THANK YOU for your ATENTION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97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>
            <a:spLocks noGrp="1" noChangeArrowheads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entury Gothic" charset="0"/>
                <a:ea typeface="ヒラギノ角ゴ ProN W3" charset="0"/>
                <a:cs typeface="ヒラギノ角ゴ ProN W3" charset="0"/>
                <a:sym typeface="Century Gothic" charset="0"/>
              </a:defRPr>
            </a:lvl9pPr>
          </a:lstStyle>
          <a:p>
            <a:pPr eaLnBrk="1" hangingPunct="1"/>
            <a:fld id="{07698A65-69C1-BC46-922B-4F95CCE4CD22}" type="slidenum">
              <a:rPr lang="en-US" sz="1300">
                <a:solidFill>
                  <a:srgbClr val="FF0000"/>
                </a:solidFill>
                <a:latin typeface="Tahoma" charset="0"/>
                <a:ea typeface="ヒラギノ明朝 ProN W3" charset="0"/>
                <a:cs typeface="ヒラギノ明朝 ProN W3" charset="0"/>
              </a:rPr>
              <a:pPr eaLnBrk="1" hangingPunct="1"/>
              <a:t>2</a:t>
            </a:fld>
            <a:endParaRPr lang="en-US" sz="1300" dirty="0">
              <a:solidFill>
                <a:srgbClr val="FF0000"/>
              </a:solidFill>
              <a:latin typeface="Tahoma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6425" y="2633900"/>
            <a:ext cx="16793838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438" indent="-631825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4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Detector of solar flare effects on geomagnetism based on GNSS data</a:t>
            </a: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Geomagnetic SFE</a:t>
            </a: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GNSS-SF detector</a:t>
            </a: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GNSS-SF </a:t>
            </a: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detector </a:t>
            </a: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as </a:t>
            </a: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SFE tracker</a:t>
            </a:r>
          </a:p>
          <a:p>
            <a:pPr marL="706438" indent="-631825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endParaRPr lang="en-US" sz="4000" kern="0" dirty="0" smtClean="0"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706438" indent="-631825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4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Detector </a:t>
            </a:r>
            <a:r>
              <a:rPr lang="en-US" sz="4000" kern="0" dirty="0">
                <a:latin typeface="Arial" pitchFamily="34" charset="0"/>
                <a:cs typeface="Arial" pitchFamily="34" charset="0"/>
                <a:sym typeface="Gill Sans" charset="0"/>
              </a:rPr>
              <a:t>of solar flare effects on </a:t>
            </a:r>
            <a:r>
              <a:rPr lang="en-US" sz="4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ionosphere based </a:t>
            </a:r>
            <a:r>
              <a:rPr lang="en-US" sz="4000" kern="0" dirty="0">
                <a:latin typeface="Arial" pitchFamily="34" charset="0"/>
                <a:cs typeface="Arial" pitchFamily="34" charset="0"/>
                <a:sym typeface="Gill Sans" charset="0"/>
              </a:rPr>
              <a:t>on </a:t>
            </a:r>
            <a:r>
              <a:rPr lang="en-US" sz="40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ionosonde data</a:t>
            </a: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Solar flare effects on ionosonde (SNR)</a:t>
            </a: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3200" kern="0" dirty="0">
                <a:latin typeface="Arial" pitchFamily="34" charset="0"/>
                <a:cs typeface="Arial" pitchFamily="34" charset="0"/>
                <a:sym typeface="Gill Sans" charset="0"/>
              </a:rPr>
              <a:t>First steps </a:t>
            </a: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towards an </a:t>
            </a:r>
            <a:r>
              <a:rPr lang="en-US" sz="3200" kern="0" dirty="0">
                <a:latin typeface="Arial" pitchFamily="34" charset="0"/>
                <a:cs typeface="Arial" pitchFamily="34" charset="0"/>
                <a:sym typeface="Gill Sans" charset="0"/>
              </a:rPr>
              <a:t>indicator of energetic solar </a:t>
            </a: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emissions that can produce Sudden Ionospheric Disturbances and radio fade-outs</a:t>
            </a:r>
            <a:endParaRPr lang="en-US" sz="3200" kern="0" dirty="0"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Outline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7704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67013" y="2083526"/>
            <a:ext cx="15606237" cy="6629241"/>
          </a:xfrm>
        </p:spPr>
        <p:txBody>
          <a:bodyPr/>
          <a:lstStyle/>
          <a:p>
            <a:pPr marL="74613" indent="0">
              <a:buNone/>
            </a:pPr>
            <a:r>
              <a:rPr lang="ca-ES" b="1" dirty="0" err="1" smtClean="0"/>
              <a:t>Sfe</a:t>
            </a:r>
            <a:r>
              <a:rPr lang="ca-ES" b="1" dirty="0" smtClean="0"/>
              <a:t>: </a:t>
            </a:r>
            <a:r>
              <a:rPr lang="ca-ES" dirty="0" smtClean="0"/>
              <a:t>a </a:t>
            </a:r>
            <a:r>
              <a:rPr lang="ca-ES" dirty="0" err="1" smtClean="0"/>
              <a:t>short</a:t>
            </a:r>
            <a:r>
              <a:rPr lang="ca-ES" dirty="0" smtClean="0"/>
              <a:t> </a:t>
            </a:r>
            <a:r>
              <a:rPr lang="ca-ES" dirty="0" err="1" smtClean="0"/>
              <a:t>daytime</a:t>
            </a:r>
            <a:r>
              <a:rPr lang="ca-ES" dirty="0" smtClean="0"/>
              <a:t> </a:t>
            </a:r>
            <a:r>
              <a:rPr lang="ca-ES" dirty="0" err="1" smtClean="0"/>
              <a:t>bay</a:t>
            </a:r>
            <a:r>
              <a:rPr lang="ca-ES" dirty="0" smtClean="0"/>
              <a:t> or </a:t>
            </a:r>
            <a:r>
              <a:rPr lang="ca-ES" dirty="0" err="1" smtClean="0"/>
              <a:t>crochet</a:t>
            </a:r>
            <a:r>
              <a:rPr lang="ca-ES" dirty="0" smtClean="0"/>
              <a:t>, </a:t>
            </a:r>
            <a:r>
              <a:rPr lang="ca-ES" dirty="0" err="1" smtClean="0"/>
              <a:t>generally</a:t>
            </a:r>
            <a:r>
              <a:rPr lang="ca-ES" dirty="0" smtClean="0"/>
              <a:t> in </a:t>
            </a:r>
            <a:r>
              <a:rPr lang="ca-ES" dirty="0" err="1" smtClean="0"/>
              <a:t>the</a:t>
            </a:r>
            <a:r>
              <a:rPr lang="ca-ES" dirty="0" smtClean="0"/>
              <a:t> sense of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daily</a:t>
            </a:r>
            <a:r>
              <a:rPr lang="ca-ES" dirty="0" smtClean="0"/>
              <a:t> </a:t>
            </a:r>
            <a:r>
              <a:rPr lang="ca-ES" dirty="0" err="1" smtClean="0"/>
              <a:t>variation</a:t>
            </a:r>
            <a:r>
              <a:rPr lang="ca-ES" dirty="0" smtClean="0"/>
              <a:t>, </a:t>
            </a:r>
            <a:r>
              <a:rPr lang="ca-ES" dirty="0" err="1" smtClean="0"/>
              <a:t>tentatively</a:t>
            </a:r>
            <a:r>
              <a:rPr lang="ca-ES" dirty="0" smtClean="0"/>
              <a:t> </a:t>
            </a:r>
            <a:r>
              <a:rPr lang="ca-ES" dirty="0" err="1" smtClean="0"/>
              <a:t>attributed</a:t>
            </a:r>
            <a:r>
              <a:rPr lang="ca-ES" dirty="0" smtClean="0"/>
              <a:t> to a solar </a:t>
            </a:r>
            <a:r>
              <a:rPr lang="ca-ES" dirty="0" err="1" smtClean="0"/>
              <a:t>flare</a:t>
            </a:r>
            <a:r>
              <a:rPr lang="ca-ES" dirty="0" smtClean="0"/>
              <a:t> (IAGA International Service of </a:t>
            </a:r>
            <a:r>
              <a:rPr lang="ca-ES" dirty="0" err="1" smtClean="0"/>
              <a:t>Rapid</a:t>
            </a:r>
            <a:r>
              <a:rPr lang="ca-ES" dirty="0" smtClean="0"/>
              <a:t> </a:t>
            </a:r>
            <a:r>
              <a:rPr lang="ca-ES" dirty="0" err="1" smtClean="0"/>
              <a:t>Magentic</a:t>
            </a:r>
            <a:r>
              <a:rPr lang="ca-ES" dirty="0" smtClean="0"/>
              <a:t> </a:t>
            </a:r>
            <a:r>
              <a:rPr lang="ca-ES" dirty="0" err="1" smtClean="0"/>
              <a:t>Variations</a:t>
            </a:r>
            <a:r>
              <a:rPr lang="ca-ES" dirty="0" smtClean="0"/>
              <a:t>)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47" y="4094931"/>
            <a:ext cx="7610475" cy="458152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81C85-821D-984E-AEC7-E428FD083D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Geomagnetic</a:t>
            </a:r>
            <a:r>
              <a:rPr lang="ca-ES" dirty="0" smtClean="0"/>
              <a:t> SFE</a:t>
            </a:r>
            <a:endParaRPr lang="ca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03" y="4526979"/>
            <a:ext cx="7658100" cy="4886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59" y="5092824"/>
            <a:ext cx="7553325" cy="4752975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88474" y="4084712"/>
            <a:ext cx="8511160" cy="5021592"/>
            <a:chOff x="188474" y="4050673"/>
            <a:chExt cx="8511160" cy="5021592"/>
          </a:xfrm>
        </p:grpSpPr>
        <p:grpSp>
          <p:nvGrpSpPr>
            <p:cNvPr id="13" name="Grupo 12"/>
            <p:cNvGrpSpPr/>
            <p:nvPr/>
          </p:nvGrpSpPr>
          <p:grpSpPr>
            <a:xfrm>
              <a:off x="188474" y="4050673"/>
              <a:ext cx="8511160" cy="5021592"/>
              <a:chOff x="188474" y="4050673"/>
              <a:chExt cx="8511160" cy="5021592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474" y="4500791"/>
                <a:ext cx="8511160" cy="4571474"/>
              </a:xfrm>
              <a:prstGeom prst="rect">
                <a:avLst/>
              </a:prstGeom>
            </p:spPr>
          </p:pic>
          <p:sp>
            <p:nvSpPr>
              <p:cNvPr id="12" name="CuadroTexto 11"/>
              <p:cNvSpPr txBox="1"/>
              <p:nvPr/>
            </p:nvSpPr>
            <p:spPr>
              <a:xfrm>
                <a:off x="371572" y="4050673"/>
                <a:ext cx="80602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Magnetic field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variation</a:t>
                </a:r>
                <a:r>
                  <a:rPr lang="en-US" sz="2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corresponding to the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Sfe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on 6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Sep 2017</a:t>
                </a:r>
                <a:endParaRPr lang="ca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6956441" y="4581588"/>
              <a:ext cx="1584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a-E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Hartland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a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HAD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UK)</a:t>
              </a:r>
              <a:endParaRPr lang="ca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956441" y="6908653"/>
              <a:ext cx="149111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(Ebre, </a:t>
              </a:r>
              <a:r>
                <a:rPr lang="ca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EBR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Spain)</a:t>
              </a:r>
              <a:endParaRPr lang="ca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405435" y="4581588"/>
              <a:ext cx="19067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a-E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John’s, </a:t>
              </a:r>
              <a:r>
                <a:rPr lang="ca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STJ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Canada)</a:t>
              </a:r>
              <a:endParaRPr lang="ca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2405435" y="6908653"/>
              <a:ext cx="21146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a-E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Fredericksburg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a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FRD</a:t>
              </a:r>
              <a:r>
                <a:rPr lang="ca-E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USA)</a:t>
              </a:r>
              <a:endParaRPr lang="ca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0567129" y="4143794"/>
            <a:ext cx="5519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SECS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-derived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evolution of the equivalent current system flowing at ionospheric heights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0188" y="9313290"/>
            <a:ext cx="755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Regular diurnal variation has been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substracted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for a proper comparison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231763" y="9332004"/>
            <a:ext cx="77445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SECS: Spherical Elementary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urrent Systems method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2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0614347" y="1876505"/>
            <a:ext cx="5462778" cy="4224431"/>
            <a:chOff x="10771297" y="1811007"/>
            <a:chExt cx="5462778" cy="42244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1297" y="1811007"/>
              <a:ext cx="5462778" cy="4224431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13098623" y="5062631"/>
              <a:ext cx="1348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ca-E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Sept</a:t>
              </a:r>
              <a:r>
                <a:rPr lang="ca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2017 </a:t>
              </a:r>
              <a:endParaRPr lang="ca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25"/>
            <a:ext cx="4648199" cy="3486150"/>
          </a:xfrm>
          <a:prstGeom prst="rect">
            <a:avLst/>
          </a:prstGeom>
          <a:ln w="19050">
            <a:noFill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4966B-1C5D-6847-A487-DCF2E97FAF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GNSS-SF detector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371" y="4228646"/>
            <a:ext cx="6647776" cy="4832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20046" y="2620109"/>
            <a:ext cx="446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SFs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produce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sudden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increases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in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the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STEC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measurements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from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GNSS receivers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sp>
        <p:nvSpPr>
          <p:cNvPr id="10" name="CuadroTexto 22"/>
          <p:cNvSpPr txBox="1"/>
          <p:nvPr/>
        </p:nvSpPr>
        <p:spPr>
          <a:xfrm>
            <a:off x="3331451" y="2140496"/>
            <a:ext cx="370128" cy="3678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1100" b="1" dirty="0" smtClean="0"/>
              <a:t>1</a:t>
            </a:r>
            <a:endParaRPr lang="es-ES" sz="1100" b="1" dirty="0"/>
          </a:p>
        </p:txBody>
      </p:sp>
      <p:sp>
        <p:nvSpPr>
          <p:cNvPr id="11" name="CuadroTexto 22"/>
          <p:cNvSpPr txBox="1"/>
          <p:nvPr/>
        </p:nvSpPr>
        <p:spPr>
          <a:xfrm>
            <a:off x="6024956" y="5956920"/>
            <a:ext cx="370128" cy="3678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1100" b="1" dirty="0" smtClean="0"/>
              <a:t>1</a:t>
            </a:r>
            <a:endParaRPr lang="es-E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62219" y="118163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Δ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STEC and angular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distance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el-GR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χ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relationship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as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indicator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of a SF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ocurrence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at SSP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Wan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et al., 2002)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638" y="6087588"/>
            <a:ext cx="5260069" cy="3181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54707" y="6643893"/>
            <a:ext cx="34563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Using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world-wide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network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of GNSS receivers,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it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posible to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patrol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SFs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impact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on</a:t>
            </a:r>
            <a:r>
              <a:rPr lang="es-E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ionosphere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77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658"/>
          <a:stretch/>
        </p:blipFill>
        <p:spPr>
          <a:xfrm>
            <a:off x="10542339" y="1164021"/>
            <a:ext cx="6449957" cy="493691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4966B-1C5D-6847-A487-DCF2E97FAF7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GNSS-SF </a:t>
            </a:r>
            <a:r>
              <a:rPr lang="ca-ES" dirty="0" smtClean="0"/>
              <a:t>detector</a:t>
            </a:r>
            <a:endParaRPr lang="ca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-1" b="2867"/>
          <a:stretch/>
        </p:blipFill>
        <p:spPr>
          <a:xfrm>
            <a:off x="1568642" y="3724672"/>
            <a:ext cx="7416824" cy="5528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95" y="5564063"/>
            <a:ext cx="5088277" cy="3867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5235" y="1924472"/>
            <a:ext cx="9547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It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is necessary to establish a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threshold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in order to detect SFs in an automatic way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 Then, we focus on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fast variations during short time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intervals by taking into account not the </a:t>
            </a:r>
            <a:r>
              <a:rPr lang="el-G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values but its difference with respect to the previou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 ones: </a:t>
            </a:r>
            <a:r>
              <a:rPr lang="el-G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ES" sz="24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provides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 much more clearer indicator of the occurrence of a SF.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05635" y="7613104"/>
            <a:ext cx="1596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March 2015 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17477" y="9298980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ꭕ: angular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distance</a:t>
            </a:r>
            <a:endParaRPr lang="ca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550451" y="169711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M2.9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2846595" y="430073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M1.8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4386179" y="476312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X2.2</a:t>
            </a:r>
          </a:p>
        </p:txBody>
      </p:sp>
      <p:sp>
        <p:nvSpPr>
          <p:cNvPr id="7" name="Flecha abajo 6"/>
          <p:cNvSpPr/>
          <p:nvPr/>
        </p:nvSpPr>
        <p:spPr bwMode="auto">
          <a:xfrm>
            <a:off x="11550451" y="6460976"/>
            <a:ext cx="147145" cy="288032"/>
          </a:xfrm>
          <a:prstGeom prst="downArrow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19" name="Flecha abajo 18"/>
          <p:cNvSpPr/>
          <p:nvPr/>
        </p:nvSpPr>
        <p:spPr bwMode="auto">
          <a:xfrm>
            <a:off x="12875514" y="6475724"/>
            <a:ext cx="147145" cy="288032"/>
          </a:xfrm>
          <a:prstGeom prst="downArrow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20" name="Flecha abajo 19"/>
          <p:cNvSpPr/>
          <p:nvPr/>
        </p:nvSpPr>
        <p:spPr bwMode="auto">
          <a:xfrm>
            <a:off x="14542162" y="6095183"/>
            <a:ext cx="147145" cy="288032"/>
          </a:xfrm>
          <a:prstGeom prst="downArrow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0827048" y="6026450"/>
            <a:ext cx="5619948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es-E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s-ES" sz="36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STEC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correlation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be used as threshold for detecting SFs in an automatic way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54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4966B-1C5D-6847-A487-DCF2E97FAF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GNSS-SF </a:t>
            </a:r>
            <a:r>
              <a:rPr lang="ca-ES" dirty="0" smtClean="0"/>
              <a:t>detector as </a:t>
            </a:r>
            <a:r>
              <a:rPr lang="ca-ES" dirty="0"/>
              <a:t>SFE </a:t>
            </a:r>
            <a:r>
              <a:rPr lang="ca-ES" dirty="0" err="1"/>
              <a:t>tracker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079" y="2035672"/>
            <a:ext cx="6668889" cy="256164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7057" y="9301226"/>
            <a:ext cx="1526569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table for several threshold values of correlation when we impose simultaneously the fix condition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&gt;=0,01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910078" y="4691266"/>
            <a:ext cx="718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ROC curve for correlation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ROC curve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3680" y="1981954"/>
            <a:ext cx="8990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imposed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adjust the GNSS-SF detector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used as a complement to confirm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detection by the IAGA SRMV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were found: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&gt;=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0.01 and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&gt; 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candidates was reduced relatively by 23% while the coverage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reduced relatively by only 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42139"/>
              </p:ext>
            </p:extLst>
          </p:nvPr>
        </p:nvGraphicFramePr>
        <p:xfrm>
          <a:off x="965278" y="5308848"/>
          <a:ext cx="15841755" cy="377952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016221"/>
                <a:gridCol w="1728192"/>
                <a:gridCol w="1536172"/>
                <a:gridCol w="1992220"/>
                <a:gridCol w="2304256"/>
                <a:gridCol w="1296144"/>
                <a:gridCol w="1800200"/>
                <a:gridCol w="1944216"/>
                <a:gridCol w="122413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</a:rPr>
                        <a:t>∆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r>
                        <a:rPr lang="en-US" sz="2000" dirty="0" smtClean="0">
                          <a:effectLst/>
                        </a:rPr>
                        <a:t>STEC&gt;=0.01 &amp; </a:t>
                      </a:r>
                      <a:r>
                        <a:rPr lang="en-US" sz="2000" dirty="0" err="1" smtClean="0">
                          <a:effectLst/>
                        </a:rPr>
                        <a:t>corr</a:t>
                      </a:r>
                      <a:r>
                        <a:rPr lang="en-US" sz="2000" dirty="0" smtClean="0">
                          <a:effectLst/>
                        </a:rPr>
                        <a:t> &gt;=  </a:t>
                      </a:r>
                      <a:endParaRPr lang="es-ES" sz="2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TP / </a:t>
                      </a:r>
                      <a:r>
                        <a:rPr lang="ca-ES" sz="2000" dirty="0" err="1" smtClean="0"/>
                        <a:t>Relative</a:t>
                      </a:r>
                      <a:r>
                        <a:rPr lang="ca-ES" sz="2000" dirty="0" smtClean="0"/>
                        <a:t> </a:t>
                      </a:r>
                      <a:r>
                        <a:rPr lang="ca-ES" sz="2000" dirty="0" err="1" smtClean="0"/>
                        <a:t>reduction</a:t>
                      </a:r>
                      <a:endParaRPr lang="ca-ES" sz="2000" dirty="0" smtClean="0"/>
                    </a:p>
                    <a:p>
                      <a:pPr algn="ctr"/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FN</a:t>
                      </a:r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TPR</a:t>
                      </a:r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GNSS_SF</a:t>
                      </a:r>
                    </a:p>
                    <a:p>
                      <a:pPr algn="ctr"/>
                      <a:r>
                        <a:rPr lang="ca-ES" sz="2000" dirty="0" smtClean="0"/>
                        <a:t>candidates/</a:t>
                      </a:r>
                    </a:p>
                    <a:p>
                      <a:pPr algn="ctr"/>
                      <a:r>
                        <a:rPr lang="ca-ES" sz="2000" dirty="0" err="1" smtClean="0"/>
                        <a:t>relative</a:t>
                      </a:r>
                      <a:r>
                        <a:rPr lang="ca-ES" sz="2000" dirty="0" smtClean="0"/>
                        <a:t> </a:t>
                      </a:r>
                      <a:r>
                        <a:rPr lang="ca-ES" sz="2000" dirty="0" err="1" smtClean="0"/>
                        <a:t>reduction</a:t>
                      </a:r>
                      <a:endParaRPr lang="ca-E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FP</a:t>
                      </a:r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TN</a:t>
                      </a:r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FPR</a:t>
                      </a:r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YI </a:t>
                      </a:r>
                      <a:r>
                        <a:rPr lang="ca-ES" sz="2000" dirty="0" err="1" smtClean="0"/>
                        <a:t>Index</a:t>
                      </a:r>
                      <a:endParaRPr lang="ca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24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0,820895522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1411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1301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11447927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0.00011363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0,82</a:t>
                      </a:r>
                      <a:endParaRPr lang="ca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108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26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0,805970149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1348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1240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11447992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0.0001083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0,81</a:t>
                      </a:r>
                      <a:endParaRPr lang="ca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0,25</a:t>
                      </a:r>
                      <a:endParaRPr lang="ca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105 (4%)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29</a:t>
                      </a:r>
                      <a:endParaRPr lang="ca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0,78358209</a:t>
                      </a:r>
                      <a:endParaRPr lang="ca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1184 (23%)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1079</a:t>
                      </a:r>
                      <a:endParaRPr lang="ca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11448159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9.4242E-05</a:t>
                      </a:r>
                      <a:endParaRPr lang="ca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0,78</a:t>
                      </a:r>
                      <a:endParaRPr lang="ca-ES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96 (12%)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38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0,71641791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935 (34%)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839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11448417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7.328E-05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0,72</a:t>
                      </a:r>
                      <a:endParaRPr lang="ca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0,35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89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45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0,664179104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675 (52%)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586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11448684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5.1182E-05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0,66</a:t>
                      </a:r>
                      <a:endParaRPr lang="ca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0,40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81 (26%)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53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0,604477612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521 (63%)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440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11448846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3.843E-05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0,60</a:t>
                      </a:r>
                      <a:endParaRPr lang="ca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smtClean="0"/>
                        <a:t>0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134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dirty="0" smtClean="0"/>
                        <a:t>0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11449448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 smtClean="0"/>
                        <a:t>0,0</a:t>
                      </a:r>
                      <a:endParaRPr lang="ca-E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0398323" y="2662386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_STEC = 0,25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3854707" y="2561110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0,01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13638683" y="2428528"/>
            <a:ext cx="288032" cy="30185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10207992" y="2587765"/>
            <a:ext cx="288032" cy="30185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2449273" y="1265122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Fluss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et al., 2005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05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33" name="Picture 21" descr="EB040_200510612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68" y="1291449"/>
            <a:ext cx="9369778" cy="809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1437632" y="4383239"/>
            <a:ext cx="2940228" cy="4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276" b="1" dirty="0" err="1">
                <a:solidFill>
                  <a:srgbClr val="004080"/>
                </a:solidFill>
              </a:rPr>
              <a:t>Precision</a:t>
            </a:r>
            <a:r>
              <a:rPr lang="es-ES" altLang="es-ES" sz="2276" b="1" dirty="0">
                <a:solidFill>
                  <a:srgbClr val="004080"/>
                </a:solidFill>
              </a:rPr>
              <a:t> </a:t>
            </a:r>
            <a:r>
              <a:rPr lang="es-ES" altLang="es-ES" sz="2276" b="1" dirty="0" err="1">
                <a:solidFill>
                  <a:srgbClr val="004080"/>
                </a:solidFill>
              </a:rPr>
              <a:t>Heights</a:t>
            </a:r>
            <a:r>
              <a:rPr lang="es-ES" altLang="es-ES" sz="2276" b="1" dirty="0">
                <a:solidFill>
                  <a:srgbClr val="004080"/>
                </a:solidFill>
              </a:rPr>
              <a:t> </a:t>
            </a:r>
            <a:r>
              <a:rPr lang="es-ES" altLang="es-ES" sz="2276" b="1" dirty="0" smtClean="0">
                <a:solidFill>
                  <a:srgbClr val="004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s-ES" altLang="es-ES" sz="2276" b="1" dirty="0">
              <a:solidFill>
                <a:srgbClr val="00408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97328" name="Picture 16" descr="Height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68" y="1291449"/>
            <a:ext cx="9421707" cy="809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5" name="Picture 13" descr="Doppler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0" y="1291449"/>
            <a:ext cx="9436543" cy="809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7327" name="Text Box 15"/>
          <p:cNvSpPr txBox="1">
            <a:spLocks noChangeArrowheads="1"/>
          </p:cNvSpPr>
          <p:nvPr/>
        </p:nvSpPr>
        <p:spPr bwMode="auto">
          <a:xfrm>
            <a:off x="1437632" y="5524872"/>
            <a:ext cx="2307042" cy="7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276" b="1" dirty="0" err="1">
                <a:solidFill>
                  <a:srgbClr val="004080"/>
                </a:solidFill>
              </a:rPr>
              <a:t>Doppler</a:t>
            </a:r>
            <a:endParaRPr lang="es-ES" altLang="es-ES" sz="2276" b="1" dirty="0">
              <a:solidFill>
                <a:srgbClr val="004080"/>
              </a:solidFill>
            </a:endParaRPr>
          </a:p>
          <a:p>
            <a:r>
              <a:rPr lang="es-ES" altLang="es-ES" sz="2276" b="1" dirty="0" smtClean="0">
                <a:solidFill>
                  <a:srgbClr val="004080"/>
                </a:solidFill>
              </a:rPr>
              <a:t>Pulses</a:t>
            </a:r>
            <a:r>
              <a:rPr lang="es-ES" altLang="es-ES" sz="2276" b="1" dirty="0" smtClean="0">
                <a:solidFill>
                  <a:srgbClr val="004080"/>
                </a:solidFill>
                <a:cs typeface="Times New Roman" panose="02020603050405020304" pitchFamily="18" charset="0"/>
              </a:rPr>
              <a:t>            </a:t>
            </a:r>
            <a:r>
              <a:rPr lang="es-ES" altLang="es-ES" sz="2276" b="1" dirty="0">
                <a:solidFill>
                  <a:srgbClr val="004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auto">
          <a:xfrm>
            <a:off x="1437632" y="6851426"/>
            <a:ext cx="1779654" cy="7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276" b="1" dirty="0">
                <a:solidFill>
                  <a:srgbClr val="004080"/>
                </a:solidFill>
              </a:rPr>
              <a:t>Amplitudes</a:t>
            </a:r>
          </a:p>
          <a:p>
            <a:r>
              <a:rPr lang="es-ES" altLang="es-ES" sz="2276" b="1" dirty="0">
                <a:solidFill>
                  <a:srgbClr val="004080"/>
                </a:solidFill>
              </a:rPr>
              <a:t>Pulses</a:t>
            </a:r>
            <a:r>
              <a:rPr lang="es-ES" altLang="es-ES" sz="2276" b="1" dirty="0">
                <a:solidFill>
                  <a:srgbClr val="004080"/>
                </a:solidFill>
                <a:cs typeface="Times New Roman" panose="02020603050405020304" pitchFamily="18" charset="0"/>
              </a:rPr>
              <a:t> </a:t>
            </a:r>
            <a:r>
              <a:rPr lang="es-ES" altLang="es-ES" sz="2276" b="1" dirty="0" smtClean="0">
                <a:solidFill>
                  <a:srgbClr val="004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s-ES" altLang="es-ES" sz="2276" b="1" dirty="0">
              <a:solidFill>
                <a:srgbClr val="00408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37632" y="3056685"/>
            <a:ext cx="2855269" cy="7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altLang="es-ES" sz="2276" b="1" dirty="0">
                <a:solidFill>
                  <a:srgbClr val="004080"/>
                </a:solidFill>
                <a:cs typeface="Times New Roman" panose="02020603050405020304" pitchFamily="18" charset="0"/>
              </a:rPr>
              <a:t>Ionograms</a:t>
            </a:r>
            <a:r>
              <a:rPr lang="es-ES" altLang="es-ES" sz="2276" b="1" dirty="0">
                <a:solidFill>
                  <a:srgbClr val="004080"/>
                </a:solidFill>
                <a:cs typeface="Times New Roman" panose="02020603050405020304" pitchFamily="18" charset="0"/>
              </a:rPr>
              <a:t>   </a:t>
            </a:r>
            <a:r>
              <a:rPr lang="es-ES" altLang="es-ES" sz="2276" b="1" dirty="0">
                <a:solidFill>
                  <a:srgbClr val="004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s-ES_tradnl" altLang="es-ES" sz="2276" b="1" dirty="0">
              <a:solidFill>
                <a:srgbClr val="004080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es-ES" altLang="es-ES" sz="2276" b="1" dirty="0" smtClean="0">
                <a:solidFill>
                  <a:srgbClr val="004080"/>
                </a:solidFill>
                <a:cs typeface="Times New Roman" panose="02020603050405020304" pitchFamily="18" charset="0"/>
              </a:rPr>
              <a:t>h</a:t>
            </a:r>
            <a:r>
              <a:rPr lang="es-ES" altLang="es-ES" sz="2276" b="1" dirty="0">
                <a:solidFill>
                  <a:srgbClr val="004080"/>
                </a:solidFill>
                <a:cs typeface="Times New Roman" panose="02020603050405020304" pitchFamily="18" charset="0"/>
              </a:rPr>
              <a:t>’, </a:t>
            </a:r>
            <a:r>
              <a:rPr lang="es-ES" altLang="es-ES" sz="2276" b="1" dirty="0" err="1">
                <a:solidFill>
                  <a:srgbClr val="004080"/>
                </a:solidFill>
                <a:cs typeface="Times New Roman" panose="02020603050405020304" pitchFamily="18" charset="0"/>
              </a:rPr>
              <a:t>fp</a:t>
            </a:r>
            <a:r>
              <a:rPr lang="es-ES" altLang="es-ES" sz="2276" b="1" dirty="0">
                <a:solidFill>
                  <a:srgbClr val="004080"/>
                </a:solidFill>
                <a:cs typeface="Times New Roman" panose="02020603050405020304" pitchFamily="18" charset="0"/>
              </a:rPr>
              <a:t> / Ne</a:t>
            </a:r>
            <a:r>
              <a:rPr lang="es-ES" altLang="es-ES" sz="2276" b="1" baseline="30000" dirty="0">
                <a:solidFill>
                  <a:srgbClr val="004080"/>
                </a:solidFill>
                <a:cs typeface="Times New Roman" panose="02020603050405020304" pitchFamily="18" charset="0"/>
              </a:rPr>
              <a:t>-</a:t>
            </a:r>
            <a:r>
              <a:rPr lang="es-ES_tradnl" altLang="es-ES" sz="2276" b="1" dirty="0">
                <a:solidFill>
                  <a:srgbClr val="004080"/>
                </a:solidFill>
                <a:cs typeface="Times New Roman" panose="02020603050405020304" pitchFamily="18" charset="0"/>
              </a:rPr>
              <a:t> , RO, RX</a:t>
            </a:r>
            <a:endParaRPr lang="es-ES" altLang="es-ES" sz="2276" b="1" dirty="0">
              <a:solidFill>
                <a:srgbClr val="00408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725727" y="9356726"/>
            <a:ext cx="50166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5166" y="1381225"/>
            <a:ext cx="7780909" cy="903287"/>
          </a:xfrm>
        </p:spPr>
        <p:txBody>
          <a:bodyPr/>
          <a:lstStyle/>
          <a:p>
            <a:pPr marL="74613" indent="0">
              <a:buNone/>
            </a:pPr>
            <a:r>
              <a:rPr lang="es-ES_tradnl" dirty="0" err="1"/>
              <a:t>Ionospheric</a:t>
            </a:r>
            <a:r>
              <a:rPr lang="es-ES_tradnl" dirty="0"/>
              <a:t> </a:t>
            </a:r>
            <a:r>
              <a:rPr lang="es-ES_tradnl" dirty="0" err="1"/>
              <a:t>sounding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Digisonde</a:t>
            </a:r>
            <a:endParaRPr lang="es-ES" dirty="0"/>
          </a:p>
        </p:txBody>
      </p:sp>
      <p:pic>
        <p:nvPicPr>
          <p:cNvPr id="397322" name="Picture 10" descr="Amplitudes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27" y="1291450"/>
            <a:ext cx="9421707" cy="80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0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4" grpId="0"/>
      <p:bldP spid="397327" grpId="0"/>
      <p:bldP spid="397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4966B-1C5D-6847-A487-DCF2E97FAF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5235" y="1132384"/>
            <a:ext cx="10733237" cy="903287"/>
          </a:xfrm>
        </p:spPr>
        <p:txBody>
          <a:bodyPr/>
          <a:lstStyle/>
          <a:p>
            <a:r>
              <a:rPr lang="ca-ES" dirty="0" err="1" smtClean="0"/>
              <a:t>Ionospheric</a:t>
            </a:r>
            <a:r>
              <a:rPr lang="ca-ES" dirty="0" smtClean="0"/>
              <a:t> SFE </a:t>
            </a:r>
            <a:endParaRPr lang="ca-ES" dirty="0"/>
          </a:p>
        </p:txBody>
      </p:sp>
      <p:sp>
        <p:nvSpPr>
          <p:cNvPr id="6" name="Rectángulo 5"/>
          <p:cNvSpPr/>
          <p:nvPr/>
        </p:nvSpPr>
        <p:spPr>
          <a:xfrm>
            <a:off x="546425" y="2179781"/>
            <a:ext cx="927583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3" eaLnBrk="0" hangingPunct="0">
              <a:spcBef>
                <a:spcPts val="1000"/>
              </a:spcBef>
              <a:buSzPct val="100000"/>
            </a:pPr>
            <a:r>
              <a:rPr lang="en-US" altLang="es-ES" sz="4000" dirty="0">
                <a:latin typeface="Arial" panose="020B0604020202020204" pitchFamily="34" charset="0"/>
                <a:cs typeface="Arial" panose="020B0604020202020204" pitchFamily="34" charset="0"/>
              </a:rPr>
              <a:t>Solar X-ray flares produces an increase of the ionization at low altitudes in the sun lit </a:t>
            </a:r>
            <a:r>
              <a:rPr lang="en-US" alt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hemisphere </a:t>
            </a:r>
          </a:p>
          <a:p>
            <a:pPr marL="1295401" lvl="1" indent="-571500" eaLnBrk="0" hangingPunct="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Signal absorption at low altitudes</a:t>
            </a: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Reduction of the signal amplitude</a:t>
            </a:r>
            <a:endParaRPr lang="en-US" sz="3200" kern="0" dirty="0"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1355726" lvl="1" indent="-631825" eaLnBrk="0" hangingPunct="0">
              <a:spcBef>
                <a:spcPts val="1000"/>
              </a:spcBef>
              <a:buSzPct val="100000"/>
              <a:buFont typeface="Gill Sans" charset="0"/>
              <a:buChar char="•"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Gill Sans" charset="0"/>
              </a:rPr>
              <a:t>Diminution of the SNR</a:t>
            </a:r>
          </a:p>
        </p:txBody>
      </p:sp>
      <p:pic>
        <p:nvPicPr>
          <p:cNvPr id="14" name="Picture 10" descr="Amplitudes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55" y="1204392"/>
            <a:ext cx="6007917" cy="51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79714" y="7178691"/>
            <a:ext cx="160553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These effects on the ionosonde data can be used to predict </a:t>
            </a:r>
            <a:r>
              <a:rPr lang="en-US" alt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fade-outs on </a:t>
            </a:r>
            <a:r>
              <a:rPr lang="en-US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  <a:r>
              <a:rPr lang="en-US" altLang="es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radiowave</a:t>
            </a:r>
            <a:r>
              <a:rPr lang="en-US" alt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 communication paths in the vicinity of the sounder.</a:t>
            </a:r>
            <a:endParaRPr lang="en-US" sz="4000" kern="0" dirty="0">
              <a:latin typeface="Arial" pitchFamily="34" charset="0"/>
              <a:cs typeface="Arial" pitchFamily="34" charset="0"/>
              <a:sym typeface="Gill Sans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67551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381C85-821D-984E-AEC7-E428FD083D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5235" y="1132384"/>
            <a:ext cx="16057784" cy="903287"/>
          </a:xfrm>
        </p:spPr>
        <p:txBody>
          <a:bodyPr/>
          <a:lstStyle/>
          <a:p>
            <a:r>
              <a:rPr lang="es-ES_tradnl" dirty="0" err="1" smtClean="0"/>
              <a:t>Ionospheric</a:t>
            </a:r>
            <a:r>
              <a:rPr lang="es-ES_tradnl" dirty="0" smtClean="0"/>
              <a:t> SFE                                            25 Oct 2013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830371" y="2411685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 smtClean="0">
                <a:latin typeface="+mj-lt"/>
              </a:rPr>
              <a:t> X1.7, 07:53 - 08:01 - 08:09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s-ES_tradnl" dirty="0">
                <a:latin typeface="+mj-lt"/>
              </a:rPr>
              <a:t> </a:t>
            </a:r>
            <a:r>
              <a:rPr lang="es-ES_tradnl" dirty="0" smtClean="0">
                <a:latin typeface="+mj-lt"/>
              </a:rPr>
              <a:t>X2.1, 14:51 - 15:03 - 15:12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45195" y="2086490"/>
            <a:ext cx="9577064" cy="7182798"/>
            <a:chOff x="461219" y="2086490"/>
            <a:chExt cx="9577064" cy="718279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19" y="2086490"/>
              <a:ext cx="9577064" cy="7182798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4565675" y="3598658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1</a:t>
              </a:r>
              <a:endParaRPr lang="es-ES" sz="1100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325679" y="3562360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2</a:t>
              </a:r>
              <a:endParaRPr lang="es-ES" sz="1100" b="1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190832" y="4588768"/>
            <a:ext cx="3420000" cy="3420000"/>
            <a:chOff x="10190832" y="5308848"/>
            <a:chExt cx="3420000" cy="3420000"/>
          </a:xfrm>
        </p:grpSpPr>
        <p:grpSp>
          <p:nvGrpSpPr>
            <p:cNvPr id="13" name="Grupo 12"/>
            <p:cNvGrpSpPr/>
            <p:nvPr/>
          </p:nvGrpSpPr>
          <p:grpSpPr>
            <a:xfrm>
              <a:off x="10190832" y="5308848"/>
              <a:ext cx="3420000" cy="3420000"/>
              <a:chOff x="11917768" y="1636440"/>
              <a:chExt cx="3420000" cy="3420000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7768" y="1636440"/>
                <a:ext cx="3420000" cy="3420000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11935768" y="4748663"/>
                <a:ext cx="338400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smtClean="0">
                    <a:solidFill>
                      <a:schemeClr val="bg1"/>
                    </a:solidFill>
                  </a:rPr>
                  <a:t>SDO/AIA 131 2013-10-25 08:00:22 UT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10326315" y="5707051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1</a:t>
              </a:r>
              <a:endParaRPr lang="es-ES" sz="1100" b="1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3747075" y="4588768"/>
            <a:ext cx="3420000" cy="3420000"/>
            <a:chOff x="13747075" y="5308848"/>
            <a:chExt cx="3420000" cy="3420000"/>
          </a:xfrm>
        </p:grpSpPr>
        <p:grpSp>
          <p:nvGrpSpPr>
            <p:cNvPr id="18" name="Grupo 17"/>
            <p:cNvGrpSpPr/>
            <p:nvPr/>
          </p:nvGrpSpPr>
          <p:grpSpPr>
            <a:xfrm>
              <a:off x="13747075" y="5308848"/>
              <a:ext cx="3420000" cy="3420000"/>
              <a:chOff x="11910491" y="5740896"/>
              <a:chExt cx="3384376" cy="338437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491" y="5740896"/>
                <a:ext cx="3384376" cy="3384376"/>
              </a:xfrm>
              <a:prstGeom prst="rect">
                <a:avLst/>
              </a:prstGeom>
            </p:spPr>
          </p:pic>
          <p:sp>
            <p:nvSpPr>
              <p:cNvPr id="21" name="CuadroTexto 20"/>
              <p:cNvSpPr txBox="1"/>
              <p:nvPr/>
            </p:nvSpPr>
            <p:spPr>
              <a:xfrm>
                <a:off x="11910679" y="8817495"/>
                <a:ext cx="338400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_tradnl" sz="1400" b="1" dirty="0" smtClean="0">
                    <a:solidFill>
                      <a:schemeClr val="bg1"/>
                    </a:solidFill>
                  </a:rPr>
                  <a:t>SDO/AIA 131 2013-10-25 15:00:46 UT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CuadroTexto 18"/>
            <p:cNvSpPr txBox="1"/>
            <p:nvPr/>
          </p:nvSpPr>
          <p:spPr>
            <a:xfrm>
              <a:off x="13926715" y="5707051"/>
              <a:ext cx="370128" cy="3678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100" b="1" dirty="0" smtClean="0"/>
                <a:t>2</a:t>
              </a:r>
              <a:endParaRPr lang="es-E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60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ヒラギノ明朝 ProN W3" charset="0"/>
            <a:cs typeface="ヒラギノ明朝 ProN W3" charset="0"/>
            <a:sym typeface="Century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ヒラギノ明朝 ProN W3" charset="0"/>
            <a:cs typeface="ヒラギノ明朝 ProN W3" charset="0"/>
            <a:sym typeface="Century Gothic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112204</TotalTime>
  <Pages>0</Pages>
  <Words>1303</Words>
  <Characters>0</Characters>
  <Application>Microsoft Office PowerPoint</Application>
  <PresentationFormat>Personalizado</PresentationFormat>
  <Lines>0</Lines>
  <Paragraphs>220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ＭＳ Ｐゴシック</vt:lpstr>
      <vt:lpstr>Arial</vt:lpstr>
      <vt:lpstr>Calibri</vt:lpstr>
      <vt:lpstr>Century Gothic</vt:lpstr>
      <vt:lpstr>DejaVu Sans</vt:lpstr>
      <vt:lpstr>Gill Sans</vt:lpstr>
      <vt:lpstr>Helvetica Neue Light</vt:lpstr>
      <vt:lpstr>Segoe Script</vt:lpstr>
      <vt:lpstr>Symbol</vt:lpstr>
      <vt:lpstr>Tahoma</vt:lpstr>
      <vt:lpstr>Times New Roman</vt:lpstr>
      <vt:lpstr>Wingdings</vt:lpstr>
      <vt:lpstr>ヒラギノ明朝 ProN W3</vt:lpstr>
      <vt:lpstr>ヒラギノ角ゴ ProN W3</vt:lpstr>
      <vt:lpstr>1_Title &amp; Bullets</vt:lpstr>
      <vt:lpstr>Detector of Solar flare effects on geomagnetism and ionosphere based on GNSS and ionosonde data </vt:lpstr>
      <vt:lpstr>Outline</vt:lpstr>
      <vt:lpstr>Geomagnetic SFE</vt:lpstr>
      <vt:lpstr>GNSS-SF detector</vt:lpstr>
      <vt:lpstr>GNSS-SF detector</vt:lpstr>
      <vt:lpstr>GNSS-SF detector as SFE tracker</vt:lpstr>
      <vt:lpstr>Ionospheric sounding with Digisonde</vt:lpstr>
      <vt:lpstr>Ionospheric SFE </vt:lpstr>
      <vt:lpstr>Ionospheric SFE                                            25 Oct 2013</vt:lpstr>
      <vt:lpstr>Ionospheric SFE                                            25 Oct 2013</vt:lpstr>
      <vt:lpstr>Ionospheric SFE                                           6-7 Sep 2017</vt:lpstr>
      <vt:lpstr>Ionospheric SFE                                           6-7 Sep 2017</vt:lpstr>
      <vt:lpstr>Ionospheric SFE                                           6-7 Sep 2017</vt:lpstr>
      <vt:lpstr>Conclusions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TechTIDE_KoM_WP2_OE</dc:title>
  <dc:subject/>
  <dc:creator>DA</dc:creator>
  <cp:keywords/>
  <dc:description/>
  <cp:lastModifiedBy>Estefania Blanch</cp:lastModifiedBy>
  <cp:revision>3344</cp:revision>
  <cp:lastPrinted>2017-08-18T13:14:17Z</cp:lastPrinted>
  <dcterms:created xsi:type="dcterms:W3CDTF">2010-12-01T15:39:46Z</dcterms:created>
  <dcterms:modified xsi:type="dcterms:W3CDTF">2019-11-14T13:12:49Z</dcterms:modified>
  <cp:category/>
</cp:coreProperties>
</file>