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86" r:id="rId2"/>
  </p:sldMasterIdLst>
  <p:notesMasterIdLst>
    <p:notesMasterId r:id="rId11"/>
  </p:notesMasterIdLst>
  <p:handoutMasterIdLst>
    <p:handoutMasterId r:id="rId12"/>
  </p:handoutMasterIdLst>
  <p:sldIdLst>
    <p:sldId id="320" r:id="rId3"/>
    <p:sldId id="327" r:id="rId4"/>
    <p:sldId id="321" r:id="rId5"/>
    <p:sldId id="322" r:id="rId6"/>
    <p:sldId id="323" r:id="rId7"/>
    <p:sldId id="324" r:id="rId8"/>
    <p:sldId id="325" r:id="rId9"/>
    <p:sldId id="32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5" autoAdjust="0"/>
    <p:restoredTop sz="94650" autoAdjust="0"/>
  </p:normalViewPr>
  <p:slideViewPr>
    <p:cSldViewPr snapToGrid="0">
      <p:cViewPr>
        <p:scale>
          <a:sx n="100" d="100"/>
          <a:sy n="100" d="100"/>
        </p:scale>
        <p:origin x="-54" y="-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45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D20D385-D164-4937-B5D1-818B292BCCDF}"/>
    <pc:docChg chg="modSld">
      <pc:chgData name="" userId="" providerId="" clId="Web-{6D20D385-D164-4937-B5D1-818B292BCCDF}" dt="2018-12-16T12:18:14.637" v="396" actId="14100"/>
      <pc:docMkLst>
        <pc:docMk/>
      </pc:docMkLst>
      <pc:sldChg chg="addSp modSp">
        <pc:chgData name="" userId="" providerId="" clId="Web-{6D20D385-D164-4937-B5D1-818B292BCCDF}" dt="2018-12-16T12:18:14.637" v="396" actId="14100"/>
        <pc:sldMkLst>
          <pc:docMk/>
          <pc:sldMk cId="3675068550" sldId="262"/>
        </pc:sldMkLst>
        <pc:spChg chg="add mod">
          <ac:chgData name="" userId="" providerId="" clId="Web-{6D20D385-D164-4937-B5D1-818B292BCCDF}" dt="2018-12-16T12:15:11.179" v="234" actId="20577"/>
          <ac:spMkLst>
            <pc:docMk/>
            <pc:sldMk cId="3675068550" sldId="262"/>
            <ac:spMk id="3" creationId="{E3640406-1E46-41B5-9059-CFEFF0DE42D2}"/>
          </ac:spMkLst>
        </pc:spChg>
        <pc:spChg chg="add mod">
          <ac:chgData name="" userId="" providerId="" clId="Web-{6D20D385-D164-4937-B5D1-818B292BCCDF}" dt="2018-12-16T12:02:15.047" v="41" actId="20577"/>
          <ac:spMkLst>
            <pc:docMk/>
            <pc:sldMk cId="3675068550" sldId="262"/>
            <ac:spMk id="4" creationId="{BFCBDA0A-EEB9-4ABE-B185-8E68579AA155}"/>
          </ac:spMkLst>
        </pc:spChg>
        <pc:spChg chg="add mod">
          <ac:chgData name="" userId="" providerId="" clId="Web-{6D20D385-D164-4937-B5D1-818B292BCCDF}" dt="2018-12-16T12:18:14.637" v="396" actId="14100"/>
          <ac:spMkLst>
            <pc:docMk/>
            <pc:sldMk cId="3675068550" sldId="262"/>
            <ac:spMk id="5" creationId="{C97B6549-373C-4390-AA4A-E5611F13CE87}"/>
          </ac:spMkLst>
        </pc:spChg>
        <pc:picChg chg="mod modCrop">
          <ac:chgData name="" userId="" providerId="" clId="Web-{6D20D385-D164-4937-B5D1-818B292BCCDF}" dt="2018-12-16T12:05:53.913" v="131"/>
          <ac:picMkLst>
            <pc:docMk/>
            <pc:sldMk cId="3675068550" sldId="262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0D31D-D8F8-414B-872C-9DBD71C70382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450AD-396B-40E3-916C-CCE40B4F9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790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8D51-A13E-4241-86F3-E1B58D28E451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25A1D-CC5B-46CF-AA59-6FC3D8C02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7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7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500380"/>
          </a:xfrm>
          <a:custGeom>
            <a:avLst/>
            <a:gdLst/>
            <a:ahLst/>
            <a:cxnLst/>
            <a:rect l="l" t="t" r="r" b="b"/>
            <a:pathLst>
              <a:path w="9144000" h="500380">
                <a:moveTo>
                  <a:pt x="0" y="500062"/>
                </a:moveTo>
                <a:lnTo>
                  <a:pt x="9144000" y="500062"/>
                </a:lnTo>
                <a:lnTo>
                  <a:pt x="9144000" y="0"/>
                </a:lnTo>
                <a:lnTo>
                  <a:pt x="0" y="0"/>
                </a:lnTo>
                <a:lnTo>
                  <a:pt x="0" y="500062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4276" y="100520"/>
            <a:ext cx="3333741" cy="33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29376"/>
            <a:ext cx="12192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0" y="428625"/>
                </a:moveTo>
                <a:lnTo>
                  <a:pt x="9144000" y="428625"/>
                </a:lnTo>
                <a:lnTo>
                  <a:pt x="9144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289882" y="6458712"/>
            <a:ext cx="3335629" cy="393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02489" y="1014629"/>
            <a:ext cx="3321375" cy="2529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9603" y="2587519"/>
            <a:ext cx="1910061" cy="759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01624" y="3429001"/>
            <a:ext cx="1583881" cy="1060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726184" y="2311178"/>
            <a:ext cx="1269035" cy="1055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392547" y="3555619"/>
            <a:ext cx="1936224" cy="1089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639619" y="2006092"/>
            <a:ext cx="2470573" cy="432434"/>
          </a:xfrm>
          <a:custGeom>
            <a:avLst/>
            <a:gdLst/>
            <a:ahLst/>
            <a:cxnLst/>
            <a:rect l="l" t="t" r="r" b="b"/>
            <a:pathLst>
              <a:path w="1852929" h="432435">
                <a:moveTo>
                  <a:pt x="0" y="432269"/>
                </a:moveTo>
                <a:lnTo>
                  <a:pt x="1852523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884826" y="1954162"/>
            <a:ext cx="225213" cy="173355"/>
          </a:xfrm>
          <a:custGeom>
            <a:avLst/>
            <a:gdLst/>
            <a:ahLst/>
            <a:cxnLst/>
            <a:rect l="l" t="t" r="r" b="b"/>
            <a:pathLst>
              <a:path w="168910" h="173355">
                <a:moveTo>
                  <a:pt x="40411" y="173151"/>
                </a:moveTo>
                <a:lnTo>
                  <a:pt x="168617" y="51943"/>
                </a:lnTo>
                <a:lnTo>
                  <a:pt x="0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737552" y="2060397"/>
            <a:ext cx="2622973" cy="433070"/>
          </a:xfrm>
          <a:custGeom>
            <a:avLst/>
            <a:gdLst/>
            <a:ahLst/>
            <a:cxnLst/>
            <a:rect l="l" t="t" r="r" b="b"/>
            <a:pathLst>
              <a:path w="1967229" h="433069">
                <a:moveTo>
                  <a:pt x="1967102" y="432498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737553" y="2006320"/>
            <a:ext cx="224367" cy="173990"/>
          </a:xfrm>
          <a:custGeom>
            <a:avLst/>
            <a:gdLst/>
            <a:ahLst/>
            <a:cxnLst/>
            <a:rect l="l" t="t" r="r" b="b"/>
            <a:pathLst>
              <a:path w="168275" h="173989">
                <a:moveTo>
                  <a:pt x="129743" y="173647"/>
                </a:moveTo>
                <a:lnTo>
                  <a:pt x="0" y="54089"/>
                </a:lnTo>
                <a:lnTo>
                  <a:pt x="167932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83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042" y="2125980"/>
            <a:ext cx="103704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086" y="3840481"/>
            <a:ext cx="8540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028" y="1577340"/>
            <a:ext cx="53072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3295" y="1577340"/>
            <a:ext cx="53072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9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3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6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6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0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8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5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20AA-CB3F-4F86-A78B-4F744987B1E7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83A8-D01D-47FC-9F97-36388673AD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20684" y="1582549"/>
            <a:ext cx="4463197" cy="41463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01522"/>
            <a:endParaRPr sz="24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029" y="274320"/>
            <a:ext cx="10980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029" y="1577340"/>
            <a:ext cx="10980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195" y="6377940"/>
            <a:ext cx="39041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1522"/>
            <a:endParaRPr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029" y="6377940"/>
            <a:ext cx="28061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1522"/>
            <a:fld id="{1D8BD707-D9CF-40AE-B4C6-C98DA3205C09}" type="datetimeFigureOut">
              <a:rPr lang="en-US" sz="2400">
                <a:solidFill>
                  <a:prstClr val="black">
                    <a:tint val="75000"/>
                  </a:prstClr>
                </a:solidFill>
              </a:rPr>
              <a:pPr defTabSz="1201522"/>
              <a:t>11/12/2019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414" y="6377940"/>
            <a:ext cx="28061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1522"/>
            <a:fld id="{B6F15528-21DE-4FAA-801E-634DDDAF4B2B}" type="slidenum">
              <a:rPr sz="2400">
                <a:solidFill>
                  <a:prstClr val="black">
                    <a:tint val="75000"/>
                  </a:prstClr>
                </a:solidFill>
              </a:rPr>
              <a:pPr defTabSz="1201522"/>
              <a:t>‹N›</a:t>
            </a:fld>
            <a:endParaRPr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0761">
        <a:defRPr>
          <a:latin typeface="+mn-lt"/>
          <a:ea typeface="+mn-ea"/>
          <a:cs typeface="+mn-cs"/>
        </a:defRPr>
      </a:lvl2pPr>
      <a:lvl3pPr marL="1201522">
        <a:defRPr>
          <a:latin typeface="+mn-lt"/>
          <a:ea typeface="+mn-ea"/>
          <a:cs typeface="+mn-cs"/>
        </a:defRPr>
      </a:lvl3pPr>
      <a:lvl4pPr marL="1802282">
        <a:defRPr>
          <a:latin typeface="+mn-lt"/>
          <a:ea typeface="+mn-ea"/>
          <a:cs typeface="+mn-cs"/>
        </a:defRPr>
      </a:lvl4pPr>
      <a:lvl5pPr marL="2403043">
        <a:defRPr>
          <a:latin typeface="+mn-lt"/>
          <a:ea typeface="+mn-ea"/>
          <a:cs typeface="+mn-cs"/>
        </a:defRPr>
      </a:lvl5pPr>
      <a:lvl6pPr marL="3003804">
        <a:defRPr>
          <a:latin typeface="+mn-lt"/>
          <a:ea typeface="+mn-ea"/>
          <a:cs typeface="+mn-cs"/>
        </a:defRPr>
      </a:lvl6pPr>
      <a:lvl7pPr marL="3604565">
        <a:defRPr>
          <a:latin typeface="+mn-lt"/>
          <a:ea typeface="+mn-ea"/>
          <a:cs typeface="+mn-cs"/>
        </a:defRPr>
      </a:lvl7pPr>
      <a:lvl8pPr marL="4205326">
        <a:defRPr>
          <a:latin typeface="+mn-lt"/>
          <a:ea typeface="+mn-ea"/>
          <a:cs typeface="+mn-cs"/>
        </a:defRPr>
      </a:lvl8pPr>
      <a:lvl9pPr marL="48060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0761">
        <a:defRPr>
          <a:latin typeface="+mn-lt"/>
          <a:ea typeface="+mn-ea"/>
          <a:cs typeface="+mn-cs"/>
        </a:defRPr>
      </a:lvl2pPr>
      <a:lvl3pPr marL="1201522">
        <a:defRPr>
          <a:latin typeface="+mn-lt"/>
          <a:ea typeface="+mn-ea"/>
          <a:cs typeface="+mn-cs"/>
        </a:defRPr>
      </a:lvl3pPr>
      <a:lvl4pPr marL="1802282">
        <a:defRPr>
          <a:latin typeface="+mn-lt"/>
          <a:ea typeface="+mn-ea"/>
          <a:cs typeface="+mn-cs"/>
        </a:defRPr>
      </a:lvl4pPr>
      <a:lvl5pPr marL="2403043">
        <a:defRPr>
          <a:latin typeface="+mn-lt"/>
          <a:ea typeface="+mn-ea"/>
          <a:cs typeface="+mn-cs"/>
        </a:defRPr>
      </a:lvl5pPr>
      <a:lvl6pPr marL="3003804">
        <a:defRPr>
          <a:latin typeface="+mn-lt"/>
          <a:ea typeface="+mn-ea"/>
          <a:cs typeface="+mn-cs"/>
        </a:defRPr>
      </a:lvl6pPr>
      <a:lvl7pPr marL="3604565">
        <a:defRPr>
          <a:latin typeface="+mn-lt"/>
          <a:ea typeface="+mn-ea"/>
          <a:cs typeface="+mn-cs"/>
        </a:defRPr>
      </a:lvl7pPr>
      <a:lvl8pPr marL="4205326">
        <a:defRPr>
          <a:latin typeface="+mn-lt"/>
          <a:ea typeface="+mn-ea"/>
          <a:cs typeface="+mn-cs"/>
        </a:defRPr>
      </a:lvl8pPr>
      <a:lvl9pPr marL="480608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Langmuir probes in the CSES electric field instruments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9713" y="3844873"/>
            <a:ext cx="9144000" cy="1655762"/>
          </a:xfrm>
        </p:spPr>
        <p:txBody>
          <a:bodyPr>
            <a:normAutofit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Piersanti M.</a:t>
            </a:r>
            <a:r>
              <a:rPr lang="it-IT" i="1" baseline="30000" dirty="0" smtClean="0">
                <a:solidFill>
                  <a:srgbClr val="C00000"/>
                </a:solidFill>
              </a:rPr>
              <a:t>(1)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i="1" dirty="0" smtClean="0">
                <a:solidFill>
                  <a:srgbClr val="C00000"/>
                </a:solidFill>
              </a:rPr>
              <a:t>on </a:t>
            </a:r>
            <a:r>
              <a:rPr lang="it-IT" i="1" dirty="0" err="1" smtClean="0">
                <a:solidFill>
                  <a:srgbClr val="C00000"/>
                </a:solidFill>
              </a:rPr>
              <a:t>behalf</a:t>
            </a:r>
            <a:r>
              <a:rPr lang="it-IT" i="1" dirty="0" smtClean="0">
                <a:solidFill>
                  <a:srgbClr val="C00000"/>
                </a:solidFill>
              </a:rPr>
              <a:t> of th</a:t>
            </a:r>
            <a:r>
              <a:rPr lang="it-IT" i="1" dirty="0" smtClean="0">
                <a:solidFill>
                  <a:srgbClr val="C00000"/>
                </a:solidFill>
              </a:rPr>
              <a:t>e CSES-</a:t>
            </a:r>
            <a:r>
              <a:rPr lang="it-IT" i="1" dirty="0" err="1" smtClean="0">
                <a:solidFill>
                  <a:srgbClr val="C00000"/>
                </a:solidFill>
              </a:rPr>
              <a:t>Limadou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collaboration</a:t>
            </a:r>
            <a:endParaRPr lang="it-IT" i="1" dirty="0" smtClean="0"/>
          </a:p>
          <a:p>
            <a:endParaRPr lang="it-IT" i="1" dirty="0"/>
          </a:p>
          <a:p>
            <a:r>
              <a:rPr lang="it-IT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I.N.F.N. – </a:t>
            </a:r>
            <a:r>
              <a:rPr lang="it-IT" sz="1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it-IT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Rome «Tor Vergata», </a:t>
            </a:r>
            <a:r>
              <a:rPr lang="it-IT" sz="1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endParaRPr lang="it-IT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" y="19051"/>
            <a:ext cx="3043341" cy="10966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 descr="Logo-A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" y="5510213"/>
            <a:ext cx="216523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D:\dati\Posters&amp;presentations\ESWW_2019\ESWW2019_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6" y="5510213"/>
            <a:ext cx="5391149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naf-circ-col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2000" r="15999" b="17999"/>
          <a:stretch>
            <a:fillRect/>
          </a:stretch>
        </p:blipFill>
        <p:spPr bwMode="auto">
          <a:xfrm>
            <a:off x="10656614" y="-2"/>
            <a:ext cx="1511571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7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250" y="89099"/>
            <a:ext cx="8777288" cy="1371068"/>
          </a:xfrm>
          <a:prstGeom prst="rect">
            <a:avLst/>
          </a:prstGeom>
        </p:spPr>
        <p:txBody>
          <a:bodyPr vert="horz" wrap="square" lIns="0" tIns="16688" rIns="0" bIns="0" rtlCol="0">
            <a:spAutoFit/>
          </a:bodyPr>
          <a:lstStyle/>
          <a:p>
            <a:pPr algn="ctr" defTabSz="1201466">
              <a:spcBef>
                <a:spcPts val="131"/>
              </a:spcBef>
            </a:pPr>
            <a:r>
              <a:rPr sz="2800" spc="-7" dirty="0">
                <a:solidFill>
                  <a:srgbClr val="FF0000"/>
                </a:solidFill>
                <a:latin typeface="Times New Roman"/>
                <a:cs typeface="Times New Roman"/>
              </a:rPr>
              <a:t>CSES-01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Launched by CZ-2D </a:t>
            </a:r>
            <a:r>
              <a:rPr sz="2800" spc="-39" dirty="0">
                <a:solidFill>
                  <a:srgbClr val="FF0000"/>
                </a:solidFill>
                <a:latin typeface="Times New Roman"/>
                <a:cs typeface="Times New Roman"/>
              </a:rPr>
              <a:t>Vehicle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2800" spc="-7" dirty="0">
                <a:solidFill>
                  <a:srgbClr val="FF0000"/>
                </a:solidFill>
                <a:latin typeface="Times New Roman"/>
                <a:cs typeface="Times New Roman"/>
              </a:rPr>
              <a:t>Feb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2800" spc="-9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(15:51)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69" algn="ctr" defTabSz="1201466"/>
            <a:r>
              <a:rPr sz="2800" spc="-7" dirty="0">
                <a:solidFill>
                  <a:srgbClr val="FF0000"/>
                </a:solidFill>
                <a:latin typeface="Times New Roman"/>
                <a:cs typeface="Times New Roman"/>
              </a:rPr>
              <a:t>@Jiuquan Sat.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Launching</a:t>
            </a:r>
            <a:r>
              <a:rPr sz="2800" spc="-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Center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201466">
              <a:spcBef>
                <a:spcPts val="39"/>
              </a:spcBef>
            </a:pP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9559" y="1337056"/>
            <a:ext cx="3193584" cy="2678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01466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0755" y="1301548"/>
            <a:ext cx="3318971" cy="5289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01466"/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99559" y="4157663"/>
            <a:ext cx="33933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Payloads</a:t>
            </a:r>
            <a:r>
              <a:rPr lang="it-IT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r>
              <a:rPr lang="it-IT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Precision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Magnetometer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 detector;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Langmuir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Analyzer;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Energy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Package;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Energy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Tri-beacon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58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i\Posters&amp;presentations\ESWW_2019\C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01" y="128400"/>
            <a:ext cx="6150398" cy="36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07646" y="81788"/>
            <a:ext cx="114130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49E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49E"/>
                </a:solidFill>
                <a:latin typeface="Arial"/>
                <a:cs typeface="Arial"/>
              </a:rPr>
              <a:t>SES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34" y="3483407"/>
            <a:ext cx="4719320" cy="7467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7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Launch: </a:t>
            </a:r>
            <a:r>
              <a:rPr sz="1800" spc="-5" dirty="0" smtClean="0">
                <a:latin typeface="Arial"/>
                <a:cs typeface="Arial"/>
              </a:rPr>
              <a:t>2018</a:t>
            </a:r>
            <a:r>
              <a:rPr lang="it-IT" sz="1800" spc="-5" dirty="0" smtClean="0">
                <a:latin typeface="Arial"/>
                <a:cs typeface="Arial"/>
              </a:rPr>
              <a:t>/</a:t>
            </a:r>
            <a:r>
              <a:rPr sz="1800" spc="-5" dirty="0" smtClean="0">
                <a:latin typeface="Arial"/>
                <a:cs typeface="Arial"/>
              </a:rPr>
              <a:t>02</a:t>
            </a:r>
            <a:r>
              <a:rPr lang="it-IT" sz="1800" spc="-5" dirty="0" smtClean="0">
                <a:latin typeface="Arial"/>
                <a:cs typeface="Arial"/>
              </a:rPr>
              <a:t>/</a:t>
            </a:r>
            <a:r>
              <a:rPr sz="1800" spc="-5" dirty="0" smtClean="0">
                <a:latin typeface="Arial"/>
                <a:cs typeface="Arial"/>
              </a:rPr>
              <a:t>02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8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Orbit: </a:t>
            </a:r>
            <a:r>
              <a:rPr sz="1800" spc="-5" dirty="0">
                <a:latin typeface="Arial"/>
                <a:cs typeface="Arial"/>
              </a:rPr>
              <a:t>507km, sun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synchronous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5" y="4204412"/>
            <a:ext cx="4039447" cy="16713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Inclination: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9</a:t>
            </a:r>
            <a:r>
              <a:rPr lang="it-IT" spc="375" dirty="0" smtClean="0">
                <a:latin typeface="Arial"/>
                <a:cs typeface="Arial"/>
              </a:rPr>
              <a:t>7</a:t>
            </a:r>
            <a:r>
              <a:rPr lang="it-IT" spc="375" dirty="0">
                <a:latin typeface="Noto Sans CJK JP Regular"/>
                <a:cs typeface="Arial"/>
              </a:rPr>
              <a:t>°</a:t>
            </a:r>
            <a:endParaRPr sz="1800" dirty="0">
              <a:latin typeface="Noto Sans CJK JP Regular"/>
              <a:cs typeface="Noto Sans CJK JP Regular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Descending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node</a:t>
            </a:r>
            <a:r>
              <a:rPr sz="1800" b="1" spc="-5" dirty="0" smtClean="0">
                <a:latin typeface="Arial"/>
                <a:cs typeface="Arial"/>
              </a:rPr>
              <a:t>:</a:t>
            </a:r>
            <a:r>
              <a:rPr lang="it-IT" sz="1800" b="1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14</a:t>
            </a:r>
            <a:r>
              <a:rPr lang="it-IT" spc="-5" dirty="0">
                <a:latin typeface="Noto Sans CJK JP Regular"/>
                <a:cs typeface="Arial"/>
              </a:rPr>
              <a:t>:</a:t>
            </a:r>
            <a:r>
              <a:rPr sz="1800" spc="-5" dirty="0" smtClean="0">
                <a:latin typeface="Arial"/>
                <a:cs typeface="Arial"/>
              </a:rPr>
              <a:t>00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Revisit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5days</a:t>
            </a:r>
            <a:r>
              <a:rPr sz="1800" spc="-5" dirty="0">
                <a:latin typeface="Noto Sans CJK JP Regular"/>
                <a:cs typeface="Noto Sans CJK JP Regular"/>
              </a:rPr>
              <a:t>，</a:t>
            </a:r>
            <a:endParaRPr sz="1800" dirty="0">
              <a:latin typeface="Noto Sans CJK JP Regular"/>
              <a:cs typeface="Noto Sans CJK JP Regular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spc="-10" dirty="0">
                <a:latin typeface="Arial"/>
                <a:cs typeface="Arial"/>
              </a:rPr>
              <a:t>Work </a:t>
            </a:r>
            <a:r>
              <a:rPr sz="1800" b="1" spc="-5" dirty="0">
                <a:latin typeface="Arial"/>
                <a:cs typeface="Arial"/>
              </a:rPr>
              <a:t>range: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lang="it-IT" spc="250" dirty="0" smtClean="0">
                <a:latin typeface="Arial"/>
                <a:cs typeface="Arial"/>
              </a:rPr>
              <a:t>-65°</a:t>
            </a:r>
            <a:r>
              <a:rPr sz="1800" spc="250" dirty="0" smtClean="0">
                <a:latin typeface="Arial"/>
                <a:cs typeface="Arial"/>
              </a:rPr>
              <a:t>~</a:t>
            </a:r>
            <a:r>
              <a:rPr lang="it-IT" sz="1800" spc="250" dirty="0" smtClean="0">
                <a:latin typeface="Arial"/>
                <a:cs typeface="Arial"/>
              </a:rPr>
              <a:t> </a:t>
            </a:r>
            <a:r>
              <a:rPr sz="1800" spc="250" dirty="0" smtClean="0">
                <a:latin typeface="Arial"/>
                <a:cs typeface="Arial"/>
              </a:rPr>
              <a:t>+</a:t>
            </a:r>
            <a:r>
              <a:rPr sz="1800" spc="250" dirty="0">
                <a:latin typeface="Arial"/>
                <a:cs typeface="Arial"/>
              </a:rPr>
              <a:t>65</a:t>
            </a:r>
            <a:r>
              <a:rPr sz="1800" spc="250" dirty="0">
                <a:latin typeface="Noto Sans CJK JP Regular"/>
                <a:cs typeface="Noto Sans CJK JP Regular"/>
              </a:rPr>
              <a:t>°</a:t>
            </a:r>
            <a:endParaRPr sz="1800" dirty="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35" y="2045427"/>
            <a:ext cx="3573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 marR="5080" indent="-10763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Plasma analyzer package  </a:t>
            </a:r>
            <a:r>
              <a:rPr sz="1800" b="1" spc="-30" dirty="0">
                <a:latin typeface="Arial"/>
                <a:cs typeface="Arial"/>
              </a:rPr>
              <a:t>(PAP)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1266" y="1906902"/>
            <a:ext cx="23537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765" marR="5080" indent="-647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Langmuir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probe  (LP)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07916" y="2607234"/>
            <a:ext cx="0" cy="753745"/>
          </a:xfrm>
          <a:custGeom>
            <a:avLst/>
            <a:gdLst/>
            <a:ahLst/>
            <a:cxnLst/>
            <a:rect l="l" t="t" r="r" b="b"/>
            <a:pathLst>
              <a:path h="753745">
                <a:moveTo>
                  <a:pt x="0" y="75374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19016" y="2607221"/>
            <a:ext cx="17780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1645" y="3360978"/>
            <a:ext cx="726440" cy="364490"/>
          </a:xfrm>
          <a:custGeom>
            <a:avLst/>
            <a:gdLst/>
            <a:ahLst/>
            <a:cxnLst/>
            <a:rect l="l" t="t" r="r" b="b"/>
            <a:pathLst>
              <a:path w="544829" h="364489">
                <a:moveTo>
                  <a:pt x="544702" y="0"/>
                </a:moveTo>
                <a:lnTo>
                  <a:pt x="0" y="36412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1645" y="3606139"/>
            <a:ext cx="176107" cy="119380"/>
          </a:xfrm>
          <a:custGeom>
            <a:avLst/>
            <a:gdLst/>
            <a:ahLst/>
            <a:cxnLst/>
            <a:rect l="l" t="t" r="r" b="b"/>
            <a:pathLst>
              <a:path w="132079" h="119379">
                <a:moveTo>
                  <a:pt x="57962" y="0"/>
                </a:moveTo>
                <a:lnTo>
                  <a:pt x="0" y="118948"/>
                </a:lnTo>
                <a:lnTo>
                  <a:pt x="132080" y="11085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0054" y="2987879"/>
            <a:ext cx="728133" cy="410209"/>
          </a:xfrm>
          <a:custGeom>
            <a:avLst/>
            <a:gdLst/>
            <a:ahLst/>
            <a:cxnLst/>
            <a:rect l="l" t="t" r="r" b="b"/>
            <a:pathLst>
              <a:path w="546100" h="410210">
                <a:moveTo>
                  <a:pt x="545896" y="409714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80054" y="2987879"/>
            <a:ext cx="175260" cy="122555"/>
          </a:xfrm>
          <a:custGeom>
            <a:avLst/>
            <a:gdLst/>
            <a:ahLst/>
            <a:cxnLst/>
            <a:rect l="l" t="t" r="r" b="b"/>
            <a:pathLst>
              <a:path w="131445" h="122555">
                <a:moveTo>
                  <a:pt x="51384" y="121945"/>
                </a:moveTo>
                <a:lnTo>
                  <a:pt x="0" y="0"/>
                </a:lnTo>
                <a:lnTo>
                  <a:pt x="131432" y="1529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41228" y="2335250"/>
            <a:ext cx="1010073" cy="86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x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000" b="1" spc="-5" dirty="0">
                <a:latin typeface="Arial"/>
                <a:cs typeface="Arial"/>
              </a:rPr>
              <a:t>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1227" y="3526587"/>
            <a:ext cx="2413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74477"/>
              </p:ext>
            </p:extLst>
          </p:nvPr>
        </p:nvGraphicFramePr>
        <p:xfrm>
          <a:off x="8921732" y="152323"/>
          <a:ext cx="3168227" cy="146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/>
                <a:gridCol w="1728047"/>
              </a:tblGrid>
              <a:tr h="209550"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Quantity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Range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Ne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385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200" spc="-80" dirty="0">
                          <a:latin typeface="Noto Sans CJK JP Regular"/>
                          <a:cs typeface="Noto Sans CJK JP Regular"/>
                        </a:rPr>
                        <a:t>×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200" b="1" spc="-120" baseline="24305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~10</a:t>
                      </a:r>
                      <a:r>
                        <a:rPr sz="1200" b="1" spc="-120" baseline="24305" dirty="0">
                          <a:latin typeface="Trebuchet MS"/>
                          <a:cs typeface="Trebuchet MS"/>
                        </a:rPr>
                        <a:t>13</a:t>
                      </a: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20" baseline="24305" dirty="0">
                          <a:latin typeface="Trebuchet MS"/>
                          <a:cs typeface="Trebuchet MS"/>
                        </a:rPr>
                        <a:t>-3</a:t>
                      </a:r>
                      <a:endParaRPr sz="1200" baseline="24305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220" dirty="0">
                          <a:latin typeface="Trebuchet MS"/>
                          <a:cs typeface="Trebuchet MS"/>
                        </a:rPr>
                        <a:t>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500~10000</a:t>
                      </a:r>
                      <a:r>
                        <a:rPr sz="1200" b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K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90" dirty="0">
                          <a:latin typeface="Trebuchet MS"/>
                          <a:cs typeface="Trebuchet MS"/>
                        </a:rPr>
                        <a:t>Vp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385"/>
                        </a:lnSpc>
                      </a:pPr>
                      <a:r>
                        <a:rPr sz="1200" spc="-45" dirty="0">
                          <a:latin typeface="Noto Sans CJK JP Regular"/>
                          <a:cs typeface="Noto Sans CJK JP Regular"/>
                        </a:rPr>
                        <a:t>±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3V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Weight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5kg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Power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6W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95" dirty="0">
                          <a:latin typeface="Trebuchet MS"/>
                          <a:cs typeface="Trebuchet MS"/>
                        </a:rPr>
                        <a:t>Telemetry</a:t>
                      </a:r>
                      <a:r>
                        <a:rPr sz="12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5" dirty="0">
                          <a:latin typeface="Trebuchet MS"/>
                          <a:cs typeface="Trebuchet MS"/>
                        </a:rPr>
                        <a:t>rate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370"/>
                        </a:lnSpc>
                      </a:pPr>
                      <a:r>
                        <a:rPr sz="1200" b="1" spc="-80" dirty="0">
                          <a:latin typeface="Trebuchet MS"/>
                          <a:cs typeface="Trebuchet MS"/>
                        </a:rPr>
                        <a:t>80kps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6" name="object 3"/>
          <p:cNvSpPr txBox="1"/>
          <p:nvPr/>
        </p:nvSpPr>
        <p:spPr>
          <a:xfrm>
            <a:off x="8953499" y="3271960"/>
            <a:ext cx="3257847" cy="353622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70534" indent="-457200">
              <a:lnSpc>
                <a:spcPct val="100000"/>
              </a:lnSpc>
              <a:spcBef>
                <a:spcPts val="735"/>
              </a:spcBef>
              <a:buFont typeface="Wingdings"/>
              <a:buChar char=""/>
              <a:tabLst>
                <a:tab pos="470534" algn="l"/>
                <a:tab pos="471170" algn="l"/>
              </a:tabLst>
            </a:pPr>
            <a:r>
              <a:rPr lang="it-IT" sz="1400" b="1" spc="-114" dirty="0">
                <a:latin typeface="Trebuchet MS"/>
                <a:cs typeface="Trebuchet MS"/>
              </a:rPr>
              <a:t>S</a:t>
            </a:r>
            <a:r>
              <a:rPr sz="1400" b="1" spc="-114" dirty="0" err="1" smtClean="0">
                <a:latin typeface="Trebuchet MS"/>
                <a:cs typeface="Trebuchet MS"/>
              </a:rPr>
              <a:t>ensors</a:t>
            </a:r>
            <a:endParaRPr sz="1400" dirty="0">
              <a:latin typeface="Trebuchet MS"/>
              <a:cs typeface="Trebuchet MS"/>
            </a:endParaRPr>
          </a:p>
          <a:p>
            <a:pPr marL="356235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sz="1400" b="1" spc="-180" dirty="0">
                <a:latin typeface="Trebuchet MS"/>
                <a:cs typeface="Trebuchet MS"/>
              </a:rPr>
              <a:t>LP1: </a:t>
            </a:r>
            <a:r>
              <a:rPr sz="1400" b="1" spc="-5" dirty="0">
                <a:solidFill>
                  <a:srgbClr val="00349E"/>
                </a:solidFill>
                <a:latin typeface="Symbol"/>
                <a:cs typeface="Symbol"/>
              </a:rPr>
              <a:t></a:t>
            </a:r>
            <a:r>
              <a:rPr sz="1400" b="1" spc="-5" dirty="0">
                <a:solidFill>
                  <a:srgbClr val="00349E"/>
                </a:solidFill>
                <a:latin typeface="Arial"/>
                <a:cs typeface="Arial"/>
              </a:rPr>
              <a:t>50mm(main)</a:t>
            </a:r>
            <a:r>
              <a:rPr sz="1400" b="1" spc="100" dirty="0">
                <a:solidFill>
                  <a:srgbClr val="00349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49E"/>
                </a:solidFill>
                <a:latin typeface="Arial"/>
                <a:cs typeface="Arial"/>
              </a:rPr>
              <a:t>-3V~+3V</a:t>
            </a:r>
            <a:endParaRPr sz="1400" dirty="0">
              <a:latin typeface="Arial"/>
              <a:cs typeface="Arial"/>
            </a:endParaRPr>
          </a:p>
          <a:p>
            <a:pPr marL="35623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sz="1400" b="1" spc="-180" dirty="0">
                <a:latin typeface="Trebuchet MS"/>
                <a:cs typeface="Trebuchet MS"/>
              </a:rPr>
              <a:t>LP2: </a:t>
            </a:r>
            <a:r>
              <a:rPr sz="1400" b="1" spc="-5" dirty="0">
                <a:solidFill>
                  <a:srgbClr val="00349E"/>
                </a:solidFill>
                <a:latin typeface="Symbol"/>
                <a:cs typeface="Symbol"/>
              </a:rPr>
              <a:t></a:t>
            </a:r>
            <a:r>
              <a:rPr sz="1400" b="1" spc="-5" dirty="0">
                <a:solidFill>
                  <a:srgbClr val="00349E"/>
                </a:solidFill>
                <a:latin typeface="Arial"/>
                <a:cs typeface="Arial"/>
              </a:rPr>
              <a:t>10mm(spare)</a:t>
            </a:r>
            <a:r>
              <a:rPr sz="1400" b="1" spc="114" dirty="0">
                <a:solidFill>
                  <a:srgbClr val="00349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49E"/>
                </a:solidFill>
                <a:latin typeface="Arial"/>
                <a:cs typeface="Arial"/>
              </a:rPr>
              <a:t>-6V~+6V</a:t>
            </a:r>
            <a:endParaRPr sz="1400" dirty="0">
              <a:latin typeface="Arial"/>
              <a:cs typeface="Arial"/>
            </a:endParaRPr>
          </a:p>
          <a:p>
            <a:pPr marL="356235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870" algn="l"/>
              </a:tabLst>
            </a:pPr>
            <a:r>
              <a:rPr sz="1400" b="1" spc="-65" dirty="0">
                <a:latin typeface="Trebuchet MS"/>
                <a:cs typeface="Trebuchet MS"/>
              </a:rPr>
              <a:t>Material </a:t>
            </a:r>
            <a:r>
              <a:rPr sz="1400" b="1" spc="-185" dirty="0">
                <a:latin typeface="Trebuchet MS"/>
                <a:cs typeface="Trebuchet MS"/>
              </a:rPr>
              <a:t>:</a:t>
            </a:r>
            <a:r>
              <a:rPr sz="1400" b="1" spc="-235" dirty="0">
                <a:latin typeface="Trebuchet MS"/>
                <a:cs typeface="Trebuchet MS"/>
              </a:rPr>
              <a:t> </a:t>
            </a:r>
            <a:r>
              <a:rPr sz="1400" b="1" spc="-120" dirty="0">
                <a:solidFill>
                  <a:srgbClr val="00349E"/>
                </a:solidFill>
                <a:latin typeface="Trebuchet MS"/>
                <a:cs typeface="Trebuchet MS"/>
              </a:rPr>
              <a:t>Titanium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400" b="1" spc="-114" dirty="0">
                <a:latin typeface="Trebuchet MS"/>
                <a:cs typeface="Trebuchet MS"/>
              </a:rPr>
              <a:t>Coating: </a:t>
            </a:r>
            <a:r>
              <a:rPr sz="1400" b="1" spc="-120" dirty="0">
                <a:solidFill>
                  <a:srgbClr val="00349E"/>
                </a:solidFill>
                <a:latin typeface="Trebuchet MS"/>
                <a:cs typeface="Trebuchet MS"/>
              </a:rPr>
              <a:t>Titanium </a:t>
            </a:r>
            <a:r>
              <a:rPr sz="1400" b="1" spc="-105" dirty="0">
                <a:solidFill>
                  <a:srgbClr val="00349E"/>
                </a:solidFill>
                <a:latin typeface="Trebuchet MS"/>
                <a:cs typeface="Trebuchet MS"/>
              </a:rPr>
              <a:t>Nitride</a:t>
            </a:r>
            <a:r>
              <a:rPr sz="1400" b="1" spc="-235" dirty="0">
                <a:solidFill>
                  <a:srgbClr val="00349E"/>
                </a:solidFill>
                <a:latin typeface="Trebuchet MS"/>
                <a:cs typeface="Trebuchet MS"/>
              </a:rPr>
              <a:t> </a:t>
            </a:r>
            <a:r>
              <a:rPr sz="1400" b="1" spc="-120" dirty="0">
                <a:solidFill>
                  <a:srgbClr val="00349E"/>
                </a:solidFill>
                <a:latin typeface="Trebuchet MS"/>
                <a:cs typeface="Trebuchet MS"/>
              </a:rPr>
              <a:t>(TiN)</a:t>
            </a:r>
            <a:endParaRPr sz="1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400" b="1" spc="-105" dirty="0">
                <a:latin typeface="Trebuchet MS"/>
                <a:cs typeface="Trebuchet MS"/>
              </a:rPr>
              <a:t>up </a:t>
            </a:r>
            <a:r>
              <a:rPr sz="1400" b="1" spc="-125" dirty="0">
                <a:latin typeface="Trebuchet MS"/>
                <a:cs typeface="Trebuchet MS"/>
              </a:rPr>
              <a:t>hemisphere:</a:t>
            </a:r>
            <a:r>
              <a:rPr sz="1400" b="1" spc="-250" dirty="0"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00349E"/>
                </a:solidFill>
                <a:latin typeface="Trebuchet MS"/>
                <a:cs typeface="Trebuchet MS"/>
              </a:rPr>
              <a:t>collected</a:t>
            </a:r>
            <a:endParaRPr sz="14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b="1" spc="-85" dirty="0">
                <a:latin typeface="Trebuchet MS"/>
                <a:cs typeface="Trebuchet MS"/>
              </a:rPr>
              <a:t>down </a:t>
            </a:r>
            <a:r>
              <a:rPr sz="1400" b="1" spc="-125" dirty="0">
                <a:latin typeface="Trebuchet MS"/>
                <a:cs typeface="Trebuchet MS"/>
              </a:rPr>
              <a:t>hemisphere</a:t>
            </a:r>
            <a:r>
              <a:rPr sz="1400" b="1" spc="-125" dirty="0">
                <a:solidFill>
                  <a:srgbClr val="E40059"/>
                </a:solidFill>
                <a:latin typeface="Trebuchet MS"/>
                <a:cs typeface="Trebuchet MS"/>
              </a:rPr>
              <a:t>:</a:t>
            </a:r>
            <a:r>
              <a:rPr sz="1400" b="1" spc="-280" dirty="0">
                <a:solidFill>
                  <a:srgbClr val="E40059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00349E"/>
                </a:solidFill>
                <a:latin typeface="Trebuchet MS"/>
                <a:cs typeface="Trebuchet MS"/>
              </a:rPr>
              <a:t>guard</a:t>
            </a:r>
            <a:endParaRPr sz="1400" dirty="0">
              <a:latin typeface="Trebuchet MS"/>
              <a:cs typeface="Trebuchet MS"/>
            </a:endParaRPr>
          </a:p>
          <a:p>
            <a:pPr marL="470534" indent="-457200">
              <a:lnSpc>
                <a:spcPct val="100000"/>
              </a:lnSpc>
              <a:spcBef>
                <a:spcPts val="2010"/>
              </a:spcBef>
              <a:buFont typeface="Wingdings"/>
              <a:buChar char=""/>
              <a:tabLst>
                <a:tab pos="470534" algn="l"/>
                <a:tab pos="471170" algn="l"/>
              </a:tabLst>
            </a:pPr>
            <a:r>
              <a:rPr sz="1400" b="1" spc="-10" dirty="0">
                <a:latin typeface="Arial"/>
                <a:cs typeface="Arial"/>
              </a:rPr>
              <a:t>Boom</a:t>
            </a:r>
            <a:endParaRPr sz="14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tabLst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•	</a:t>
            </a:r>
            <a:r>
              <a:rPr sz="1400" b="1" spc="-5" dirty="0">
                <a:latin typeface="Arial"/>
                <a:cs typeface="Arial"/>
              </a:rPr>
              <a:t>+X : flight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direction;</a:t>
            </a:r>
            <a:endParaRPr sz="14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tabLst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•	</a:t>
            </a:r>
            <a:r>
              <a:rPr sz="1400" b="1" spc="-5" dirty="0">
                <a:latin typeface="Arial"/>
                <a:cs typeface="Arial"/>
              </a:rPr>
              <a:t>+Z : points to the </a:t>
            </a:r>
            <a:r>
              <a:rPr sz="1400" b="1" spc="-15" dirty="0">
                <a:latin typeface="Arial"/>
                <a:cs typeface="Arial"/>
              </a:rPr>
              <a:t>earth’s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core.</a:t>
            </a:r>
            <a:endParaRPr sz="1400" dirty="0">
              <a:latin typeface="Arial"/>
              <a:cs typeface="Arial"/>
            </a:endParaRPr>
          </a:p>
          <a:p>
            <a:pPr marL="356235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870" algn="l"/>
              </a:tabLst>
            </a:pPr>
            <a:r>
              <a:rPr sz="1400" b="1" spc="-5" dirty="0">
                <a:latin typeface="Arial"/>
                <a:cs typeface="Arial"/>
              </a:rPr>
              <a:t>The two booms (50cm) are parallel  with each other and along the </a:t>
            </a:r>
            <a:r>
              <a:rPr sz="1400" b="1" spc="-10" dirty="0">
                <a:latin typeface="Arial"/>
                <a:cs typeface="Arial"/>
              </a:rPr>
              <a:t>+x  </a:t>
            </a:r>
            <a:r>
              <a:rPr sz="1400" b="1" spc="-5" dirty="0">
                <a:latin typeface="Arial"/>
                <a:cs typeface="Arial"/>
              </a:rPr>
              <a:t>direction.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object 4"/>
          <p:cNvSpPr/>
          <p:nvPr/>
        </p:nvSpPr>
        <p:spPr>
          <a:xfrm>
            <a:off x="5307646" y="4591211"/>
            <a:ext cx="1695462" cy="1880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909331" y="1698194"/>
            <a:ext cx="3552647" cy="5159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17" y="6812"/>
            <a:ext cx="1193958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0" marR="5080" indent="-1022985" algn="ctr">
              <a:lnSpc>
                <a:spcPct val="100000"/>
              </a:lnSpc>
              <a:spcBef>
                <a:spcPts val="95"/>
              </a:spcBef>
            </a:pPr>
            <a:r>
              <a:rPr sz="3600" b="1" spc="-210" dirty="0">
                <a:solidFill>
                  <a:srgbClr val="FF0000"/>
                </a:solidFill>
                <a:latin typeface="Trebuchet MS"/>
                <a:cs typeface="Trebuchet MS"/>
              </a:rPr>
              <a:t>In-orbit Commissioning</a:t>
            </a:r>
            <a:r>
              <a:rPr sz="3600" b="1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-204" dirty="0">
                <a:solidFill>
                  <a:srgbClr val="FF0000"/>
                </a:solidFill>
                <a:latin typeface="Trebuchet MS"/>
                <a:cs typeface="Trebuchet MS"/>
              </a:rPr>
              <a:t>and  </a:t>
            </a:r>
            <a:r>
              <a:rPr lang="it-IT" sz="3600" b="1" spc="-210" dirty="0">
                <a:solidFill>
                  <a:srgbClr val="FF0000"/>
                </a:solidFill>
                <a:latin typeface="Trebuchet MS"/>
                <a:cs typeface="Trebuchet MS"/>
              </a:rPr>
              <a:t>LP </a:t>
            </a:r>
            <a:r>
              <a:rPr lang="it-IT" sz="3600" b="1" spc="-210" dirty="0" smtClean="0">
                <a:solidFill>
                  <a:srgbClr val="FF0000"/>
                </a:solidFill>
                <a:latin typeface="Trebuchet MS"/>
                <a:cs typeface="Trebuchet MS"/>
              </a:rPr>
              <a:t>I-V curve </a:t>
            </a:r>
            <a:r>
              <a:rPr lang="it-IT" sz="3600" b="1" spc="-21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analysis</a:t>
            </a:r>
            <a:endParaRPr sz="3600" b="1" spc="-21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916" y="723607"/>
            <a:ext cx="5462871" cy="67326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b="1" spc="-110" dirty="0">
                <a:latin typeface="Trebuchet MS"/>
                <a:cs typeface="Trebuchet MS"/>
              </a:rPr>
              <a:t>Power </a:t>
            </a:r>
            <a:r>
              <a:rPr sz="1800" b="1" spc="-80" dirty="0">
                <a:latin typeface="Trebuchet MS"/>
                <a:cs typeface="Trebuchet MS"/>
              </a:rPr>
              <a:t>on </a:t>
            </a:r>
            <a:r>
              <a:rPr sz="1800" b="1" spc="-105" dirty="0">
                <a:latin typeface="Trebuchet MS"/>
                <a:cs typeface="Trebuchet MS"/>
              </a:rPr>
              <a:t>first</a:t>
            </a:r>
            <a:r>
              <a:rPr sz="1800" b="1" spc="-254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20180206</a:t>
            </a:r>
            <a:r>
              <a:rPr sz="1800" spc="-114" dirty="0">
                <a:latin typeface="Noto Sans CJK JP Regular"/>
                <a:cs typeface="Noto Sans CJK JP Regular"/>
              </a:rPr>
              <a:t>（</a:t>
            </a:r>
            <a:r>
              <a:rPr sz="1800" b="1" spc="-114" dirty="0">
                <a:latin typeface="Trebuchet MS"/>
                <a:cs typeface="Trebuchet MS"/>
              </a:rPr>
              <a:t>orbit</a:t>
            </a:r>
            <a:r>
              <a:rPr sz="1800" spc="-114" dirty="0">
                <a:latin typeface="Noto Sans CJK JP Regular"/>
                <a:cs typeface="Noto Sans CJK JP Regular"/>
              </a:rPr>
              <a:t>：</a:t>
            </a:r>
            <a:r>
              <a:rPr sz="1800" b="1" spc="-114" dirty="0">
                <a:latin typeface="Trebuchet MS"/>
                <a:cs typeface="Trebuchet MS"/>
              </a:rPr>
              <a:t>61-0</a:t>
            </a:r>
            <a:r>
              <a:rPr sz="1800" spc="-114" dirty="0">
                <a:latin typeface="Noto Sans CJK JP Regular"/>
                <a:cs typeface="Noto Sans CJK JP Regular"/>
              </a:rPr>
              <a:t>）</a:t>
            </a:r>
            <a:r>
              <a:rPr sz="1800" b="1" spc="-114" dirty="0">
                <a:latin typeface="Trebuchet MS"/>
                <a:cs typeface="Trebuchet MS"/>
              </a:rPr>
              <a:t>~201809</a:t>
            </a:r>
            <a:r>
              <a:rPr sz="1800" spc="-114" dirty="0">
                <a:latin typeface="Noto Sans CJK JP Regular"/>
                <a:cs typeface="Noto Sans CJK JP Regular"/>
              </a:rPr>
              <a:t>，</a:t>
            </a:r>
            <a:endParaRPr sz="1800" dirty="0">
              <a:latin typeface="Noto Sans CJK JP Regular"/>
              <a:cs typeface="Noto Sans CJK JP Regular"/>
            </a:endParaRPr>
          </a:p>
          <a:p>
            <a:pPr marL="298450" indent="-28575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b="1" spc="-30" dirty="0">
                <a:latin typeface="Trebuchet MS"/>
                <a:cs typeface="Trebuchet MS"/>
              </a:rPr>
              <a:t>More </a:t>
            </a:r>
            <a:r>
              <a:rPr sz="1800" b="1" spc="-95" dirty="0">
                <a:latin typeface="Trebuchet MS"/>
                <a:cs typeface="Trebuchet MS"/>
              </a:rPr>
              <a:t>than </a:t>
            </a:r>
            <a:r>
              <a:rPr sz="1800" b="1" spc="-145" dirty="0">
                <a:latin typeface="Trebuchet MS"/>
                <a:cs typeface="Trebuchet MS"/>
              </a:rPr>
              <a:t>3000 </a:t>
            </a:r>
            <a:r>
              <a:rPr sz="1800" b="1" spc="-85" dirty="0">
                <a:latin typeface="Trebuchet MS"/>
                <a:cs typeface="Trebuchet MS"/>
              </a:rPr>
              <a:t>orbits </a:t>
            </a:r>
            <a:r>
              <a:rPr sz="1800" b="1" spc="-90" dirty="0">
                <a:latin typeface="Trebuchet MS"/>
                <a:cs typeface="Trebuchet MS"/>
              </a:rPr>
              <a:t>data </a:t>
            </a:r>
            <a:r>
              <a:rPr sz="1800" b="1" spc="-100" dirty="0">
                <a:latin typeface="Trebuchet MS"/>
                <a:cs typeface="Trebuchet MS"/>
              </a:rPr>
              <a:t>(until</a:t>
            </a:r>
            <a:r>
              <a:rPr sz="1800" b="1" spc="-405" dirty="0">
                <a:latin typeface="Trebuchet MS"/>
                <a:cs typeface="Trebuchet MS"/>
              </a:rPr>
              <a:t> </a:t>
            </a:r>
            <a:r>
              <a:rPr sz="1800" b="1" spc="-125" dirty="0" smtClean="0">
                <a:latin typeface="Trebuchet MS"/>
                <a:cs typeface="Trebuchet MS"/>
              </a:rPr>
              <a:t>201809</a:t>
            </a:r>
            <a:r>
              <a:rPr lang="it-IT" b="1" spc="-125" dirty="0" smtClean="0">
                <a:latin typeface="Trebuchet MS"/>
                <a:cs typeface="Trebuchet MS"/>
              </a:rPr>
              <a:t>).</a:t>
            </a:r>
            <a:endParaRPr sz="1800" dirty="0">
              <a:latin typeface="Noto Sans CJK JP Regular"/>
              <a:cs typeface="Noto Sans CJK JP Regular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0" y="1875277"/>
            <a:ext cx="2117725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7320" algn="l"/>
              </a:tabLst>
            </a:pPr>
            <a:r>
              <a:rPr lang="it-IT" sz="2400" spc="-2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5459506" y="806241"/>
            <a:ext cx="3914829" cy="2901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tangolo 11"/>
              <p:cNvSpPr/>
              <p:nvPr/>
            </p:nvSpPr>
            <p:spPr>
              <a:xfrm>
                <a:off x="9424987" y="806241"/>
                <a:ext cx="2767013" cy="3872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marR="673100" indent="-342900">
                  <a:lnSpc>
                    <a:spcPct val="100000"/>
                  </a:lnSpc>
                  <a:spcBef>
                    <a:spcPts val="335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en-US" sz="1600" spc="-90" dirty="0" smtClean="0"/>
                  <a:t>Fit </a:t>
                </a:r>
                <a:r>
                  <a:rPr lang="en-US" sz="1600" spc="-65" dirty="0"/>
                  <a:t>the </a:t>
                </a:r>
                <a:r>
                  <a:rPr lang="en-US" sz="1600" spc="-45" dirty="0"/>
                  <a:t>ion </a:t>
                </a:r>
                <a:r>
                  <a:rPr lang="en-US" sz="1600" spc="-70" dirty="0" smtClean="0"/>
                  <a:t>current </a:t>
                </a:r>
                <a:r>
                  <a:rPr lang="en-US" sz="1600" spc="-90" dirty="0" smtClean="0"/>
                  <a:t>(</a:t>
                </a:r>
                <a:r>
                  <a:rPr lang="en-US" sz="1600" b="1" spc="-90" dirty="0" smtClean="0">
                    <a:latin typeface="Trebuchet MS"/>
                    <a:cs typeface="Trebuchet MS"/>
                  </a:rPr>
                  <a:t>black </a:t>
                </a:r>
                <a:r>
                  <a:rPr lang="en-US" sz="1600" b="1" spc="-100" dirty="0">
                    <a:latin typeface="Trebuchet MS"/>
                    <a:cs typeface="Trebuchet MS"/>
                  </a:rPr>
                  <a:t>line, </a:t>
                </a:r>
                <a:r>
                  <a:rPr lang="en-US" sz="1600" b="1" spc="-65" dirty="0">
                    <a:latin typeface="Trebuchet MS"/>
                    <a:cs typeface="Trebuchet MS"/>
                  </a:rPr>
                  <a:t>I</a:t>
                </a:r>
                <a:r>
                  <a:rPr lang="en-US" sz="1600" b="1" spc="-65" baseline="-25000" dirty="0">
                    <a:latin typeface="Trebuchet MS"/>
                    <a:cs typeface="Trebuchet MS"/>
                  </a:rPr>
                  <a:t>i</a:t>
                </a:r>
                <a:r>
                  <a:rPr lang="en-US" sz="1600" spc="-65" dirty="0"/>
                  <a:t>) </a:t>
                </a:r>
                <a:r>
                  <a:rPr lang="en-US" sz="1600" spc="-60" dirty="0"/>
                  <a:t>by </a:t>
                </a:r>
                <a:r>
                  <a:rPr lang="en-US" sz="1600" spc="-45" dirty="0"/>
                  <a:t>using</a:t>
                </a:r>
                <a:r>
                  <a:rPr lang="en-US" sz="1600" spc="-320" dirty="0"/>
                  <a:t>  </a:t>
                </a:r>
                <a:r>
                  <a:rPr lang="en-US" sz="1600" spc="-320" dirty="0" smtClean="0"/>
                  <a:t>        </a:t>
                </a:r>
                <a:r>
                  <a:rPr lang="en-US" sz="1600" spc="-45" dirty="0" smtClean="0"/>
                  <a:t>ion  </a:t>
                </a:r>
                <a:r>
                  <a:rPr lang="en-US" sz="1600" spc="-60" dirty="0"/>
                  <a:t>saturation</a:t>
                </a:r>
                <a:r>
                  <a:rPr lang="en-US" sz="1600" spc="-90" dirty="0"/>
                  <a:t> </a:t>
                </a:r>
                <a:r>
                  <a:rPr lang="en-US" sz="1600" spc="-70" dirty="0"/>
                  <a:t>current</a:t>
                </a:r>
              </a:p>
              <a:p>
                <a:pPr marL="355600" marR="180975" indent="-342900">
                  <a:lnSpc>
                    <a:spcPct val="100000"/>
                  </a:lnSpc>
                  <a:spcBef>
                    <a:spcPts val="340"/>
                  </a:spcBef>
                  <a:buAutoNum type="arabicPeriod"/>
                  <a:tabLst>
                    <a:tab pos="355600" algn="l"/>
                    <a:tab pos="356235" algn="l"/>
                  </a:tabLst>
                </a:pPr>
                <a:r>
                  <a:rPr lang="en-US" sz="1600" spc="-80" dirty="0"/>
                  <a:t>Get </a:t>
                </a:r>
                <a:r>
                  <a:rPr lang="en-US" sz="1600" spc="-65" dirty="0"/>
                  <a:t>the </a:t>
                </a:r>
                <a:r>
                  <a:rPr lang="en-US" sz="1600" spc="-70" dirty="0"/>
                  <a:t>electron current </a:t>
                </a:r>
                <a:r>
                  <a:rPr lang="en-US" sz="1600" spc="-75" dirty="0"/>
                  <a:t>(</a:t>
                </a:r>
                <a:r>
                  <a:rPr lang="en-US" sz="1600" spc="-75" dirty="0">
                    <a:solidFill>
                      <a:srgbClr val="FFC000"/>
                    </a:solidFill>
                  </a:rPr>
                  <a:t>yellow </a:t>
                </a:r>
                <a:r>
                  <a:rPr lang="en-US" sz="1600" spc="-90" dirty="0">
                    <a:solidFill>
                      <a:srgbClr val="FFC000"/>
                    </a:solidFill>
                  </a:rPr>
                  <a:t>line, </a:t>
                </a:r>
                <a:r>
                  <a:rPr lang="en-US" sz="1600" spc="-45" dirty="0">
                    <a:solidFill>
                      <a:srgbClr val="FFC000"/>
                    </a:solidFill>
                  </a:rPr>
                  <a:t>I</a:t>
                </a:r>
                <a:r>
                  <a:rPr lang="en-US" sz="1600" spc="-45" baseline="-25000" dirty="0">
                    <a:solidFill>
                      <a:srgbClr val="FFC000"/>
                    </a:solidFill>
                  </a:rPr>
                  <a:t>e0</a:t>
                </a:r>
                <a:r>
                  <a:rPr lang="en-US" sz="1600" spc="-45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spc="-95" dirty="0"/>
                  <a:t>) </a:t>
                </a:r>
                <a:r>
                  <a:rPr lang="en-US" sz="1600" spc="-65" dirty="0"/>
                  <a:t>by  subtracting </a:t>
                </a:r>
                <a:r>
                  <a:rPr lang="en-US" sz="1600" spc="-45" dirty="0"/>
                  <a:t>ion </a:t>
                </a:r>
                <a:r>
                  <a:rPr lang="en-US" sz="1600" spc="-70" dirty="0"/>
                  <a:t>current </a:t>
                </a:r>
                <a:r>
                  <a:rPr lang="en-US" sz="1600" spc="-65" dirty="0" smtClean="0"/>
                  <a:t>from the</a:t>
                </a:r>
                <a:r>
                  <a:rPr lang="en-US" sz="1600" spc="-280" dirty="0" smtClean="0"/>
                  <a:t> </a:t>
                </a:r>
                <a:r>
                  <a:rPr lang="en-US" sz="1600" spc="-80" dirty="0"/>
                  <a:t>total  </a:t>
                </a:r>
                <a:r>
                  <a:rPr lang="en-US" sz="1600" spc="-70" dirty="0"/>
                  <a:t>current (</a:t>
                </a:r>
                <a:r>
                  <a:rPr lang="en-US" sz="1600" spc="-70" dirty="0">
                    <a:solidFill>
                      <a:srgbClr val="0707E9"/>
                    </a:solidFill>
                  </a:rPr>
                  <a:t>blue </a:t>
                </a:r>
                <a:r>
                  <a:rPr lang="en-US" sz="1600" spc="-90" dirty="0">
                    <a:solidFill>
                      <a:srgbClr val="0707E9"/>
                    </a:solidFill>
                  </a:rPr>
                  <a:t>line, </a:t>
                </a:r>
                <a:r>
                  <a:rPr lang="en-US" sz="1600" spc="-40" dirty="0" err="1">
                    <a:solidFill>
                      <a:srgbClr val="0707E9"/>
                    </a:solidFill>
                  </a:rPr>
                  <a:t>I</a:t>
                </a:r>
                <a:r>
                  <a:rPr lang="en-US" sz="1600" spc="-60" baseline="-21604" dirty="0" err="1">
                    <a:solidFill>
                      <a:srgbClr val="0707E9"/>
                    </a:solidFill>
                  </a:rPr>
                  <a:t>total</a:t>
                </a:r>
                <a:r>
                  <a:rPr lang="en-US" sz="1600" spc="-277" baseline="-21604" dirty="0">
                    <a:solidFill>
                      <a:srgbClr val="0707E9"/>
                    </a:solidFill>
                  </a:rPr>
                  <a:t> </a:t>
                </a:r>
                <a:r>
                  <a:rPr lang="en-US" sz="1600" spc="-95" dirty="0"/>
                  <a:t>)</a:t>
                </a:r>
                <a:endParaRPr lang="en-US" sz="1600" dirty="0">
                  <a:latin typeface="Trebuchet MS"/>
                  <a:cs typeface="Trebuchet MS"/>
                </a:endParaRPr>
              </a:p>
              <a:p>
                <a:pPr marL="355600" marR="73025" indent="-342900" algn="just">
                  <a:lnSpc>
                    <a:spcPct val="100000"/>
                  </a:lnSpc>
                  <a:spcBef>
                    <a:spcPts val="335"/>
                  </a:spcBef>
                  <a:buAutoNum type="arabicPeriod"/>
                  <a:tabLst>
                    <a:tab pos="355600" algn="l"/>
                  </a:tabLst>
                </a:pPr>
                <a:r>
                  <a:rPr lang="en-US" sz="1600" spc="-90" dirty="0"/>
                  <a:t>Fit </a:t>
                </a:r>
                <a:r>
                  <a:rPr lang="en-US" sz="1600" spc="-65" dirty="0"/>
                  <a:t>the </a:t>
                </a:r>
                <a:r>
                  <a:rPr lang="en-US" sz="1600" spc="-70" dirty="0"/>
                  <a:t>electron retarding current </a:t>
                </a:r>
                <a:r>
                  <a:rPr lang="en-US" sz="1600" spc="-75" dirty="0"/>
                  <a:t>(</a:t>
                </a:r>
                <a:r>
                  <a:rPr lang="en-US" sz="1600" spc="-75" dirty="0">
                    <a:solidFill>
                      <a:srgbClr val="FF0000"/>
                    </a:solidFill>
                  </a:rPr>
                  <a:t>red </a:t>
                </a:r>
                <a:r>
                  <a:rPr lang="en-US" sz="1600" spc="-90" dirty="0">
                    <a:solidFill>
                      <a:srgbClr val="FF0000"/>
                    </a:solidFill>
                  </a:rPr>
                  <a:t>line, </a:t>
                </a:r>
                <a:r>
                  <a:rPr lang="en-US" sz="1600" spc="-65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600" spc="-65" baseline="-25000" dirty="0" err="1">
                    <a:solidFill>
                      <a:srgbClr val="FF0000"/>
                    </a:solidFill>
                  </a:rPr>
                  <a:t>er</a:t>
                </a:r>
                <a:r>
                  <a:rPr lang="en-US" sz="1600" spc="-65" dirty="0"/>
                  <a:t>) </a:t>
                </a:r>
                <a:r>
                  <a:rPr lang="en-US" sz="1600" spc="-60" dirty="0"/>
                  <a:t>in </a:t>
                </a:r>
                <a:r>
                  <a:rPr lang="en-US" sz="1600" spc="-65" dirty="0"/>
                  <a:t>the  </a:t>
                </a:r>
                <a:r>
                  <a:rPr lang="en-US" sz="1600" spc="-70" dirty="0"/>
                  <a:t>retarding </a:t>
                </a:r>
                <a:r>
                  <a:rPr lang="en-US" sz="1600" spc="-55" dirty="0"/>
                  <a:t>region of </a:t>
                </a:r>
                <a:r>
                  <a:rPr lang="en-US" sz="1600" spc="-70" dirty="0"/>
                  <a:t>electron current </a:t>
                </a:r>
                <a:r>
                  <a:rPr lang="en-US" sz="1600" spc="-65" dirty="0" smtClean="0"/>
                  <a:t>with:</a:t>
                </a:r>
              </a:p>
              <a:p>
                <a:pPr marL="12700" marR="73025" algn="just">
                  <a:lnSpc>
                    <a:spcPct val="100000"/>
                  </a:lnSpc>
                  <a:spcBef>
                    <a:spcPts val="335"/>
                  </a:spcBef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pc="-65" smtClean="0">
                          <a:latin typeface="Cambria Math"/>
                        </a:rPr>
                        <m:t>𝑙𝑛</m:t>
                      </m:r>
                      <m:sSub>
                        <m:sSubPr>
                          <m:ctrlPr>
                            <a:rPr lang="it-IT" sz="1600" b="0" i="1" spc="-65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pc="-65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t-IT" sz="1600" b="0" i="1" spc="-65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it-IT" sz="1600" b="0" i="1" spc="-65" smtClean="0">
                          <a:latin typeface="Cambria Math"/>
                        </a:rPr>
                        <m:t>=</m:t>
                      </m:r>
                      <m:r>
                        <a:rPr lang="it-IT" sz="1600" b="0" i="1" spc="-65" smtClean="0">
                          <a:latin typeface="Cambria Math"/>
                        </a:rPr>
                        <m:t>𝐶</m:t>
                      </m:r>
                      <m:r>
                        <a:rPr lang="it-IT" sz="1600" b="0" i="1" spc="-65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1600" b="0" i="1" spc="-65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1600" b="0" i="1" spc="-65" smtClean="0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it-IT" sz="1600" b="0" i="1" spc="-65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pc="-65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600" b="0" i="1" spc="-65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pc="-65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it-IT" sz="1600" b="0" i="1" spc="-65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pc="-65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 spc="-65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spc="-65" dirty="0" smtClean="0"/>
              </a:p>
            </p:txBody>
          </p:sp>
        </mc:Choice>
        <mc:Fallback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987" y="806241"/>
                <a:ext cx="2767013" cy="3872727"/>
              </a:xfrm>
              <a:prstGeom prst="rect">
                <a:avLst/>
              </a:prstGeom>
              <a:blipFill rotWithShape="1">
                <a:blip r:embed="rId4"/>
                <a:stretch>
                  <a:fillRect l="-661" t="-4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5935479" y="4678968"/>
            <a:ext cx="6256521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111125" algn="just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1600" spc="-90" dirty="0" smtClean="0">
                <a:latin typeface="Trebuchet MS"/>
                <a:cs typeface="Trebuchet MS"/>
              </a:rPr>
              <a:t>4. Fit </a:t>
            </a:r>
            <a:r>
              <a:rPr lang="en-US" sz="1600" spc="-65" dirty="0">
                <a:latin typeface="Trebuchet MS"/>
                <a:cs typeface="Trebuchet MS"/>
              </a:rPr>
              <a:t>the </a:t>
            </a:r>
            <a:r>
              <a:rPr lang="en-US" sz="1600" spc="-70" dirty="0">
                <a:latin typeface="Trebuchet MS"/>
                <a:cs typeface="Trebuchet MS"/>
              </a:rPr>
              <a:t>electron </a:t>
            </a:r>
            <a:r>
              <a:rPr lang="en-US" sz="1600" spc="-60" dirty="0">
                <a:latin typeface="Trebuchet MS"/>
                <a:cs typeface="Trebuchet MS"/>
              </a:rPr>
              <a:t>saturation </a:t>
            </a:r>
            <a:r>
              <a:rPr lang="en-US" sz="1600" spc="-70" dirty="0">
                <a:latin typeface="Trebuchet MS"/>
                <a:cs typeface="Trebuchet MS"/>
              </a:rPr>
              <a:t>current </a:t>
            </a:r>
            <a:r>
              <a:rPr lang="en-US" sz="1600" spc="-65" dirty="0">
                <a:latin typeface="Trebuchet MS"/>
                <a:cs typeface="Trebuchet MS"/>
              </a:rPr>
              <a:t>(</a:t>
            </a:r>
            <a:r>
              <a:rPr lang="en-US" sz="1600" spc="-65" dirty="0">
                <a:solidFill>
                  <a:srgbClr val="00B050"/>
                </a:solidFill>
                <a:latin typeface="Trebuchet MS"/>
                <a:cs typeface="Trebuchet MS"/>
              </a:rPr>
              <a:t>green </a:t>
            </a:r>
            <a:r>
              <a:rPr lang="en-US" sz="1600" spc="-90" dirty="0">
                <a:solidFill>
                  <a:srgbClr val="00B050"/>
                </a:solidFill>
                <a:latin typeface="Trebuchet MS"/>
                <a:cs typeface="Trebuchet MS"/>
              </a:rPr>
              <a:t>line, </a:t>
            </a:r>
            <a:r>
              <a:rPr lang="en-US" sz="1600" spc="-60" dirty="0" err="1">
                <a:solidFill>
                  <a:srgbClr val="00B050"/>
                </a:solidFill>
                <a:latin typeface="Trebuchet MS"/>
                <a:cs typeface="Trebuchet MS"/>
              </a:rPr>
              <a:t>I</a:t>
            </a:r>
            <a:r>
              <a:rPr lang="en-US" sz="1600" spc="-60" baseline="-25000" dirty="0" err="1">
                <a:solidFill>
                  <a:srgbClr val="00B050"/>
                </a:solidFill>
                <a:latin typeface="Trebuchet MS"/>
                <a:cs typeface="Trebuchet MS"/>
              </a:rPr>
              <a:t>es</a:t>
            </a:r>
            <a:r>
              <a:rPr lang="en-US" sz="1600" spc="-60" dirty="0">
                <a:latin typeface="Trebuchet MS"/>
                <a:cs typeface="Trebuchet MS"/>
              </a:rPr>
              <a:t>)</a:t>
            </a:r>
            <a:r>
              <a:rPr lang="en-US" sz="1600" spc="-290" dirty="0">
                <a:latin typeface="Trebuchet MS"/>
                <a:cs typeface="Trebuchet MS"/>
              </a:rPr>
              <a:t> </a:t>
            </a:r>
            <a:r>
              <a:rPr lang="en-US" sz="1600" spc="-60" dirty="0">
                <a:latin typeface="Trebuchet MS"/>
                <a:cs typeface="Trebuchet MS"/>
              </a:rPr>
              <a:t>in  </a:t>
            </a:r>
            <a:r>
              <a:rPr lang="en-US" sz="1600" spc="-65" dirty="0">
                <a:latin typeface="Trebuchet MS"/>
                <a:cs typeface="Trebuchet MS"/>
              </a:rPr>
              <a:t>the </a:t>
            </a:r>
            <a:r>
              <a:rPr lang="en-US" sz="1600" spc="-60" dirty="0" err="1">
                <a:latin typeface="Trebuchet MS"/>
                <a:cs typeface="Trebuchet MS"/>
              </a:rPr>
              <a:t>saturaton</a:t>
            </a:r>
            <a:r>
              <a:rPr lang="en-US" sz="1600" spc="-60" dirty="0">
                <a:latin typeface="Trebuchet MS"/>
                <a:cs typeface="Trebuchet MS"/>
              </a:rPr>
              <a:t> </a:t>
            </a:r>
            <a:endParaRPr lang="en-US" sz="1600" spc="-60" dirty="0" smtClean="0">
              <a:latin typeface="Trebuchet MS"/>
              <a:cs typeface="Trebuchet MS"/>
            </a:endParaRPr>
          </a:p>
          <a:p>
            <a:pPr marL="266700" marR="111125" indent="-254000" algn="just">
              <a:lnSpc>
                <a:spcPct val="100000"/>
              </a:lnSpc>
              <a:spcBef>
                <a:spcPts val="95"/>
              </a:spcBef>
              <a:tabLst>
                <a:tab pos="538163" algn="l"/>
              </a:tabLst>
            </a:pPr>
            <a:r>
              <a:rPr lang="en-US" sz="1600" spc="-55" dirty="0" smtClean="0">
                <a:latin typeface="Trebuchet MS"/>
                <a:cs typeface="Trebuchet MS"/>
              </a:rPr>
              <a:t>    region </a:t>
            </a:r>
            <a:r>
              <a:rPr lang="en-US" sz="1600" spc="-55" dirty="0">
                <a:latin typeface="Trebuchet MS"/>
                <a:cs typeface="Trebuchet MS"/>
              </a:rPr>
              <a:t>of </a:t>
            </a:r>
            <a:r>
              <a:rPr lang="en-US" sz="1600" spc="-70" dirty="0">
                <a:latin typeface="Trebuchet MS"/>
                <a:cs typeface="Trebuchet MS"/>
              </a:rPr>
              <a:t>electron current</a:t>
            </a:r>
          </a:p>
          <a:p>
            <a:pPr marL="12700" marR="111125" algn="just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1600" spc="-70" dirty="0">
                <a:latin typeface="Trebuchet MS"/>
                <a:cs typeface="Trebuchet MS"/>
              </a:rPr>
              <a:t>5. </a:t>
            </a:r>
            <a:r>
              <a:rPr lang="en-US" sz="1600" spc="-75" dirty="0">
                <a:latin typeface="Trebuchet MS"/>
                <a:cs typeface="Trebuchet MS"/>
              </a:rPr>
              <a:t>Get </a:t>
            </a:r>
            <a:r>
              <a:rPr lang="en-US" sz="1600" spc="-65" dirty="0">
                <a:latin typeface="Trebuchet MS"/>
                <a:cs typeface="Trebuchet MS"/>
              </a:rPr>
              <a:t>the </a:t>
            </a:r>
            <a:r>
              <a:rPr lang="en-US" sz="1600" spc="-60" dirty="0">
                <a:latin typeface="Trebuchet MS"/>
                <a:cs typeface="Trebuchet MS"/>
              </a:rPr>
              <a:t>plasma </a:t>
            </a:r>
            <a:r>
              <a:rPr lang="en-US" sz="1600" spc="-70" dirty="0">
                <a:latin typeface="Trebuchet MS"/>
                <a:cs typeface="Trebuchet MS"/>
              </a:rPr>
              <a:t>potential </a:t>
            </a:r>
            <a:r>
              <a:rPr lang="en-US" sz="1600" spc="-60" dirty="0">
                <a:latin typeface="Trebuchet MS"/>
                <a:cs typeface="Trebuchet MS"/>
              </a:rPr>
              <a:t>point </a:t>
            </a:r>
            <a:r>
              <a:rPr lang="en-US" sz="1600" spc="-75" dirty="0">
                <a:latin typeface="Trebuchet MS"/>
                <a:cs typeface="Trebuchet MS"/>
              </a:rPr>
              <a:t>(</a:t>
            </a:r>
            <a:r>
              <a:rPr lang="en-US" sz="1600" spc="-75" dirty="0" err="1">
                <a:latin typeface="Trebuchet MS"/>
                <a:cs typeface="Trebuchet MS"/>
              </a:rPr>
              <a:t>V</a:t>
            </a:r>
            <a:r>
              <a:rPr lang="en-US" sz="1600" spc="-75" baseline="-25000" dirty="0" err="1">
                <a:latin typeface="Trebuchet MS"/>
                <a:cs typeface="Trebuchet MS"/>
              </a:rPr>
              <a:t>p</a:t>
            </a:r>
            <a:r>
              <a:rPr lang="en-US" sz="1600" spc="-75" dirty="0">
                <a:latin typeface="Trebuchet MS"/>
                <a:cs typeface="Trebuchet MS"/>
              </a:rPr>
              <a:t>) </a:t>
            </a:r>
            <a:r>
              <a:rPr lang="en-US" sz="1600" spc="-60" dirty="0">
                <a:latin typeface="Trebuchet MS"/>
                <a:cs typeface="Trebuchet MS"/>
              </a:rPr>
              <a:t>by </a:t>
            </a:r>
            <a:r>
              <a:rPr lang="en-US" sz="1600" spc="-55" dirty="0">
                <a:latin typeface="Trebuchet MS"/>
                <a:cs typeface="Trebuchet MS"/>
              </a:rPr>
              <a:t>solving </a:t>
            </a:r>
            <a:r>
              <a:rPr lang="en-US" sz="1600" spc="-65" dirty="0">
                <a:latin typeface="Trebuchet MS"/>
                <a:cs typeface="Trebuchet MS"/>
              </a:rPr>
              <a:t>the </a:t>
            </a:r>
            <a:r>
              <a:rPr lang="en-US" sz="1600" spc="-55" dirty="0" smtClean="0">
                <a:latin typeface="Trebuchet MS"/>
                <a:cs typeface="Trebuchet MS"/>
              </a:rPr>
              <a:t>crossover </a:t>
            </a:r>
            <a:r>
              <a:rPr lang="en-US" sz="1600" spc="-60" dirty="0">
                <a:latin typeface="Trebuchet MS"/>
                <a:cs typeface="Trebuchet MS"/>
              </a:rPr>
              <a:t>point </a:t>
            </a:r>
            <a:endParaRPr lang="en-US" sz="1600" spc="-60" dirty="0" smtClean="0">
              <a:latin typeface="Trebuchet MS"/>
              <a:cs typeface="Trebuchet MS"/>
            </a:endParaRPr>
          </a:p>
          <a:p>
            <a:pPr marL="12700" marR="111125" algn="just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1600" spc="-55" dirty="0" smtClean="0">
                <a:latin typeface="Trebuchet MS"/>
                <a:cs typeface="Trebuchet MS"/>
              </a:rPr>
              <a:t>    of </a:t>
            </a:r>
            <a:r>
              <a:rPr lang="en-US" sz="1600" spc="-70" dirty="0">
                <a:latin typeface="Trebuchet MS"/>
                <a:cs typeface="Trebuchet MS"/>
              </a:rPr>
              <a:t>electron retarding current </a:t>
            </a:r>
            <a:r>
              <a:rPr lang="en-US" sz="1600" spc="-50" dirty="0" smtClean="0">
                <a:latin typeface="Trebuchet MS"/>
                <a:cs typeface="Trebuchet MS"/>
              </a:rPr>
              <a:t>and </a:t>
            </a:r>
            <a:r>
              <a:rPr lang="en-US" sz="1600" spc="-70" dirty="0">
                <a:latin typeface="Trebuchet MS"/>
                <a:cs typeface="Trebuchet MS"/>
              </a:rPr>
              <a:t>electron </a:t>
            </a:r>
            <a:r>
              <a:rPr lang="en-US" sz="1600" spc="-60" dirty="0">
                <a:latin typeface="Trebuchet MS"/>
                <a:cs typeface="Trebuchet MS"/>
              </a:rPr>
              <a:t>saturation </a:t>
            </a:r>
            <a:endParaRPr lang="en-US" sz="1600" spc="-60" dirty="0" smtClean="0">
              <a:latin typeface="Trebuchet MS"/>
              <a:cs typeface="Trebuchet MS"/>
            </a:endParaRPr>
          </a:p>
          <a:p>
            <a:pPr marL="12700" marR="111125" algn="just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US" sz="1600" spc="-70" dirty="0" smtClean="0">
                <a:latin typeface="Trebuchet MS"/>
                <a:cs typeface="Trebuchet MS"/>
              </a:rPr>
              <a:t>    current.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/>
              <p:cNvSpPr txBox="1"/>
              <p:nvPr/>
            </p:nvSpPr>
            <p:spPr>
              <a:xfrm>
                <a:off x="7750968" y="5888831"/>
                <a:ext cx="185178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𝑞𝑆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68" y="5888831"/>
                <a:ext cx="1851789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1 15"/>
          <p:cNvCxnSpPr/>
          <p:nvPr/>
        </p:nvCxnSpPr>
        <p:spPr>
          <a:xfrm>
            <a:off x="5372100" y="723607"/>
            <a:ext cx="28575" cy="6167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1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6814" y="-206375"/>
            <a:ext cx="10515600" cy="1325563"/>
          </a:xfrm>
        </p:spPr>
        <p:txBody>
          <a:bodyPr/>
          <a:lstStyle/>
          <a:p>
            <a:pPr algn="ctr"/>
            <a:r>
              <a:rPr lang="en-US" b="1" spc="-210" dirty="0" smtClean="0">
                <a:solidFill>
                  <a:srgbClr val="FF0000"/>
                </a:solidFill>
                <a:latin typeface="Trebuchet MS"/>
              </a:rPr>
              <a:t>Swarm-A vs CSES: August 2018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0188" y="4100513"/>
            <a:ext cx="7434262" cy="2675401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choose</a:t>
            </a:r>
            <a:r>
              <a:rPr lang="it-IT" dirty="0" smtClean="0"/>
              <a:t> August 20 </a:t>
            </a:r>
            <a:r>
              <a:rPr lang="it-IT" dirty="0" err="1" smtClean="0"/>
              <a:t>because</a:t>
            </a:r>
            <a:r>
              <a:rPr lang="it-IT" dirty="0" smtClean="0"/>
              <a:t> of the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</a:t>
            </a:r>
            <a:r>
              <a:rPr lang="it-IT" dirty="0" err="1" smtClean="0"/>
              <a:t>orbits</a:t>
            </a:r>
            <a:r>
              <a:rPr lang="it-IT" dirty="0" smtClean="0"/>
              <a:t>;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pushed</a:t>
            </a:r>
            <a:r>
              <a:rPr lang="it-IT" dirty="0" smtClean="0"/>
              <a:t> up </a:t>
            </a:r>
            <a:r>
              <a:rPr lang="el-GR" i="1" dirty="0" smtClean="0"/>
              <a:t>ρ</a:t>
            </a:r>
            <a:r>
              <a:rPr lang="it-IT" i="1" baseline="-25000" dirty="0" err="1" smtClean="0"/>
              <a:t>eC</a:t>
            </a:r>
            <a:r>
              <a:rPr lang="it-IT" i="1" dirty="0" smtClean="0"/>
              <a:t> </a:t>
            </a:r>
            <a:r>
              <a:rPr lang="it-IT" dirty="0" smtClean="0"/>
              <a:t>to take </a:t>
            </a:r>
            <a:r>
              <a:rPr lang="it-IT" dirty="0" err="1" smtClean="0"/>
              <a:t>into</a:t>
            </a:r>
            <a:r>
              <a:rPr lang="it-IT" dirty="0" smtClean="0"/>
              <a:t> account the </a:t>
            </a:r>
            <a:r>
              <a:rPr lang="it-IT" dirty="0" err="1" smtClean="0"/>
              <a:t>difference</a:t>
            </a:r>
            <a:r>
              <a:rPr lang="it-IT" dirty="0" smtClean="0"/>
              <a:t> in </a:t>
            </a:r>
            <a:r>
              <a:rPr lang="it-IT" dirty="0" err="1" smtClean="0"/>
              <a:t>altitude</a:t>
            </a:r>
            <a:r>
              <a:rPr lang="it-IT" dirty="0" smtClean="0"/>
              <a:t> (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35%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using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IRI2012 model</a:t>
            </a:r>
            <a:r>
              <a:rPr lang="it-IT" dirty="0" smtClean="0"/>
              <a:t>) and </a:t>
            </a:r>
            <a:r>
              <a:rPr lang="it-IT" dirty="0" err="1" smtClean="0"/>
              <a:t>sheat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(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50% 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</a:rPr>
              <a:t>using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</a:rPr>
              <a:t>Wipple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</a:rPr>
              <a:t>theory</a:t>
            </a:r>
            <a:r>
              <a:rPr lang="it-IT" dirty="0" smtClean="0"/>
              <a:t>).</a:t>
            </a:r>
          </a:p>
          <a:p>
            <a:r>
              <a:rPr lang="it-IT" dirty="0" err="1" smtClean="0"/>
              <a:t>Both</a:t>
            </a:r>
            <a:r>
              <a:rPr lang="it-IT" dirty="0" smtClean="0"/>
              <a:t> the </a:t>
            </a:r>
            <a:r>
              <a:rPr lang="it-IT" dirty="0" err="1" smtClean="0"/>
              <a:t>diurnal</a:t>
            </a:r>
            <a:r>
              <a:rPr lang="it-IT" dirty="0" smtClean="0"/>
              <a:t> (</a:t>
            </a:r>
            <a:r>
              <a:rPr lang="it-IT" dirty="0" err="1" smtClean="0"/>
              <a:t>upper</a:t>
            </a:r>
            <a:r>
              <a:rPr lang="it-IT" dirty="0" smtClean="0"/>
              <a:t> panel) and the </a:t>
            </a:r>
            <a:r>
              <a:rPr lang="it-IT" dirty="0" err="1" smtClean="0"/>
              <a:t>nocturnal</a:t>
            </a:r>
            <a:r>
              <a:rPr lang="it-IT" dirty="0" smtClean="0"/>
              <a:t> (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panels</a:t>
            </a:r>
            <a:r>
              <a:rPr lang="it-IT" dirty="0"/>
              <a:t>)</a:t>
            </a:r>
            <a:r>
              <a:rPr lang="it-IT" dirty="0" smtClean="0"/>
              <a:t> </a:t>
            </a:r>
            <a:r>
              <a:rPr lang="it-IT" dirty="0" err="1" smtClean="0"/>
              <a:t>orbits</a:t>
            </a:r>
            <a:r>
              <a:rPr lang="it-IT" dirty="0" smtClean="0"/>
              <a:t> show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agreement</a:t>
            </a:r>
            <a:r>
              <a:rPr lang="it-IT" dirty="0" smtClean="0"/>
              <a:t>;</a:t>
            </a:r>
          </a:p>
          <a:p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fluctuations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the baseline </a:t>
            </a:r>
            <a:r>
              <a:rPr lang="it-IT" dirty="0" err="1" smtClean="0"/>
              <a:t>is</a:t>
            </a:r>
            <a:r>
              <a:rPr lang="it-IT" dirty="0" smtClean="0"/>
              <a:t> due to the </a:t>
            </a:r>
            <a:r>
              <a:rPr lang="it-IT" dirty="0" err="1" smtClean="0"/>
              <a:t>difference</a:t>
            </a:r>
            <a:r>
              <a:rPr lang="it-IT" dirty="0" smtClean="0"/>
              <a:t> in the </a:t>
            </a:r>
            <a:r>
              <a:rPr lang="it-IT" dirty="0" err="1" smtClean="0"/>
              <a:t>orbits</a:t>
            </a:r>
            <a:r>
              <a:rPr lang="it-IT" dirty="0" smtClean="0"/>
              <a:t> positions and </a:t>
            </a:r>
            <a:r>
              <a:rPr lang="it-IT" dirty="0" err="1" smtClean="0"/>
              <a:t>times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3074" name="Picture 2" descr="D:\dati\Posters&amp;presentations\ESWW_2019\CSES_vs_SWARM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818217"/>
            <a:ext cx="4205288" cy="279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ati\Posters&amp;presentations\ESWW_2019\CSES_vs_SWARM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614804"/>
            <a:ext cx="4214813" cy="31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835660"/>
            <a:ext cx="4973663" cy="30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51" y="-177800"/>
            <a:ext cx="10515600" cy="1325563"/>
          </a:xfrm>
        </p:spPr>
        <p:txBody>
          <a:bodyPr/>
          <a:lstStyle/>
          <a:p>
            <a:pPr algn="ctr"/>
            <a:r>
              <a:rPr lang="en-US" b="1" spc="-210" dirty="0" smtClean="0">
                <a:solidFill>
                  <a:srgbClr val="FF0000"/>
                </a:solidFill>
                <a:latin typeface="Trebuchet MS"/>
              </a:rPr>
              <a:t>Swarm A vs CSES01 – August 2018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763" y="1421606"/>
            <a:ext cx="4570412" cy="4614862"/>
          </a:xfrm>
        </p:spPr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histograms</a:t>
            </a:r>
            <a:r>
              <a:rPr lang="it-IT" dirty="0" smtClean="0"/>
              <a:t> of the ratio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Swarm</a:t>
            </a:r>
            <a:r>
              <a:rPr lang="it-IT" dirty="0" smtClean="0"/>
              <a:t> and CSES </a:t>
            </a:r>
            <a:r>
              <a:rPr lang="it-IT" dirty="0"/>
              <a:t>plasma </a:t>
            </a:r>
            <a:r>
              <a:rPr lang="it-IT" dirty="0" err="1" smtClean="0"/>
              <a:t>densities</a:t>
            </a:r>
            <a:r>
              <a:rPr lang="it-IT" dirty="0" smtClean="0"/>
              <a:t> </a:t>
            </a:r>
            <a:r>
              <a:rPr lang="it-IT" dirty="0" err="1" smtClean="0"/>
              <a:t>confirms</a:t>
            </a:r>
            <a:r>
              <a:rPr lang="it-IT" dirty="0" smtClean="0"/>
              <a:t> the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agreement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fact</a:t>
            </a:r>
            <a:r>
              <a:rPr lang="it-IT" dirty="0" smtClean="0"/>
              <a:t>, </a:t>
            </a:r>
            <a:r>
              <a:rPr lang="it-IT" dirty="0" err="1" smtClean="0"/>
              <a:t>both</a:t>
            </a:r>
            <a:r>
              <a:rPr lang="it-IT" dirty="0" smtClean="0"/>
              <a:t> the </a:t>
            </a:r>
            <a:r>
              <a:rPr lang="it-IT" dirty="0" err="1" smtClean="0"/>
              <a:t>diurnal</a:t>
            </a:r>
            <a:r>
              <a:rPr lang="it-IT" dirty="0" smtClean="0"/>
              <a:t> and the </a:t>
            </a:r>
            <a:r>
              <a:rPr lang="it-IT" dirty="0" err="1" smtClean="0"/>
              <a:t>nocturnal</a:t>
            </a:r>
            <a:r>
              <a:rPr lang="it-IT" dirty="0" smtClean="0"/>
              <a:t> </a:t>
            </a:r>
            <a:r>
              <a:rPr lang="it-IT" dirty="0" err="1" smtClean="0"/>
              <a:t>ratios</a:t>
            </a:r>
            <a:r>
              <a:rPr lang="it-IT" dirty="0" smtClean="0"/>
              <a:t> are </a:t>
            </a:r>
            <a:r>
              <a:rPr lang="it-IT" dirty="0" err="1" smtClean="0"/>
              <a:t>centered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1. 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worst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 are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nightside</a:t>
            </a:r>
            <a:r>
              <a:rPr lang="it-IT" dirty="0" smtClean="0"/>
              <a:t> </a:t>
            </a:r>
            <a:r>
              <a:rPr lang="it-IT" dirty="0" err="1" smtClean="0"/>
              <a:t>orbits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t="2500" r="6710" b="2986"/>
          <a:stretch/>
        </p:blipFill>
        <p:spPr>
          <a:xfrm>
            <a:off x="5172499" y="1204911"/>
            <a:ext cx="6676600" cy="50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6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51" y="-177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pc="-210" dirty="0" smtClean="0">
                <a:solidFill>
                  <a:srgbClr val="FF0000"/>
                </a:solidFill>
                <a:latin typeface="Trebuchet MS"/>
              </a:rPr>
              <a:t>Plasma bubble detection – August 26, 2018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50800" y="983456"/>
            <a:ext cx="4570412" cy="530304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it-IT" sz="3800" dirty="0" smtClean="0"/>
              <a:t>On August 26, 2018 </a:t>
            </a:r>
            <a:r>
              <a:rPr lang="it-IT" sz="3800" dirty="0" err="1" smtClean="0"/>
              <a:t>both</a:t>
            </a:r>
            <a:r>
              <a:rPr lang="it-IT" sz="3800" dirty="0" smtClean="0"/>
              <a:t> CSES and </a:t>
            </a:r>
            <a:r>
              <a:rPr lang="it-IT" sz="3800" dirty="0" err="1" smtClean="0"/>
              <a:t>Swarm</a:t>
            </a:r>
            <a:r>
              <a:rPr lang="it-IT" sz="3800" dirty="0" smtClean="0"/>
              <a:t> </a:t>
            </a:r>
            <a:r>
              <a:rPr lang="it-IT" sz="3800" dirty="0" err="1" smtClean="0"/>
              <a:t>passed</a:t>
            </a:r>
            <a:r>
              <a:rPr lang="it-IT" sz="3800" dirty="0" smtClean="0"/>
              <a:t> </a:t>
            </a:r>
            <a:r>
              <a:rPr lang="it-IT" sz="3800" dirty="0" err="1" smtClean="0"/>
              <a:t>through</a:t>
            </a:r>
            <a:r>
              <a:rPr lang="it-IT" sz="3800" dirty="0" smtClean="0"/>
              <a:t> a </a:t>
            </a:r>
            <a:r>
              <a:rPr lang="it-IT" sz="3800" dirty="0" err="1" smtClean="0"/>
              <a:t>huge</a:t>
            </a:r>
            <a:r>
              <a:rPr lang="it-IT" sz="3800" dirty="0" smtClean="0"/>
              <a:t> Plasma </a:t>
            </a:r>
            <a:r>
              <a:rPr lang="it-IT" sz="3800" dirty="0" err="1" smtClean="0"/>
              <a:t>bubble</a:t>
            </a:r>
            <a:r>
              <a:rPr lang="it-IT" sz="3800" dirty="0" smtClean="0"/>
              <a:t> (panel A). </a:t>
            </a:r>
          </a:p>
          <a:p>
            <a:pPr algn="just"/>
            <a:r>
              <a:rPr lang="it-IT" sz="3800" dirty="0" err="1" smtClean="0"/>
              <a:t>It</a:t>
            </a:r>
            <a:r>
              <a:rPr lang="it-IT" sz="3800" dirty="0" smtClean="0"/>
              <a:t> </a:t>
            </a:r>
            <a:r>
              <a:rPr lang="it-IT" sz="3800" dirty="0" err="1" smtClean="0"/>
              <a:t>was</a:t>
            </a:r>
            <a:r>
              <a:rPr lang="it-IT" sz="3800" dirty="0" smtClean="0"/>
              <a:t> </a:t>
            </a:r>
            <a:r>
              <a:rPr lang="it-IT" sz="3800" dirty="0" err="1" smtClean="0"/>
              <a:t>well</a:t>
            </a:r>
            <a:r>
              <a:rPr lang="it-IT" sz="3800" dirty="0" smtClean="0"/>
              <a:t> </a:t>
            </a:r>
            <a:r>
              <a:rPr lang="it-IT" sz="3800" dirty="0" err="1" smtClean="0"/>
              <a:t>detected</a:t>
            </a:r>
            <a:r>
              <a:rPr lang="it-IT" sz="3800" dirty="0" smtClean="0"/>
              <a:t> by CSES </a:t>
            </a:r>
            <a:r>
              <a:rPr lang="it-IT" sz="3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</a:t>
            </a:r>
            <a:r>
              <a:rPr lang="it-IT" sz="3800" b="1" dirty="0" smtClean="0"/>
              <a:t>,</a:t>
            </a:r>
            <a:r>
              <a:rPr lang="it-IT" sz="3800" dirty="0" smtClean="0"/>
              <a:t> </a:t>
            </a:r>
            <a:r>
              <a:rPr lang="it-IT" sz="3800" dirty="0" err="1" smtClean="0"/>
              <a:t>while</a:t>
            </a:r>
            <a:r>
              <a:rPr lang="it-IT" sz="3800" dirty="0" smtClean="0"/>
              <a:t> the </a:t>
            </a:r>
            <a:r>
              <a:rPr lang="it-IT" sz="3800" dirty="0" err="1" smtClean="0"/>
              <a:t>Swarm</a:t>
            </a:r>
            <a:r>
              <a:rPr lang="it-IT" sz="3800" dirty="0" smtClean="0"/>
              <a:t> LP </a:t>
            </a:r>
            <a:r>
              <a:rPr lang="it-IT" sz="3800" dirty="0" err="1" smtClean="0"/>
              <a:t>seems</a:t>
            </a:r>
            <a:r>
              <a:rPr lang="it-IT" sz="3800" dirty="0" smtClean="0"/>
              <a:t> to </a:t>
            </a:r>
            <a:r>
              <a:rPr lang="it-IT" sz="3800" dirty="0" err="1" smtClean="0"/>
              <a:t>have</a:t>
            </a:r>
            <a:r>
              <a:rPr lang="it-IT" sz="3800" dirty="0" smtClean="0"/>
              <a:t> a </a:t>
            </a:r>
            <a:r>
              <a:rPr lang="it-IT" sz="3800" dirty="0" err="1" smtClean="0"/>
              <a:t>saturation</a:t>
            </a:r>
            <a:r>
              <a:rPr lang="it-IT" sz="3800" dirty="0" smtClean="0"/>
              <a:t>.</a:t>
            </a:r>
          </a:p>
          <a:p>
            <a:pPr algn="just"/>
            <a:r>
              <a:rPr lang="it-IT" sz="3800" dirty="0" smtClean="0"/>
              <a:t>The </a:t>
            </a:r>
            <a:r>
              <a:rPr lang="it-IT" sz="3800" dirty="0" err="1" smtClean="0"/>
              <a:t>huge</a:t>
            </a:r>
            <a:r>
              <a:rPr lang="it-IT" sz="3800" dirty="0" smtClean="0"/>
              <a:t> </a:t>
            </a:r>
            <a:r>
              <a:rPr lang="it-IT" sz="3800" dirty="0" err="1" smtClean="0"/>
              <a:t>variation</a:t>
            </a:r>
            <a:r>
              <a:rPr lang="it-IT" sz="3800" dirty="0" smtClean="0"/>
              <a:t> of the plasma </a:t>
            </a:r>
            <a:r>
              <a:rPr lang="it-IT" sz="3800" dirty="0" err="1" smtClean="0"/>
              <a:t>density</a:t>
            </a:r>
            <a:r>
              <a:rPr lang="it-IT" sz="3800" dirty="0" smtClean="0"/>
              <a:t> </a:t>
            </a:r>
            <a:r>
              <a:rPr lang="it-IT" sz="3800" dirty="0" err="1" smtClean="0"/>
              <a:t>was</a:t>
            </a:r>
            <a:r>
              <a:rPr lang="it-IT" sz="3800" dirty="0"/>
              <a:t> </a:t>
            </a:r>
            <a:r>
              <a:rPr lang="it-IT" sz="3800" dirty="0" err="1" smtClean="0"/>
              <a:t>confirmed</a:t>
            </a:r>
            <a:r>
              <a:rPr lang="it-IT" sz="3800" dirty="0" smtClean="0"/>
              <a:t> by the </a:t>
            </a:r>
            <a:r>
              <a:rPr lang="it-IT" sz="3800" dirty="0" err="1" smtClean="0"/>
              <a:t>Electric</a:t>
            </a:r>
            <a:r>
              <a:rPr lang="it-IT" sz="3800" dirty="0" smtClean="0"/>
              <a:t> Field detector (</a:t>
            </a:r>
            <a:r>
              <a:rPr lang="it-IT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EFD</a:t>
            </a:r>
            <a:r>
              <a:rPr lang="it-IT" sz="3800" dirty="0" smtClean="0"/>
              <a:t>) on </a:t>
            </a:r>
            <a:r>
              <a:rPr lang="it-IT" sz="3800" dirty="0" err="1" smtClean="0"/>
              <a:t>board</a:t>
            </a:r>
            <a:r>
              <a:rPr lang="it-IT" sz="3800" dirty="0" smtClean="0"/>
              <a:t> CSES, </a:t>
            </a:r>
            <a:r>
              <a:rPr lang="it-IT" sz="3800" dirty="0" err="1" smtClean="0"/>
              <a:t>measuring</a:t>
            </a:r>
            <a:r>
              <a:rPr lang="it-IT" sz="3800" dirty="0" smtClean="0"/>
              <a:t> the </a:t>
            </a:r>
            <a:r>
              <a:rPr lang="it-IT" sz="3800" dirty="0" err="1" smtClean="0"/>
              <a:t>Electric</a:t>
            </a:r>
            <a:r>
              <a:rPr lang="it-IT" sz="3800" dirty="0" smtClean="0"/>
              <a:t> </a:t>
            </a:r>
            <a:r>
              <a:rPr lang="it-IT" sz="3800" dirty="0" err="1" smtClean="0"/>
              <a:t>field</a:t>
            </a:r>
            <a:r>
              <a:rPr lang="it-IT" sz="3800" dirty="0" smtClean="0"/>
              <a:t> (</a:t>
            </a:r>
            <a:r>
              <a:rPr lang="it-IT" sz="3800" dirty="0" err="1" smtClean="0"/>
              <a:t>panels</a:t>
            </a:r>
            <a:r>
              <a:rPr lang="it-IT" sz="3800" dirty="0" smtClean="0"/>
              <a:t> B)</a:t>
            </a:r>
          </a:p>
          <a:p>
            <a:pPr algn="just"/>
            <a:r>
              <a:rPr lang="en-US" sz="3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EFD</a:t>
            </a:r>
            <a:r>
              <a:rPr lang="en-US" sz="3800" dirty="0"/>
              <a:t> probe in plasma collects a total current which is the sum of</a:t>
            </a:r>
            <a:r>
              <a:rPr lang="en-US" sz="3800" dirty="0" smtClean="0"/>
              <a:t>:</a:t>
            </a:r>
            <a:endParaRPr lang="en-US" sz="3800" dirty="0"/>
          </a:p>
          <a:p>
            <a:pPr marL="0" indent="0" algn="just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-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current</a:t>
            </a:r>
            <a:r>
              <a:rPr lang="en-US" sz="3800" dirty="0"/>
              <a:t>	</a:t>
            </a:r>
            <a:r>
              <a:rPr lang="en-US" sz="3800" dirty="0" smtClean="0"/>
              <a:t>(</a:t>
            </a:r>
            <a:r>
              <a:rPr lang="en-US" sz="3800" dirty="0"/>
              <a:t>linearly depending on Ni)</a:t>
            </a:r>
          </a:p>
          <a:p>
            <a:pPr marL="538163" indent="-538163" algn="just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-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3800" dirty="0" smtClean="0"/>
              <a:t>	(linearly     depending </a:t>
            </a:r>
            <a:r>
              <a:rPr lang="en-US" sz="3800" dirty="0"/>
              <a:t>on Ne)</a:t>
            </a:r>
          </a:p>
          <a:p>
            <a:pPr marL="538163" indent="-538163" algn="just">
              <a:buNone/>
            </a:pPr>
            <a:r>
              <a:rPr lang="en-US" sz="3800" dirty="0" smtClean="0"/>
              <a:t>       -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Photo-electron 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3800" i="1" dirty="0" smtClean="0"/>
              <a:t> </a:t>
            </a:r>
            <a:r>
              <a:rPr lang="en-US" sz="3800" dirty="0" smtClean="0"/>
              <a:t>(≈20 </a:t>
            </a:r>
            <a:r>
              <a:rPr lang="en-US" sz="3800" dirty="0"/>
              <a:t>µA/m^2 @ V&lt;</a:t>
            </a:r>
            <a:r>
              <a:rPr lang="en-US" sz="3800" dirty="0" err="1"/>
              <a:t>Vp</a:t>
            </a:r>
            <a:r>
              <a:rPr lang="en-US" sz="3800" dirty="0"/>
              <a:t>; </a:t>
            </a:r>
            <a:r>
              <a:rPr lang="en-US" sz="3800" dirty="0" smtClean="0"/>
              <a:t>0 A @ V&gt;</a:t>
            </a:r>
            <a:r>
              <a:rPr lang="en-US" sz="3800" dirty="0" err="1" smtClean="0"/>
              <a:t>Vp</a:t>
            </a:r>
            <a:r>
              <a:rPr lang="en-US" sz="3800" dirty="0" smtClean="0"/>
              <a:t>)</a:t>
            </a:r>
          </a:p>
          <a:p>
            <a:pPr marL="0" indent="0" algn="just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-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current </a:t>
            </a:r>
            <a:r>
              <a:rPr lang="en-US" sz="3800" dirty="0"/>
              <a:t>	</a:t>
            </a:r>
            <a:r>
              <a:rPr lang="en-US" sz="3800" dirty="0" smtClean="0"/>
              <a:t>(</a:t>
            </a:r>
            <a:r>
              <a:rPr lang="en-US" sz="3800" dirty="0"/>
              <a:t>fixed 500nA</a:t>
            </a:r>
            <a:r>
              <a:rPr lang="en-US" sz="3800" dirty="0" smtClean="0"/>
              <a:t>)</a:t>
            </a:r>
            <a:endParaRPr lang="en-US" sz="3800" dirty="0"/>
          </a:p>
          <a:p>
            <a:pPr algn="just"/>
            <a:r>
              <a:rPr lang="en-US" sz="3800" dirty="0"/>
              <a:t>If ion and electron fluxes become smaller the bias pushes </a:t>
            </a:r>
            <a:r>
              <a:rPr lang="en-US" sz="3800" dirty="0" err="1"/>
              <a:t>V</a:t>
            </a:r>
            <a:r>
              <a:rPr lang="en-US" sz="3800" baseline="-25000" dirty="0" err="1"/>
              <a:t>f</a:t>
            </a:r>
            <a:r>
              <a:rPr lang="en-US" sz="3800" dirty="0"/>
              <a:t> to positive values</a:t>
            </a:r>
            <a:r>
              <a:rPr lang="en-US" sz="3800" dirty="0" smtClean="0"/>
              <a:t>.</a:t>
            </a:r>
            <a:endParaRPr lang="en-US" sz="3800" dirty="0"/>
          </a:p>
          <a:p>
            <a:endParaRPr lang="it-IT" sz="3800" dirty="0" smtClean="0"/>
          </a:p>
          <a:p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8705849" y="1279248"/>
            <a:ext cx="3407203" cy="4507372"/>
            <a:chOff x="8784797" y="1618227"/>
            <a:chExt cx="3407203" cy="450737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5" t="8269" r="11989" b="7752"/>
            <a:stretch/>
          </p:blipFill>
          <p:spPr>
            <a:xfrm>
              <a:off x="8784797" y="1618227"/>
              <a:ext cx="3407203" cy="4507372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9420226" y="1738313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B)</a:t>
              </a:r>
              <a:endParaRPr lang="it-IT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4581524" y="1669773"/>
            <a:ext cx="4124325" cy="2906712"/>
            <a:chOff x="4581524" y="845860"/>
            <a:chExt cx="4124325" cy="2906712"/>
          </a:xfrm>
        </p:grpSpPr>
        <p:pic>
          <p:nvPicPr>
            <p:cNvPr id="4098" name="Picture 2" descr="D:\dati\CSES_analysis\validation\ISSI_LP\CSES_vs_SWARM_new_PB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" r="6600"/>
            <a:stretch/>
          </p:blipFill>
          <p:spPr bwMode="auto">
            <a:xfrm>
              <a:off x="4581524" y="845860"/>
              <a:ext cx="4124325" cy="290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5210176" y="298608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A)</a:t>
              </a:r>
              <a:endParaRPr lang="it-IT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253848" y="5873115"/>
            <a:ext cx="76801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a reduction of about 3 order of magnitude in Ne make it possible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current to push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 to about 10V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477500" y="91916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EFD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75790" y="127924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66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4047" y="563943"/>
            <a:ext cx="36093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b="1" spc="-4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</a:t>
            </a:r>
            <a:r>
              <a:rPr sz="4400" b="1" spc="-13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</a:t>
            </a:r>
            <a:r>
              <a:rPr sz="4400" b="1" spc="-24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</a:t>
            </a:r>
            <a:r>
              <a:rPr sz="4400" b="1" spc="-41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</a:t>
            </a:r>
            <a:r>
              <a:rPr sz="4400" b="1" spc="-22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</a:t>
            </a:r>
            <a:r>
              <a:rPr sz="4400" b="1" spc="-24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u</a:t>
            </a:r>
            <a:r>
              <a:rPr sz="4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</a:t>
            </a:r>
            <a:r>
              <a:rPr sz="4400" b="1" spc="-24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</a:t>
            </a:r>
            <a:r>
              <a:rPr sz="4400" b="1" spc="-13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</a:t>
            </a:r>
            <a:r>
              <a:rPr sz="4400" b="1" spc="-24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</a:t>
            </a:r>
            <a:r>
              <a:rPr sz="4400" b="1" spc="-14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</a:t>
            </a:r>
            <a:endParaRPr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379" y="1713636"/>
            <a:ext cx="10668845" cy="45852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CSES satellite </a:t>
            </a:r>
            <a:r>
              <a:rPr lang="it-IT" sz="2400" dirty="0" err="1" smtClean="0">
                <a:latin typeface="Times New Roman"/>
                <a:cs typeface="Times New Roman"/>
              </a:rPr>
              <a:t>was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succesfully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launched</a:t>
            </a:r>
            <a:r>
              <a:rPr lang="it-IT" sz="2400" dirty="0" smtClean="0">
                <a:latin typeface="Times New Roman"/>
                <a:cs typeface="Times New Roman"/>
              </a:rPr>
              <a:t> on </a:t>
            </a:r>
            <a:r>
              <a:rPr lang="it-IT" sz="2400" dirty="0" err="1" smtClean="0">
                <a:latin typeface="Times New Roman"/>
                <a:cs typeface="Times New Roman"/>
              </a:rPr>
              <a:t>February</a:t>
            </a:r>
            <a:r>
              <a:rPr lang="it-IT" sz="2400" dirty="0" smtClean="0">
                <a:latin typeface="Times New Roman"/>
                <a:cs typeface="Times New Roman"/>
              </a:rPr>
              <a:t> 2, 2018 on a </a:t>
            </a:r>
            <a:r>
              <a:rPr lang="it-IT" sz="2400" dirty="0" err="1" smtClean="0">
                <a:latin typeface="Times New Roman"/>
                <a:cs typeface="Times New Roman"/>
              </a:rPr>
              <a:t>sunsynchronous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orbit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(14:00 LT);</a:t>
            </a:r>
          </a:p>
          <a:p>
            <a:pPr marL="342900" indent="-342900" algn="just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The </a:t>
            </a:r>
            <a:r>
              <a:rPr lang="it-IT" sz="2400" dirty="0" err="1" smtClean="0">
                <a:latin typeface="Times New Roman"/>
                <a:cs typeface="Times New Roman"/>
              </a:rPr>
              <a:t>Langmuir</a:t>
            </a:r>
            <a:r>
              <a:rPr lang="it-IT" sz="2400" dirty="0" smtClean="0">
                <a:latin typeface="Times New Roman"/>
                <a:cs typeface="Times New Roman"/>
              </a:rPr>
              <a:t> probe on </a:t>
            </a:r>
            <a:r>
              <a:rPr lang="it-IT" sz="2400" dirty="0" err="1" smtClean="0">
                <a:latin typeface="Times New Roman"/>
                <a:cs typeface="Times New Roman"/>
              </a:rPr>
              <a:t>board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works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very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well</a:t>
            </a:r>
            <a:r>
              <a:rPr lang="it-IT" sz="2400" dirty="0" smtClean="0">
                <a:latin typeface="Times New Roman"/>
                <a:cs typeface="Times New Roman"/>
              </a:rPr>
              <a:t> and the plasma data </a:t>
            </a:r>
            <a:r>
              <a:rPr lang="it-IT" sz="2400" dirty="0" err="1" smtClean="0">
                <a:latin typeface="Times New Roman"/>
                <a:cs typeface="Times New Roman"/>
              </a:rPr>
              <a:t>gives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reliable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observations</a:t>
            </a:r>
            <a:r>
              <a:rPr lang="it-IT" sz="2400" dirty="0" smtClean="0">
                <a:latin typeface="Times New Roman"/>
                <a:cs typeface="Times New Roman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The </a:t>
            </a:r>
            <a:r>
              <a:rPr lang="it-IT" sz="2400" dirty="0" err="1" smtClean="0">
                <a:latin typeface="Times New Roman"/>
                <a:cs typeface="Times New Roman"/>
              </a:rPr>
              <a:t>comparison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between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Swarm</a:t>
            </a:r>
            <a:r>
              <a:rPr lang="it-IT" sz="2400" dirty="0" smtClean="0">
                <a:latin typeface="Times New Roman"/>
                <a:cs typeface="Times New Roman"/>
              </a:rPr>
              <a:t> satellite and CSES plasma </a:t>
            </a:r>
            <a:r>
              <a:rPr lang="it-IT" sz="2400" dirty="0" err="1" smtClean="0">
                <a:latin typeface="Times New Roman"/>
                <a:cs typeface="Times New Roman"/>
              </a:rPr>
              <a:t>density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observations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shows a </a:t>
            </a:r>
            <a:r>
              <a:rPr lang="it-IT" sz="2400" dirty="0" err="1" smtClean="0">
                <a:latin typeface="Times New Roman"/>
                <a:cs typeface="Times New Roman"/>
              </a:rPr>
              <a:t>very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good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agreement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expecially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at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low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and middle </a:t>
            </a:r>
            <a:r>
              <a:rPr lang="it-IT" sz="2400" dirty="0" err="1" smtClean="0">
                <a:latin typeface="Times New Roman"/>
                <a:cs typeface="Times New Roman"/>
              </a:rPr>
              <a:t>latitudes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</a:rPr>
              <a:t>for </a:t>
            </a:r>
            <a:r>
              <a:rPr lang="it-IT" sz="2400" dirty="0" err="1" smtClean="0">
                <a:latin typeface="Times New Roman"/>
                <a:cs typeface="Times New Roman"/>
              </a:rPr>
              <a:t>both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dayside</a:t>
            </a:r>
            <a:r>
              <a:rPr lang="it-IT" sz="2400" dirty="0" smtClean="0">
                <a:latin typeface="Times New Roman"/>
                <a:cs typeface="Times New Roman"/>
              </a:rPr>
              <a:t> and </a:t>
            </a:r>
            <a:r>
              <a:rPr lang="it-IT" sz="2400" dirty="0" err="1" smtClean="0">
                <a:latin typeface="Times New Roman"/>
                <a:cs typeface="Times New Roman"/>
              </a:rPr>
              <a:t>nightside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orbits</a:t>
            </a:r>
            <a:r>
              <a:rPr lang="it-IT" sz="2400" dirty="0" smtClean="0">
                <a:latin typeface="Times New Roman"/>
                <a:cs typeface="Times New Roman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CSES LAP shows a </a:t>
            </a:r>
            <a:r>
              <a:rPr lang="it-IT" sz="2400" dirty="0" err="1" smtClean="0">
                <a:latin typeface="Times New Roman"/>
                <a:cs typeface="Times New Roman"/>
              </a:rPr>
              <a:t>very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good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ability</a:t>
            </a:r>
            <a:r>
              <a:rPr lang="it-IT" sz="2400" dirty="0" smtClean="0">
                <a:latin typeface="Times New Roman"/>
                <a:cs typeface="Times New Roman"/>
              </a:rPr>
              <a:t> to </a:t>
            </a:r>
            <a:r>
              <a:rPr lang="it-IT" sz="2400" dirty="0" err="1" smtClean="0">
                <a:latin typeface="Times New Roman"/>
                <a:cs typeface="Times New Roman"/>
              </a:rPr>
              <a:t>detect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huge</a:t>
            </a:r>
            <a:r>
              <a:rPr lang="it-IT" sz="2400" dirty="0" smtClean="0">
                <a:latin typeface="Times New Roman"/>
                <a:cs typeface="Times New Roman"/>
              </a:rPr>
              <a:t> plasma </a:t>
            </a:r>
            <a:r>
              <a:rPr lang="it-IT" sz="2400" dirty="0" err="1" smtClean="0">
                <a:latin typeface="Times New Roman"/>
                <a:cs typeface="Times New Roman"/>
              </a:rPr>
              <a:t>density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depletions</a:t>
            </a:r>
            <a:r>
              <a:rPr lang="it-IT" sz="2400" dirty="0" smtClean="0">
                <a:latin typeface="Times New Roman"/>
                <a:cs typeface="Times New Roman"/>
              </a:rPr>
              <a:t> (plasma </a:t>
            </a:r>
            <a:r>
              <a:rPr lang="it-IT" sz="2400" dirty="0" err="1" smtClean="0">
                <a:latin typeface="Times New Roman"/>
                <a:cs typeface="Times New Roman"/>
              </a:rPr>
              <a:t>bubbles</a:t>
            </a:r>
            <a:r>
              <a:rPr lang="it-IT" sz="2400" dirty="0" smtClean="0">
                <a:latin typeface="Times New Roman"/>
                <a:cs typeface="Times New Roman"/>
              </a:rPr>
              <a:t>).</a:t>
            </a:r>
          </a:p>
          <a:p>
            <a:pPr marL="342900" indent="-342900" algn="just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The CSES LAP and </a:t>
            </a:r>
            <a:r>
              <a:rPr lang="it-IT" sz="2400" dirty="0" err="1" smtClean="0">
                <a:latin typeface="Times New Roman"/>
                <a:cs typeface="Times New Roman"/>
              </a:rPr>
              <a:t>other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payloads</a:t>
            </a:r>
            <a:r>
              <a:rPr lang="it-IT" sz="2400" dirty="0" smtClean="0">
                <a:latin typeface="Times New Roman"/>
                <a:cs typeface="Times New Roman"/>
              </a:rPr>
              <a:t> data are ready to be </a:t>
            </a:r>
            <a:r>
              <a:rPr lang="it-IT" sz="2400" dirty="0" err="1" smtClean="0">
                <a:latin typeface="Times New Roman"/>
                <a:cs typeface="Times New Roman"/>
              </a:rPr>
              <a:t>used</a:t>
            </a:r>
            <a:r>
              <a:rPr lang="it-IT" sz="2400" dirty="0" smtClean="0">
                <a:latin typeface="Times New Roman"/>
                <a:cs typeface="Times New Roman"/>
              </a:rPr>
              <a:t> for Space </a:t>
            </a:r>
            <a:r>
              <a:rPr lang="it-IT" sz="2400" dirty="0" err="1" smtClean="0">
                <a:latin typeface="Times New Roman"/>
                <a:cs typeface="Times New Roman"/>
              </a:rPr>
              <a:t>Weather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studies</a:t>
            </a:r>
            <a:r>
              <a:rPr lang="it-IT" sz="24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/>
                <a:cs typeface="Times New Roman"/>
              </a:rPr>
              <a:t>The data are </a:t>
            </a:r>
            <a:r>
              <a:rPr lang="it-IT" sz="2400" dirty="0" err="1" smtClean="0">
                <a:latin typeface="Times New Roman"/>
                <a:cs typeface="Times New Roman"/>
              </a:rPr>
              <a:t>available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at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http://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www.leos.ac.cn</a:t>
            </a:r>
            <a:endParaRPr lang="it-IT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23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728</Words>
  <Application>Microsoft Office PowerPoint</Application>
  <PresentationFormat>Personalizzato</PresentationFormat>
  <Paragraphs>99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Tema di Office</vt:lpstr>
      <vt:lpstr>Office Theme</vt:lpstr>
      <vt:lpstr>Langmuir probes in the CSES electric field instruments</vt:lpstr>
      <vt:lpstr>Presentazione standard di PowerPoint</vt:lpstr>
      <vt:lpstr>Presentazione standard di PowerPoint</vt:lpstr>
      <vt:lpstr>In-orbit Commissioning and  LP I-V curve analysis</vt:lpstr>
      <vt:lpstr>Swarm-A vs CSES: August 2018</vt:lpstr>
      <vt:lpstr>Swarm A vs CSES01 – August 2018</vt:lpstr>
      <vt:lpstr>Plasma bubble detection – August 26, 2018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Giuliano</dc:creator>
  <cp:lastModifiedBy>Piersanti mirko</cp:lastModifiedBy>
  <cp:revision>246</cp:revision>
  <dcterms:created xsi:type="dcterms:W3CDTF">2018-12-09T21:07:49Z</dcterms:created>
  <dcterms:modified xsi:type="dcterms:W3CDTF">2019-11-12T15:48:55Z</dcterms:modified>
</cp:coreProperties>
</file>