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729" r:id="rId5"/>
    <p:sldMasterId id="2147483743" r:id="rId6"/>
  </p:sldMasterIdLst>
  <p:notesMasterIdLst>
    <p:notesMasterId r:id="rId21"/>
  </p:notesMasterIdLst>
  <p:handoutMasterIdLst>
    <p:handoutMasterId r:id="rId22"/>
  </p:handoutMasterIdLst>
  <p:sldIdLst>
    <p:sldId id="355" r:id="rId7"/>
    <p:sldId id="386" r:id="rId8"/>
    <p:sldId id="356" r:id="rId9"/>
    <p:sldId id="404" r:id="rId10"/>
    <p:sldId id="395" r:id="rId11"/>
    <p:sldId id="394" r:id="rId12"/>
    <p:sldId id="400" r:id="rId13"/>
    <p:sldId id="391" r:id="rId14"/>
    <p:sldId id="401" r:id="rId15"/>
    <p:sldId id="393" r:id="rId16"/>
    <p:sldId id="405" r:id="rId17"/>
    <p:sldId id="376" r:id="rId18"/>
    <p:sldId id="392" r:id="rId19"/>
    <p:sldId id="354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62B28E4-A204-0F4A-8653-6E1CF5FEE521}">
          <p14:sldIdLst>
            <p14:sldId id="355"/>
          </p14:sldIdLst>
        </p14:section>
        <p14:section name="GALILEO" id="{B2848832-5972-D549-B117-FE7485AB43D5}">
          <p14:sldIdLst>
            <p14:sldId id="386"/>
            <p14:sldId id="356"/>
            <p14:sldId id="404"/>
            <p14:sldId id="395"/>
            <p14:sldId id="394"/>
            <p14:sldId id="400"/>
            <p14:sldId id="391"/>
            <p14:sldId id="401"/>
            <p14:sldId id="393"/>
            <p14:sldId id="405"/>
            <p14:sldId id="376"/>
            <p14:sldId id="39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>
          <p15:clr>
            <a:srgbClr val="A4A3A4"/>
          </p15:clr>
        </p15:guide>
        <p15:guide id="2" pos="22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4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C3F92"/>
    <a:srgbClr val="343434"/>
    <a:srgbClr val="034EA2"/>
    <a:srgbClr val="000000"/>
    <a:srgbClr val="FEB923"/>
    <a:srgbClr val="F1AF09"/>
    <a:srgbClr val="F54F03"/>
    <a:srgbClr val="61CD45"/>
    <a:srgbClr val="11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7" autoAdjust="0"/>
    <p:restoredTop sz="94315" autoAdjust="0"/>
  </p:normalViewPr>
  <p:slideViewPr>
    <p:cSldViewPr snapToGrid="0" snapToObjects="1">
      <p:cViewPr varScale="1">
        <p:scale>
          <a:sx n="179" d="100"/>
          <a:sy n="179" d="100"/>
        </p:scale>
        <p:origin x="2560" y="208"/>
      </p:cViewPr>
      <p:guideLst>
        <p:guide orient="horz" pos="3680"/>
        <p:guide pos="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EB72-DF4E-224E-B384-39C17694E798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22A9-378A-AC45-A3C1-8F62A7D98AA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65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65EB-99D6-934D-A2B3-1E0732E1A171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4AE5-6BD8-9347-AE8F-C7EE7F11AC1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45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03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68"/>
            <a:fld id="{ECDDFE5D-687E-428F-857C-EE489435910B}" type="slidenum">
              <a:rPr lang="en-GB" smtClean="0">
                <a:solidFill>
                  <a:srgbClr val="000000"/>
                </a:solidFill>
                <a:latin typeface="Arial" charset="0"/>
              </a:rPr>
              <a:pPr defTabSz="920768"/>
              <a:t>3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remember that the bias is affected by the missing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plasmaspheric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 (topside electron contribution) in the altimeter measurements, which is a small value, and the altimeter bias excess (few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Nevertheless, the current results are compatible with the study performed in (Hernandez-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2016) where 7 reliable sources of VTEC maps were compared against altimeter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9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Southern Pole presents worse performances than the Northern Pole, fact that is compatible with the reduced number of stations in the Southern Hemisphere.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72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Today the operative version of IPS is focused on high accuracy and aviation where requirements are more mature;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95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7544" y="164123"/>
            <a:ext cx="7772400" cy="773723"/>
          </a:xfrm>
        </p:spPr>
        <p:txBody>
          <a:bodyPr/>
          <a:lstStyle/>
          <a:p>
            <a:r>
              <a:rPr lang="nl-BE" dirty="0"/>
              <a:t>[ Cliquez et modifiez le titre]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444" y="1370480"/>
            <a:ext cx="7773499" cy="4794823"/>
          </a:xfrm>
        </p:spPr>
        <p:txBody>
          <a:bodyPr/>
          <a:lstStyle>
            <a:lvl1pPr marL="0" indent="0" algn="l">
              <a:buNone/>
              <a:defRPr>
                <a:solidFill>
                  <a:srgbClr val="3434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455924"/>
            <a:ext cx="2133600" cy="365125"/>
          </a:xfrm>
        </p:spPr>
        <p:txBody>
          <a:bodyPr/>
          <a:lstStyle>
            <a:lvl1pPr>
              <a:defRPr sz="800">
                <a:solidFill>
                  <a:srgbClr val="FEB923"/>
                </a:solidFill>
                <a:latin typeface="+mj-lt"/>
              </a:defRPr>
            </a:lvl1pPr>
          </a:lstStyle>
          <a:p>
            <a:fld id="{BA73592B-981C-4B41-9EF9-C486BEB7FF13}" type="datetimeFigureOut">
              <a:rPr lang="fr-FR" smtClean="0"/>
              <a:pPr/>
              <a:t>15/11/2019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76800" y="6538912"/>
            <a:ext cx="412318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4071987"/>
            <a:ext cx="46754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0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31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0250-A1F8-F247-A821-2CF70381219D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6F9-2E78-2C49-A655-BC2C693BDB9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42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85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26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9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9754"/>
            <a:ext cx="7355160" cy="765908"/>
          </a:xfrm>
        </p:spPr>
        <p:txBody>
          <a:bodyPr/>
          <a:lstStyle/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49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749206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spc="-1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spc="-1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spc="-100" baseline="0">
                <a:solidFill>
                  <a:srgbClr val="3434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-1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-1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79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7355160" cy="749207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48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5099"/>
            <a:ext cx="5111750" cy="4691063"/>
          </a:xfrm>
        </p:spPr>
        <p:txBody>
          <a:bodyPr/>
          <a:lstStyle>
            <a:lvl1pPr>
              <a:defRPr sz="2400" spc="-100" baseline="0"/>
            </a:lvl1pPr>
            <a:lvl2pPr marL="684000" indent="-288000">
              <a:defRPr sz="2000"/>
            </a:lvl2pPr>
            <a:lvl3pPr marL="900000">
              <a:defRPr sz="1800"/>
            </a:lvl3pPr>
            <a:lvl4pPr marL="1152000">
              <a:defRPr sz="1600"/>
            </a:lvl4pPr>
            <a:lvl5pPr marL="1404000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7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92B-981C-4B41-9EF9-C486BEB7FF13}" type="datetimeFigureOut">
              <a:rPr lang="fr-FR" smtClean="0"/>
              <a:t>15/11/2019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9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187" y="-1283671"/>
            <a:ext cx="9521165" cy="95962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00000">
            <a:off x="8628962" y="3894575"/>
            <a:ext cx="835765" cy="211851"/>
          </a:xfrm>
          <a:prstGeom prst="rect">
            <a:avLst/>
          </a:prstGeom>
          <a:solidFill>
            <a:srgbClr val="FEB92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[ modifiez ]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35516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 err="1"/>
              <a:t>Cinquièm</a:t>
            </a:r>
            <a:r>
              <a:rPr lang="nl-BE" dirty="0"/>
              <a:t>   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77200" y="6491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FEB923"/>
                </a:solidFill>
              </a:rPr>
              <a:t>JANUARY 2016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9632" y="6491287"/>
            <a:ext cx="3610744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PRESENTATION OF THE </a:t>
            </a:r>
            <a:r>
              <a:rPr lang="en-US" dirty="0">
                <a:solidFill>
                  <a:srgbClr val="118CDC"/>
                </a:solidFill>
                <a:cs typeface="Calibri"/>
              </a:rPr>
              <a:t>[ GALILEO] </a:t>
            </a:r>
            <a:r>
              <a:rPr lang="en-US" dirty="0">
                <a:solidFill>
                  <a:srgbClr val="A6A6A6"/>
                </a:solidFill>
                <a:cs typeface="Calibri"/>
              </a:rPr>
              <a:t>PROGRAMMES </a:t>
            </a:r>
            <a:endParaRPr lang="en-US" b="1" dirty="0">
              <a:solidFill>
                <a:srgbClr val="FEB923"/>
              </a:solidFill>
            </a:endParaRPr>
          </a:p>
        </p:txBody>
      </p:sp>
      <p:pic>
        <p:nvPicPr>
          <p:cNvPr id="8" name="Image 7" descr="GROW_LOGO_GALILEO_EGNOS_nav_solution_power_eu_nav_HORIZ_2016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116632"/>
            <a:ext cx="1165890" cy="88002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077072"/>
            <a:ext cx="3496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97772" y="6562842"/>
            <a:ext cx="550273" cy="360040"/>
          </a:xfrm>
          <a:prstGeom prst="rect">
            <a:avLst/>
          </a:prstGeom>
          <a:solidFill>
            <a:srgbClr val="0C3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 cap="all" spc="-100" baseline="0">
          <a:solidFill>
            <a:srgbClr val="3434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rgbClr val="343434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343434"/>
          </a:solidFill>
          <a:latin typeface="+mn-lt"/>
          <a:ea typeface="+mn-ea"/>
          <a:cs typeface="+mn-cs"/>
        </a:defRPr>
      </a:lvl2pPr>
      <a:lvl3pPr marL="900000" indent="-25200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343434"/>
          </a:solidFill>
          <a:latin typeface="+mn-lt"/>
          <a:ea typeface="+mn-ea"/>
          <a:cs typeface="+mn-cs"/>
        </a:defRPr>
      </a:lvl3pPr>
      <a:lvl4pPr marL="1152000" indent="-228600" algn="l" defTabSz="4572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343434"/>
          </a:solidFill>
          <a:latin typeface="+mn-lt"/>
          <a:ea typeface="+mn-ea"/>
          <a:cs typeface="+mn-cs"/>
        </a:defRPr>
      </a:lvl4pPr>
      <a:lvl5pPr marL="1404000" indent="-228600" algn="l" defTabSz="4572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rgbClr val="34343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ROW_LOGO_GALILEO_EGNOS_nav_solution_power_eu_nav_HORIZ_2016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1" y="4941168"/>
            <a:ext cx="1696086" cy="128021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rot="16200000">
            <a:off x="-1029061" y="2968996"/>
            <a:ext cx="2442411" cy="16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ESA–</a:t>
            </a:r>
            <a:r>
              <a:rPr lang="fr-FR" sz="5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Stephane</a:t>
            </a:r>
            <a:r>
              <a:rPr lang="fr-FR" sz="5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Corvaja_2016</a:t>
            </a:r>
            <a:endParaRPr lang="fr-FR" sz="5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4208" cy="45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64596" y="4928382"/>
            <a:ext cx="6506604" cy="4531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2800" dirty="0">
                <a:solidFill>
                  <a:srgbClr val="0C3F92"/>
                </a:solidFill>
              </a:rPr>
              <a:t>GALILEO IONOSPHERE PREDICTION SERVICE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64596" y="5607269"/>
            <a:ext cx="6322269" cy="8215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b="1" dirty="0">
                <a:solidFill>
                  <a:srgbClr val="FEB923"/>
                </a:solidFill>
              </a:rPr>
              <a:t>ESWW16 • Liège•  18 November, 2019</a:t>
            </a:r>
          </a:p>
          <a:p>
            <a:pPr marL="0" indent="0">
              <a:spcBef>
                <a:spcPts val="0"/>
              </a:spcBef>
              <a:buNone/>
            </a:pPr>
            <a:endParaRPr lang="fr-BE" sz="1400" b="1" dirty="0">
              <a:solidFill>
                <a:srgbClr val="FEB92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1400" b="1" dirty="0">
                <a:solidFill>
                  <a:srgbClr val="FEB923"/>
                </a:solidFill>
              </a:rPr>
              <a:t>Joaquim FORTUNY-GUASCH – Joint Research Centre</a:t>
            </a:r>
            <a:endParaRPr lang="en-GB" sz="1400" b="1" dirty="0">
              <a:solidFill>
                <a:srgbClr val="FEB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wg18360.tec0.POLarGIMs400.lambert_0_90.rainbow.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8313" y="948579"/>
            <a:ext cx="5667375" cy="4476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332154"/>
            <a:ext cx="7355160" cy="7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 cap="all" spc="-100" baseline="0">
                <a:solidFill>
                  <a:srgbClr val="34343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>
                <a:solidFill>
                  <a:srgbClr val="0092D2"/>
                </a:solidFill>
              </a:rPr>
              <a:t>IMPROVEMents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/>
              <a:t>and </a:t>
            </a:r>
            <a:r>
              <a:rPr lang="fr-BE" dirty="0" err="1"/>
              <a:t>enhancements</a:t>
            </a:r>
            <a:r>
              <a:rPr lang="fr-BE" dirty="0"/>
              <a:t>: Polar Caps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1" y="5378168"/>
            <a:ext cx="90190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The movie corresponds to VTEC monitoring of complete day 360 of 2018, updates every 15 minutes.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90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>
                <a:solidFill>
                  <a:srgbClr val="0092D2"/>
                </a:solidFill>
              </a:rPr>
              <a:t>COOPERATIOn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opportunities</a:t>
            </a:r>
            <a:r>
              <a:rPr lang="fr-BE" dirty="0">
                <a:solidFill>
                  <a:srgbClr val="0092D2"/>
                </a:solidFill>
              </a:rPr>
              <a:t> 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32355" y="815152"/>
            <a:ext cx="901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dirty="0"/>
              <a:t>IPS has already proven to be a successful framework to promote </a:t>
            </a:r>
            <a:r>
              <a:rPr lang="en-GB" sz="2400" b="1" u="sng" dirty="0"/>
              <a:t>collaborations</a:t>
            </a:r>
            <a:r>
              <a:rPr lang="en-GB" sz="2400" dirty="0"/>
              <a:t> with 3</a:t>
            </a:r>
            <a:r>
              <a:rPr lang="en-GB" sz="2400" baseline="30000" dirty="0"/>
              <a:t>rd</a:t>
            </a:r>
            <a:r>
              <a:rPr lang="en-GB" sz="2400" dirty="0"/>
              <a:t> parties. For instance: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5" y="1672407"/>
            <a:ext cx="40645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dirty="0"/>
              <a:t>Vietnam: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Tailoring regional products to the area covered by the Vietnam’s network CORS.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Analysis &amp; characterization of ionospheric features occurring in that area.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71" y="1613287"/>
            <a:ext cx="47625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1" y="4436878"/>
            <a:ext cx="42639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dirty="0"/>
              <a:t>IPS to </a:t>
            </a:r>
            <a:r>
              <a:rPr lang="en-GB" sz="2400" b="1" u="sng" dirty="0"/>
              <a:t>promote standardization</a:t>
            </a:r>
            <a:r>
              <a:rPr lang="en-GB" sz="2400" dirty="0"/>
              <a:t>. Seek for common approaches for: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Data sources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Product formats</a:t>
            </a:r>
          </a:p>
        </p:txBody>
      </p:sp>
    </p:spTree>
    <p:extLst>
      <p:ext uri="{BB962C8B-B14F-4D97-AF65-F5344CB8AC3E}">
        <p14:creationId xmlns:p14="http://schemas.microsoft.com/office/powerpoint/2010/main" val="321862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3" y="850735"/>
            <a:ext cx="8630433" cy="5881075"/>
          </a:xfrm>
        </p:spPr>
        <p:txBody>
          <a:bodyPr>
            <a:normAutofit/>
          </a:bodyPr>
          <a:lstStyle/>
          <a:p>
            <a:r>
              <a:rPr lang="it-IT" sz="2400" b="1" dirty="0"/>
              <a:t>JRC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evaluating</a:t>
            </a:r>
            <a:r>
              <a:rPr lang="it-IT" sz="2400" dirty="0"/>
              <a:t> the </a:t>
            </a:r>
            <a:r>
              <a:rPr lang="it-IT" sz="2400" dirty="0" err="1"/>
              <a:t>current</a:t>
            </a:r>
            <a:r>
              <a:rPr lang="it-IT" sz="2400" dirty="0"/>
              <a:t> </a:t>
            </a:r>
            <a:r>
              <a:rPr lang="it-IT" sz="2400" b="1" dirty="0" err="1"/>
              <a:t>prototype</a:t>
            </a:r>
            <a:r>
              <a:rPr lang="it-IT" sz="2400" dirty="0"/>
              <a:t> to </a:t>
            </a:r>
            <a:r>
              <a:rPr lang="it-IT" sz="2400" dirty="0" err="1"/>
              <a:t>make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 a </a:t>
            </a:r>
            <a:r>
              <a:rPr lang="it-IT" sz="2400" b="1" dirty="0"/>
              <a:t>future IPS service</a:t>
            </a:r>
            <a:r>
              <a:rPr lang="it-IT" sz="24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err="1"/>
              <a:t>Objective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to integrate the IPS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b="1" i="1" dirty="0"/>
              <a:t>Galileo Service Center </a:t>
            </a:r>
            <a:r>
              <a:rPr lang="it-IT" sz="2000" dirty="0"/>
              <a:t>in Madrid, to broadcast </a:t>
            </a:r>
            <a:r>
              <a:rPr lang="it-IT" sz="2000" dirty="0" err="1"/>
              <a:t>notifications</a:t>
            </a:r>
            <a:r>
              <a:rPr lang="it-IT" sz="2000" dirty="0"/>
              <a:t> to </a:t>
            </a:r>
            <a:r>
              <a:rPr lang="it-IT" sz="2000" dirty="0" err="1"/>
              <a:t>users</a:t>
            </a:r>
            <a:r>
              <a:rPr lang="it-IT" sz="2000" dirty="0"/>
              <a:t> of </a:t>
            </a:r>
            <a:r>
              <a:rPr lang="it-IT" sz="2000" dirty="0" err="1"/>
              <a:t>upcoming</a:t>
            </a:r>
            <a:r>
              <a:rPr lang="it-IT" sz="2000" dirty="0"/>
              <a:t> </a:t>
            </a:r>
            <a:r>
              <a:rPr lang="it-IT" sz="2000" dirty="0" err="1"/>
              <a:t>degradation</a:t>
            </a:r>
            <a:r>
              <a:rPr lang="it-IT" sz="2000" dirty="0"/>
              <a:t> of GNSS service.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err="1"/>
              <a:t>Final</a:t>
            </a:r>
            <a:r>
              <a:rPr lang="it-IT" sz="2000" dirty="0"/>
              <a:t> goal </a:t>
            </a:r>
            <a:r>
              <a:rPr lang="it-IT" sz="2000" dirty="0" err="1"/>
              <a:t>is</a:t>
            </a:r>
            <a:r>
              <a:rPr lang="it-IT" sz="2000" dirty="0"/>
              <a:t> to </a:t>
            </a:r>
            <a:r>
              <a:rPr lang="it-IT" sz="2000" dirty="0" err="1"/>
              <a:t>deploy</a:t>
            </a:r>
            <a:r>
              <a:rPr lang="it-IT" sz="2000" dirty="0"/>
              <a:t> a </a:t>
            </a:r>
            <a:r>
              <a:rPr lang="it-IT" sz="2000" b="1" u="sng" dirty="0">
                <a:solidFill>
                  <a:schemeClr val="tx1"/>
                </a:solidFill>
              </a:rPr>
              <a:t>service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challenging</a:t>
            </a:r>
            <a:r>
              <a:rPr lang="it-IT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r>
              <a:rPr lang="it-IT" sz="2400" b="1" dirty="0" err="1"/>
              <a:t>Next</a:t>
            </a:r>
            <a:r>
              <a:rPr lang="it-IT" sz="2400" b="1" dirty="0"/>
              <a:t> </a:t>
            </a:r>
            <a:r>
              <a:rPr lang="it-IT" sz="2400" b="1" dirty="0" err="1"/>
              <a:t>steps</a:t>
            </a:r>
            <a:r>
              <a:rPr lang="it-IT" sz="2400" b="1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Collection of user </a:t>
            </a:r>
            <a:r>
              <a:rPr lang="it-IT" sz="2000" dirty="0" err="1"/>
              <a:t>suggestions</a:t>
            </a:r>
            <a:r>
              <a:rPr lang="it-IT" sz="2000" dirty="0"/>
              <a:t> and feedback for </a:t>
            </a:r>
            <a:r>
              <a:rPr lang="it-IT" sz="2000" b="1" dirty="0"/>
              <a:t>future improvement </a:t>
            </a:r>
            <a:r>
              <a:rPr lang="it-IT" sz="2000" dirty="0"/>
              <a:t>of </a:t>
            </a:r>
            <a:r>
              <a:rPr lang="it-IT" sz="2000" dirty="0" err="1"/>
              <a:t>products</a:t>
            </a:r>
            <a:r>
              <a:rPr lang="it-IT" sz="2000" dirty="0"/>
              <a:t> portfolio and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dissemination</a:t>
            </a:r>
            <a:r>
              <a:rPr lang="it-IT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err="1"/>
              <a:t>Harmonization</a:t>
            </a:r>
            <a:r>
              <a:rPr lang="it-IT" sz="2000" dirty="0"/>
              <a:t> of </a:t>
            </a:r>
            <a:r>
              <a:rPr lang="it-IT" sz="2000" dirty="0" err="1"/>
              <a:t>products</a:t>
            </a:r>
            <a:r>
              <a:rPr lang="it-IT" sz="2000" dirty="0"/>
              <a:t> and </a:t>
            </a:r>
            <a:r>
              <a:rPr lang="it-IT" sz="2000" dirty="0" err="1"/>
              <a:t>raising</a:t>
            </a:r>
            <a:r>
              <a:rPr lang="it-IT" sz="2000" dirty="0"/>
              <a:t> </a:t>
            </a:r>
            <a:r>
              <a:rPr lang="it-IT" sz="2000" dirty="0" err="1"/>
              <a:t>awareness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user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Investigation of possible agreement with data providers to </a:t>
            </a:r>
            <a:r>
              <a:rPr lang="en-US" sz="2000" b="1" dirty="0"/>
              <a:t>extend and guarantee the coverage</a:t>
            </a:r>
            <a:r>
              <a:rPr lang="en-US" sz="2000" dirty="0"/>
              <a:t> over critical regions (high latitude and equatorial regions);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Possible increase of the forecast horizon (</a:t>
            </a:r>
            <a:r>
              <a:rPr lang="en-US" sz="2000" b="1" dirty="0"/>
              <a:t>limited  in IPS to 24 h</a:t>
            </a:r>
            <a:r>
              <a:rPr lang="en-US" sz="2000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Extension of the forecasting of GNSS performance to different applications. 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729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Follow-up activities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4593"/>
            <a:ext cx="7839635" cy="4785395"/>
          </a:xfrm>
        </p:spPr>
        <p:txBody>
          <a:bodyPr>
            <a:normAutofit/>
          </a:bodyPr>
          <a:lstStyle/>
          <a:p>
            <a:r>
              <a:rPr lang="fr-BE" sz="2400" b="1" dirty="0"/>
              <a:t>Roadmap of </a:t>
            </a:r>
            <a:r>
              <a:rPr lang="fr-BE" sz="2400" b="1" dirty="0" err="1"/>
              <a:t>activities</a:t>
            </a:r>
            <a:r>
              <a:rPr lang="fr-BE" sz="2400" b="1" dirty="0"/>
              <a:t> for the </a:t>
            </a:r>
            <a:r>
              <a:rPr lang="fr-BE" sz="2400" b="1" dirty="0" err="1"/>
              <a:t>next</a:t>
            </a:r>
            <a:r>
              <a:rPr lang="fr-BE" sz="2400" b="1" dirty="0"/>
              <a:t> 2 </a:t>
            </a:r>
            <a:r>
              <a:rPr lang="fr-BE" sz="2400" b="1" dirty="0" err="1"/>
              <a:t>years</a:t>
            </a:r>
            <a:r>
              <a:rPr lang="fr-BE" sz="2400" b="1" dirty="0"/>
              <a:t>:</a:t>
            </a:r>
          </a:p>
          <a:p>
            <a:endParaRPr lang="fr-B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chemeClr val="tx1"/>
                </a:solidFill>
              </a:rPr>
              <a:t>Implementation</a:t>
            </a:r>
            <a:r>
              <a:rPr lang="fr-BE" sz="2400" dirty="0">
                <a:solidFill>
                  <a:schemeClr val="tx1"/>
                </a:solidFill>
              </a:rPr>
              <a:t> of </a:t>
            </a:r>
            <a:r>
              <a:rPr lang="fr-BE" sz="2400" dirty="0" err="1">
                <a:solidFill>
                  <a:schemeClr val="tx1"/>
                </a:solidFill>
              </a:rPr>
              <a:t>improvements</a:t>
            </a:r>
            <a:r>
              <a:rPr lang="fr-BE" sz="2400" dirty="0">
                <a:solidFill>
                  <a:schemeClr val="tx1"/>
                </a:solidFill>
              </a:rPr>
              <a:t> at:</a:t>
            </a: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Products</a:t>
            </a:r>
            <a:r>
              <a:rPr lang="fr-BE" sz="2400" dirty="0">
                <a:solidFill>
                  <a:schemeClr val="tx1"/>
                </a:solidFill>
              </a:rPr>
              <a:t>’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>
              <a:solidFill>
                <a:schemeClr val="tx1"/>
              </a:solidFill>
            </a:endParaRP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Algorithmic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>
              <a:solidFill>
                <a:schemeClr val="tx1"/>
              </a:solidFill>
            </a:endParaRP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Computing</a:t>
            </a:r>
            <a:r>
              <a:rPr lang="fr-BE" sz="2400" dirty="0">
                <a:solidFill>
                  <a:schemeClr val="tx1"/>
                </a:solidFill>
              </a:rPr>
              <a:t> and SW architecture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1"/>
                </a:solidFill>
              </a:rPr>
              <a:t>Close monitoring of </a:t>
            </a:r>
            <a:r>
              <a:rPr lang="fr-BE" sz="2400" dirty="0" err="1">
                <a:solidFill>
                  <a:schemeClr val="tx1"/>
                </a:solidFill>
              </a:rPr>
              <a:t>upcoming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solar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peak</a:t>
            </a:r>
            <a:endParaRPr lang="fr-B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chemeClr val="tx1"/>
                </a:solidFill>
              </a:rPr>
              <a:t>Contribute</a:t>
            </a:r>
            <a:r>
              <a:rPr lang="fr-BE" sz="2400" dirty="0">
                <a:solidFill>
                  <a:schemeClr val="tx1"/>
                </a:solidFill>
              </a:rPr>
              <a:t> to </a:t>
            </a:r>
            <a:r>
              <a:rPr lang="fr-BE" sz="2400" b="1" u="sng" dirty="0" err="1">
                <a:solidFill>
                  <a:schemeClr val="tx1"/>
                </a:solidFill>
              </a:rPr>
              <a:t>preparadness</a:t>
            </a:r>
            <a:r>
              <a:rPr lang="fr-BE" sz="2400" b="1" u="sng" dirty="0">
                <a:solidFill>
                  <a:schemeClr val="tx1"/>
                </a:solidFill>
              </a:rPr>
              <a:t> actions </a:t>
            </a:r>
            <a:r>
              <a:rPr lang="en-US" sz="2400" dirty="0">
                <a:solidFill>
                  <a:schemeClr val="tx1"/>
                </a:solidFill>
              </a:rPr>
              <a:t>for mitigating the effects of space weather events on EU assets</a:t>
            </a:r>
            <a:endParaRPr lang="fr-B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b="1" u="sng" dirty="0">
                <a:solidFill>
                  <a:schemeClr val="tx1"/>
                </a:solidFill>
              </a:rPr>
              <a:t>Collaboration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with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research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insititutes</a:t>
            </a:r>
            <a:r>
              <a:rPr lang="fr-BE" sz="2400" dirty="0">
                <a:solidFill>
                  <a:schemeClr val="tx1"/>
                </a:solidFill>
              </a:rPr>
              <a:t>, in EU and international , to </a:t>
            </a:r>
            <a:r>
              <a:rPr lang="fr-BE" sz="2400" dirty="0" err="1">
                <a:solidFill>
                  <a:schemeClr val="tx1"/>
                </a:solidFill>
              </a:rPr>
              <a:t>fill</a:t>
            </a:r>
            <a:r>
              <a:rPr lang="fr-BE" sz="2400" dirty="0">
                <a:solidFill>
                  <a:schemeClr val="tx1"/>
                </a:solidFill>
              </a:rPr>
              <a:t> in </a:t>
            </a:r>
            <a:r>
              <a:rPr lang="fr-BE" sz="2400" dirty="0" err="1">
                <a:solidFill>
                  <a:schemeClr val="tx1"/>
                </a:solidFill>
              </a:rPr>
              <a:t>potential</a:t>
            </a:r>
            <a:r>
              <a:rPr lang="fr-BE" sz="2400" dirty="0">
                <a:solidFill>
                  <a:schemeClr val="tx1"/>
                </a:solidFill>
              </a:rPr>
              <a:t> gaps in </a:t>
            </a:r>
            <a:r>
              <a:rPr lang="fr-BE" sz="2400" dirty="0" err="1">
                <a:solidFill>
                  <a:schemeClr val="tx1"/>
                </a:solidFill>
              </a:rPr>
              <a:t>terms</a:t>
            </a:r>
            <a:r>
              <a:rPr lang="fr-BE" sz="2400" dirty="0">
                <a:solidFill>
                  <a:schemeClr val="tx1"/>
                </a:solidFill>
              </a:rPr>
              <a:t> of </a:t>
            </a:r>
            <a:r>
              <a:rPr lang="fr-BE" sz="2400" dirty="0" err="1">
                <a:solidFill>
                  <a:schemeClr val="tx1"/>
                </a:solidFill>
              </a:rPr>
              <a:t>products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499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34" y="2834195"/>
            <a:ext cx="436732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BE" sz="2400" b="1" dirty="0">
                <a:solidFill>
                  <a:srgbClr val="034EA2"/>
                </a:solidFill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476" y="5924708"/>
            <a:ext cx="26810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pc="-100" baseline="0" dirty="0">
                <a:solidFill>
                  <a:srgbClr val="034EA2"/>
                </a:solidFill>
              </a:rPr>
              <a:t>http://ec.europa.eu/galileo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4077072"/>
            <a:ext cx="349696" cy="28803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13BDF60-488B-488C-8AA7-8D0673A2581A}" type="slidenum">
              <a:rPr lang="en-GB" smtClean="0">
                <a:solidFill>
                  <a:srgbClr val="FFFFFF"/>
                </a:solidFill>
                <a:latin typeface="Arial" charset="0"/>
              </a:rPr>
              <a:pPr/>
              <a:t>14</a:t>
            </a:fld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756848" y="4229472"/>
            <a:ext cx="349696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BDF60-488B-488C-8AA7-8D0673A2581A}" type="slidenum">
              <a:rPr lang="en-GB" smtClean="0">
                <a:solidFill>
                  <a:srgbClr val="FFFFFF"/>
                </a:solidFill>
                <a:latin typeface="Arial" charset="0"/>
              </a:rPr>
              <a:pPr/>
              <a:t>14</a:t>
            </a:fld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0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92D2"/>
                </a:solidFill>
              </a:rPr>
              <a:t>the Joint </a:t>
            </a:r>
            <a:r>
              <a:rPr lang="fr-BE" dirty="0" err="1">
                <a:solidFill>
                  <a:srgbClr val="0092D2"/>
                </a:solidFill>
              </a:rPr>
              <a:t>research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 err="1">
                <a:solidFill>
                  <a:srgbClr val="0092D2"/>
                </a:solidFill>
              </a:rPr>
              <a:t>centRE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>
                <a:solidFill>
                  <a:schemeClr val="tx1"/>
                </a:solidFill>
              </a:rPr>
              <a:t>(JRC)</a:t>
            </a:r>
          </a:p>
        </p:txBody>
      </p:sp>
      <p:pic>
        <p:nvPicPr>
          <p:cNvPr id="5" name="Picture 4" descr="JRC-sites-map_for-slide.png">
            <a:extLst>
              <a:ext uri="{FF2B5EF4-FFF2-40B4-BE49-F238E27FC236}">
                <a16:creationId xmlns:a16="http://schemas.microsoft.com/office/drawing/2014/main" id="{5CFDA412-1DA6-4939-9C7D-938F6BCB1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23" y="1822031"/>
            <a:ext cx="5839009" cy="430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6DFB2-23FB-4904-A836-C826A94DF0A6}"/>
              </a:ext>
            </a:extLst>
          </p:cNvPr>
          <p:cNvSpPr txBox="1"/>
          <p:nvPr/>
        </p:nvSpPr>
        <p:spPr>
          <a:xfrm>
            <a:off x="190500" y="3613742"/>
            <a:ext cx="47625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33ACE3"/>
              </a:buClr>
            </a:pP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JRC contribution to EU GNSS </a:t>
            </a:r>
            <a:r>
              <a:rPr lang="en-US" sz="2400" b="1" dirty="0" err="1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en-US" sz="2400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10000"/>
              </a:lnSpc>
              <a:buClr>
                <a:srgbClr val="33ACE3"/>
              </a:buClr>
            </a:pPr>
            <a:endParaRPr lang="en-US" sz="2400" dirty="0">
              <a:solidFill>
                <a:srgbClr val="093B3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 Institutions </a:t>
            </a:r>
            <a:b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(DG GROW, GSA)</a:t>
            </a:r>
            <a:b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>
              <a:solidFill>
                <a:srgbClr val="093B3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European Space Agency (ESA</a:t>
            </a:r>
            <a:r>
              <a:rPr lang="en-US" sz="2200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30FB0-4007-4D1E-BD7C-E612E21AFABF}"/>
              </a:ext>
            </a:extLst>
          </p:cNvPr>
          <p:cNvSpPr txBox="1"/>
          <p:nvPr/>
        </p:nvSpPr>
        <p:spPr>
          <a:xfrm>
            <a:off x="190499" y="887879"/>
            <a:ext cx="84828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33ACE3"/>
              </a:buClr>
            </a:pPr>
            <a:r>
              <a:rPr lang="en-US" sz="2400" dirty="0">
                <a:solidFill>
                  <a:srgbClr val="093B37"/>
                </a:solidFill>
                <a:ea typeface="Verdana" panose="020B0604030504040204" pitchFamily="34" charset="0"/>
              </a:rPr>
              <a:t>As the European Commission's science and knowledge service, the </a:t>
            </a: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</a:rPr>
              <a:t>Joint Research Centre </a:t>
            </a:r>
            <a:r>
              <a:rPr lang="en-US" sz="2400" b="1" u="sng" dirty="0">
                <a:solidFill>
                  <a:srgbClr val="0092D2"/>
                </a:solidFill>
                <a:ea typeface="Verdana" panose="020B0604030504040204" pitchFamily="34" charset="0"/>
              </a:rPr>
              <a:t>supports EU policies with independent scientific evidence</a:t>
            </a:r>
            <a:r>
              <a:rPr lang="en-US" sz="2400" b="1" u="sng" dirty="0">
                <a:solidFill>
                  <a:srgbClr val="093B37"/>
                </a:solidFill>
                <a:ea typeface="Verdana" panose="020B0604030504040204" pitchFamily="34" charset="0"/>
              </a:rPr>
              <a:t> </a:t>
            </a:r>
            <a:r>
              <a:rPr lang="en-US" sz="2400" dirty="0">
                <a:solidFill>
                  <a:srgbClr val="093B37"/>
                </a:solidFill>
                <a:ea typeface="Verdana" panose="020B0604030504040204" pitchFamily="34" charset="0"/>
              </a:rPr>
              <a:t>throughout the whole </a:t>
            </a:r>
            <a:r>
              <a:rPr lang="en-US" sz="2400" b="1" dirty="0">
                <a:solidFill>
                  <a:srgbClr val="093B37"/>
                </a:solidFill>
                <a:ea typeface="Verdana" panose="020B0604030504040204" pitchFamily="34" charset="0"/>
              </a:rPr>
              <a:t>policy cycle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02276" y="2453814"/>
            <a:ext cx="4650723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180975" indent="-180975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360363" indent="-180975" eaLnBrk="0" hangingPunct="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538163" indent="-177800" eaLnBrk="0" hangingPunct="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717550" indent="-179388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174750" indent="-1793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1631950" indent="-1793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089150" indent="-1793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2546350" indent="-1793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ts val="472"/>
              </a:spcBef>
              <a:spcAft>
                <a:spcPct val="0"/>
              </a:spcAft>
              <a:buClrTx/>
            </a:pPr>
            <a:r>
              <a:rPr lang="en-GB" altLang="en-US" sz="2400" b="1" dirty="0">
                <a:solidFill>
                  <a:srgbClr val="093B37"/>
                </a:solidFill>
                <a:latin typeface="+mn-lt"/>
                <a:ea typeface="Verdana" panose="020B0604030504040204" pitchFamily="34" charset="0"/>
              </a:rPr>
              <a:t>Policy neutral: </a:t>
            </a:r>
            <a:br>
              <a:rPr lang="en-GB" altLang="en-US" sz="2400" dirty="0">
                <a:solidFill>
                  <a:srgbClr val="093B37"/>
                </a:solidFill>
                <a:latin typeface="+mn-lt"/>
                <a:ea typeface="Verdana" panose="020B0604030504040204" pitchFamily="34" charset="0"/>
              </a:rPr>
            </a:br>
            <a:r>
              <a:rPr lang="en-GB" altLang="en-US" sz="2400" dirty="0">
                <a:solidFill>
                  <a:srgbClr val="093B37"/>
                </a:solidFill>
                <a:latin typeface="+mn-lt"/>
                <a:ea typeface="Verdana" panose="020B0604030504040204" pitchFamily="34" charset="0"/>
              </a:rPr>
              <a:t>JRC has no policy agenda of its own</a:t>
            </a:r>
          </a:p>
        </p:txBody>
      </p:sp>
    </p:spTree>
    <p:extLst>
      <p:ext uri="{BB962C8B-B14F-4D97-AF65-F5344CB8AC3E}">
        <p14:creationId xmlns:p14="http://schemas.microsoft.com/office/powerpoint/2010/main" val="17746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26" y="199246"/>
            <a:ext cx="7571184" cy="720080"/>
          </a:xfrm>
        </p:spPr>
        <p:txBody>
          <a:bodyPr>
            <a:noAutofit/>
          </a:bodyPr>
          <a:lstStyle/>
          <a:p>
            <a:r>
              <a:rPr lang="en-GB" altLang="en-US" dirty="0">
                <a:solidFill>
                  <a:srgbClr val="0092D2"/>
                </a:solidFill>
              </a:rPr>
              <a:t>Galileo, </a:t>
            </a:r>
            <a:r>
              <a:rPr lang="en-GB" altLang="en-US" dirty="0"/>
              <a:t>its </a:t>
            </a:r>
            <a:r>
              <a:rPr lang="en-GB" altLang="en-US" dirty="0">
                <a:solidFill>
                  <a:srgbClr val="0092D2"/>
                </a:solidFill>
              </a:rPr>
              <a:t>users</a:t>
            </a:r>
            <a:r>
              <a:rPr lang="en-GB" altLang="en-US" dirty="0"/>
              <a:t> and </a:t>
            </a:r>
            <a:r>
              <a:rPr lang="en-GB" altLang="en-US" dirty="0">
                <a:solidFill>
                  <a:srgbClr val="0092D2"/>
                </a:solidFill>
              </a:rPr>
              <a:t>Space Weather</a:t>
            </a: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3BDF60-488B-488C-8AA7-8D0673A2581A}" type="slidenum">
              <a:rPr lang="en-GB" smtClean="0">
                <a:solidFill>
                  <a:srgbClr val="FFFFFF"/>
                </a:solidFill>
                <a:latin typeface="Arial" charset="0"/>
              </a:rPr>
              <a:pPr/>
              <a:t>3</a:t>
            </a:fld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5" y="815152"/>
            <a:ext cx="90190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43434"/>
                </a:solidFill>
              </a:rPr>
              <a:t>As a GNSS provider, the </a:t>
            </a:r>
            <a:r>
              <a:rPr lang="en-US" sz="2400" b="1" dirty="0">
                <a:solidFill>
                  <a:srgbClr val="343434"/>
                </a:solidFill>
              </a:rPr>
              <a:t>European Union is investing </a:t>
            </a:r>
            <a:r>
              <a:rPr lang="en-US" sz="2400" dirty="0">
                <a:solidFill>
                  <a:srgbClr val="343434"/>
                </a:solidFill>
              </a:rPr>
              <a:t>into monitoring and prediction capability to </a:t>
            </a:r>
            <a:r>
              <a:rPr lang="en-US" sz="2400" b="1" dirty="0"/>
              <a:t>assist GNSS users anticipate</a:t>
            </a:r>
            <a:r>
              <a:rPr lang="en-US" sz="2400" dirty="0"/>
              <a:t> potential degradation of the GNSS performance, and hence </a:t>
            </a:r>
            <a:r>
              <a:rPr lang="en-US" sz="2400" dirty="0">
                <a:solidFill>
                  <a:srgbClr val="343434"/>
                </a:solidFill>
              </a:rPr>
              <a:t>take the necessary measures to safeguard business.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43434"/>
                </a:solidFill>
              </a:rPr>
              <a:t>A prototype has been delivered early 2019 to help monitor and forecast the ionospheric activity: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http://ips.gsc-europa.eu/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Focus on aviation and high accuracy applications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3 geographical scales: local, regional, global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Prediction products up to 24h: </a:t>
            </a:r>
          </a:p>
          <a:p>
            <a:pPr marL="125730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Scientific products: Sun activity, CMEs, TEC, Scintillation</a:t>
            </a:r>
          </a:p>
          <a:p>
            <a:pPr marL="125730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Impact at user domain: positioning error, loss of lock,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43434"/>
                </a:solidFill>
              </a:rPr>
              <a:t>JRC</a:t>
            </a:r>
            <a:r>
              <a:rPr lang="en-US" sz="2400" dirty="0">
                <a:solidFill>
                  <a:srgbClr val="343434"/>
                </a:solidFill>
              </a:rPr>
              <a:t> was involved in the prototype development as scientific advisor</a:t>
            </a:r>
          </a:p>
        </p:txBody>
      </p:sp>
    </p:spTree>
    <p:extLst>
      <p:ext uri="{BB962C8B-B14F-4D97-AF65-F5344CB8AC3E}">
        <p14:creationId xmlns:p14="http://schemas.microsoft.com/office/powerpoint/2010/main" val="33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92D2"/>
                </a:solidFill>
              </a:rPr>
              <a:t>JRC </a:t>
            </a:r>
            <a:r>
              <a:rPr lang="fr-BE" dirty="0" err="1">
                <a:solidFill>
                  <a:srgbClr val="0092D2"/>
                </a:solidFill>
              </a:rPr>
              <a:t>role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/>
              <a:t>in the </a:t>
            </a:r>
            <a:r>
              <a:rPr lang="fr-BE" dirty="0" err="1"/>
              <a:t>operation</a:t>
            </a:r>
            <a:r>
              <a:rPr lang="fr-BE" dirty="0"/>
              <a:t> of 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856676"/>
            <a:ext cx="8429604" cy="5060032"/>
          </a:xfrm>
        </p:spPr>
        <p:txBody>
          <a:bodyPr>
            <a:normAutofit/>
          </a:bodyPr>
          <a:lstStyle/>
          <a:p>
            <a:pPr algn="just"/>
            <a:r>
              <a:rPr lang="fr-BE" sz="2400" dirty="0"/>
              <a:t>The prototype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b="1" dirty="0" err="1"/>
              <a:t>currently</a:t>
            </a:r>
            <a:r>
              <a:rPr lang="fr-BE" sz="2400" b="1" dirty="0"/>
              <a:t> </a:t>
            </a:r>
            <a:r>
              <a:rPr lang="fr-BE" sz="2400" b="1" dirty="0" err="1"/>
              <a:t>being</a:t>
            </a:r>
            <a:r>
              <a:rPr lang="fr-BE" sz="2400" b="1" dirty="0"/>
              <a:t> </a:t>
            </a:r>
            <a:r>
              <a:rPr lang="fr-BE" sz="2400" b="1" dirty="0" err="1"/>
              <a:t>ported</a:t>
            </a:r>
            <a:r>
              <a:rPr lang="fr-BE" sz="2400" b="1" dirty="0"/>
              <a:t> </a:t>
            </a:r>
            <a:r>
              <a:rPr lang="fr-BE" sz="2400" dirty="0"/>
              <a:t>at JRC </a:t>
            </a:r>
            <a:r>
              <a:rPr lang="fr-BE" sz="2400" dirty="0" err="1"/>
              <a:t>with</a:t>
            </a:r>
            <a:r>
              <a:rPr lang="fr-BE" sz="2400" dirty="0"/>
              <a:t> the </a:t>
            </a:r>
            <a:r>
              <a:rPr lang="fr-BE" sz="2400" dirty="0" err="1"/>
              <a:t>following</a:t>
            </a:r>
            <a:r>
              <a:rPr lang="fr-BE" sz="2400" dirty="0"/>
              <a:t> objectives: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/>
                </a:solidFill>
              </a:rPr>
              <a:t>Continue the </a:t>
            </a:r>
            <a:r>
              <a:rPr lang="fr-BE" sz="2400" b="1" u="sng" dirty="0">
                <a:solidFill>
                  <a:schemeClr val="tx1"/>
                </a:solidFill>
              </a:rPr>
              <a:t>validation</a:t>
            </a:r>
            <a:r>
              <a:rPr lang="fr-BE" sz="2400" dirty="0">
                <a:solidFill>
                  <a:schemeClr val="tx1"/>
                </a:solidFill>
              </a:rPr>
              <a:t> of </a:t>
            </a:r>
            <a:r>
              <a:rPr lang="fr-BE" sz="2400" dirty="0" err="1">
                <a:solidFill>
                  <a:schemeClr val="tx1"/>
                </a:solidFill>
              </a:rPr>
              <a:t>current</a:t>
            </a:r>
            <a:r>
              <a:rPr lang="fr-BE" sz="2400" dirty="0">
                <a:solidFill>
                  <a:schemeClr val="tx1"/>
                </a:solidFill>
              </a:rPr>
              <a:t> IPS </a:t>
            </a:r>
            <a:r>
              <a:rPr lang="fr-BE" sz="2400" dirty="0" err="1">
                <a:solidFill>
                  <a:schemeClr val="tx1"/>
                </a:solidFill>
              </a:rPr>
              <a:t>products</a:t>
            </a:r>
            <a:endParaRPr lang="fr-BE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Identify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b="1" u="sng" dirty="0" err="1">
                <a:solidFill>
                  <a:schemeClr val="tx1"/>
                </a:solidFill>
              </a:rPr>
              <a:t>improvements</a:t>
            </a:r>
            <a:r>
              <a:rPr lang="fr-BE" sz="2400" b="1" u="sng" dirty="0">
                <a:solidFill>
                  <a:schemeClr val="tx1"/>
                </a:solidFill>
              </a:rPr>
              <a:t> and </a:t>
            </a:r>
            <a:r>
              <a:rPr lang="fr-BE" sz="2400" b="1" u="sng" dirty="0" err="1">
                <a:solidFill>
                  <a:schemeClr val="tx1"/>
                </a:solidFill>
              </a:rPr>
              <a:t>enhancements</a:t>
            </a:r>
            <a:r>
              <a:rPr lang="fr-BE" sz="2400" b="1" u="sng" dirty="0">
                <a:solidFill>
                  <a:schemeClr val="tx1"/>
                </a:solidFill>
              </a:rPr>
              <a:t> </a:t>
            </a:r>
            <a:r>
              <a:rPr lang="fr-BE" sz="2400" dirty="0">
                <a:solidFill>
                  <a:schemeClr val="tx1"/>
                </a:solidFill>
              </a:rPr>
              <a:t>at:</a:t>
            </a: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Products</a:t>
            </a:r>
            <a:r>
              <a:rPr lang="fr-BE" sz="2400" dirty="0">
                <a:solidFill>
                  <a:schemeClr val="tx1"/>
                </a:solidFill>
              </a:rPr>
              <a:t>’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>
              <a:solidFill>
                <a:schemeClr val="tx1"/>
              </a:solidFill>
            </a:endParaRP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Algorithmic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>
              <a:solidFill>
                <a:schemeClr val="tx1"/>
              </a:solidFill>
            </a:endParaRPr>
          </a:p>
          <a:p>
            <a:pPr marL="1105200" lvl="1" indent="-457200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Computing</a:t>
            </a:r>
            <a:r>
              <a:rPr lang="fr-BE" sz="2400" dirty="0">
                <a:solidFill>
                  <a:schemeClr val="tx1"/>
                </a:solidFill>
              </a:rPr>
              <a:t> and SW architecture </a:t>
            </a:r>
            <a:r>
              <a:rPr lang="fr-BE" sz="2400" dirty="0" err="1">
                <a:solidFill>
                  <a:schemeClr val="tx1"/>
                </a:solidFill>
              </a:rPr>
              <a:t>level</a:t>
            </a:r>
            <a:endParaRPr lang="fr-BE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/>
                </a:solidFill>
              </a:rPr>
              <a:t>Explore </a:t>
            </a:r>
            <a:r>
              <a:rPr lang="fr-BE" sz="2400" b="1" u="sng" dirty="0" err="1">
                <a:solidFill>
                  <a:schemeClr val="tx1"/>
                </a:solidFill>
              </a:rPr>
              <a:t>cooperation</a:t>
            </a:r>
            <a:r>
              <a:rPr lang="fr-BE" sz="2400" b="1" u="sng" dirty="0">
                <a:solidFill>
                  <a:schemeClr val="tx1"/>
                </a:solidFill>
              </a:rPr>
              <a:t> </a:t>
            </a:r>
            <a:r>
              <a:rPr lang="fr-BE" sz="2400" b="1" u="sng" dirty="0" err="1">
                <a:solidFill>
                  <a:schemeClr val="tx1"/>
                </a:solidFill>
              </a:rPr>
              <a:t>opportunities</a:t>
            </a:r>
            <a:endParaRPr lang="fr-BE" sz="2400" b="1" u="sng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BE" sz="2400" dirty="0" err="1">
                <a:solidFill>
                  <a:schemeClr val="tx1"/>
                </a:solidFill>
              </a:rPr>
              <a:t>Provide</a:t>
            </a:r>
            <a:r>
              <a:rPr lang="fr-BE" sz="2400" dirty="0">
                <a:solidFill>
                  <a:schemeClr val="tx1"/>
                </a:solidFill>
              </a:rPr>
              <a:t> guidance for the future migration to the Galileo Service Center (GSC, Madrid), service provider for Galileo </a:t>
            </a:r>
            <a:r>
              <a:rPr lang="fr-BE" sz="2400" dirty="0" err="1">
                <a:solidFill>
                  <a:schemeClr val="tx1"/>
                </a:solidFill>
              </a:rPr>
              <a:t>users</a:t>
            </a:r>
            <a:endParaRPr lang="fr-BE" sz="2400" dirty="0"/>
          </a:p>
          <a:p>
            <a:pPr marL="457200" indent="-457200">
              <a:buFont typeface="+mj-lt"/>
              <a:buAutoNum type="arabicPeriod"/>
            </a:pPr>
            <a:endParaRPr lang="fr-BE" sz="2400" dirty="0">
              <a:solidFill>
                <a:srgbClr val="0092D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dirty="0">
              <a:solidFill>
                <a:srgbClr val="0092D2"/>
              </a:solidFill>
            </a:endParaRPr>
          </a:p>
          <a:p>
            <a:endParaRPr lang="fr-BE" dirty="0">
              <a:solidFill>
                <a:srgbClr val="0092D2"/>
              </a:solidFill>
            </a:endParaRPr>
          </a:p>
          <a:p>
            <a:endParaRPr lang="fr-BE" dirty="0"/>
          </a:p>
          <a:p>
            <a:endParaRPr lang="fr-BE" b="1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413" y="4787154"/>
            <a:ext cx="8281686" cy="18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lvl1pPr>
            <a:lvl2pPr marL="648000" indent="-2880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lvl2pPr>
            <a:lvl3pPr marL="900000" indent="-2520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lvl3pPr>
            <a:lvl4pPr marL="1152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lvl4pPr>
            <a:lvl5pPr marL="1404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§"/>
            </a:pPr>
            <a:endParaRPr lang="fr-BE" sz="2600" dirty="0">
              <a:solidFill>
                <a:schemeClr val="tx1"/>
              </a:solidFill>
            </a:endParaRPr>
          </a:p>
          <a:p>
            <a:r>
              <a:rPr lang="fr-BE" sz="2600" dirty="0">
                <a:solidFill>
                  <a:schemeClr val="tx1"/>
                </a:solidFill>
              </a:rPr>
              <a:t>This </a:t>
            </a:r>
            <a:r>
              <a:rPr lang="fr-BE" sz="2600" dirty="0" err="1">
                <a:solidFill>
                  <a:schemeClr val="tx1"/>
                </a:solidFill>
              </a:rPr>
              <a:t>will</a:t>
            </a:r>
            <a:r>
              <a:rPr lang="fr-BE" sz="2600" dirty="0">
                <a:solidFill>
                  <a:schemeClr val="tx1"/>
                </a:solidFill>
              </a:rPr>
              <a:t> key position the JRC to: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BE" sz="2600" dirty="0">
                <a:solidFill>
                  <a:schemeClr val="tx1"/>
                </a:solidFill>
              </a:rPr>
              <a:t>M</a:t>
            </a:r>
            <a:r>
              <a:rPr lang="en-GB" sz="2600" dirty="0" err="1"/>
              <a:t>onitor</a:t>
            </a:r>
            <a:r>
              <a:rPr lang="en-GB" sz="2600" dirty="0"/>
              <a:t> and predict potential ionosphere-related disturbances affecting the GNSS user communities</a:t>
            </a:r>
            <a:endParaRPr lang="fr-BE" sz="2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600" dirty="0" err="1">
                <a:solidFill>
                  <a:schemeClr val="tx1"/>
                </a:solidFill>
              </a:rPr>
              <a:t>Advise</a:t>
            </a:r>
            <a:r>
              <a:rPr lang="fr-BE" sz="2600" dirty="0">
                <a:solidFill>
                  <a:schemeClr val="tx1"/>
                </a:solidFill>
              </a:rPr>
              <a:t> EC </a:t>
            </a:r>
            <a:r>
              <a:rPr lang="fr-BE" sz="2600" dirty="0" err="1">
                <a:solidFill>
                  <a:schemeClr val="tx1"/>
                </a:solidFill>
              </a:rPr>
              <a:t>accordingly</a:t>
            </a:r>
            <a:r>
              <a:rPr lang="fr-BE" sz="2600" dirty="0">
                <a:solidFill>
                  <a:schemeClr val="tx1"/>
                </a:solidFill>
              </a:rPr>
              <a:t> to </a:t>
            </a:r>
            <a:r>
              <a:rPr lang="fr-BE" sz="2600" dirty="0" err="1">
                <a:solidFill>
                  <a:schemeClr val="tx1"/>
                </a:solidFill>
              </a:rPr>
              <a:t>take</a:t>
            </a:r>
            <a:r>
              <a:rPr lang="fr-BE" sz="2600" dirty="0">
                <a:solidFill>
                  <a:schemeClr val="tx1"/>
                </a:solidFill>
              </a:rPr>
              <a:t> action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BE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sz="2600" dirty="0"/>
          </a:p>
          <a:p>
            <a:pPr marL="457200" indent="-457200">
              <a:buFont typeface="+mj-lt"/>
              <a:buAutoNum type="arabicPeriod"/>
            </a:pPr>
            <a:endParaRPr lang="fr-BE" sz="2400" dirty="0">
              <a:solidFill>
                <a:srgbClr val="0092D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dirty="0">
              <a:solidFill>
                <a:srgbClr val="0092D2"/>
              </a:solidFill>
            </a:endParaRPr>
          </a:p>
          <a:p>
            <a:endParaRPr lang="fr-BE" dirty="0">
              <a:solidFill>
                <a:srgbClr val="0092D2"/>
              </a:solidFill>
            </a:endParaRPr>
          </a:p>
          <a:p>
            <a:endParaRPr lang="fr-BE" dirty="0"/>
          </a:p>
          <a:p>
            <a:endParaRPr lang="fr-BE" b="1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76518" y="5096435"/>
            <a:ext cx="8429604" cy="1528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b="1" dirty="0">
                <a:solidFill>
                  <a:schemeClr val="tx1"/>
                </a:solidFill>
              </a:rPr>
              <a:t>This </a:t>
            </a:r>
            <a:r>
              <a:rPr lang="fr-BE" sz="2000" b="1" dirty="0" err="1">
                <a:solidFill>
                  <a:schemeClr val="tx1"/>
                </a:solidFill>
              </a:rPr>
              <a:t>will</a:t>
            </a:r>
            <a:r>
              <a:rPr lang="fr-BE" sz="2000" b="1" dirty="0">
                <a:solidFill>
                  <a:schemeClr val="tx1"/>
                </a:solidFill>
              </a:rPr>
              <a:t> key position the JRC to: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chemeClr val="tx1"/>
                </a:solidFill>
              </a:rPr>
              <a:t>M</a:t>
            </a:r>
            <a:r>
              <a:rPr lang="en-GB" sz="2000" b="1" dirty="0" err="1">
                <a:solidFill>
                  <a:schemeClr val="tx1"/>
                </a:solidFill>
              </a:rPr>
              <a:t>onitor</a:t>
            </a:r>
            <a:r>
              <a:rPr lang="en-GB" sz="2000" b="1" dirty="0">
                <a:solidFill>
                  <a:schemeClr val="tx1"/>
                </a:solidFill>
              </a:rPr>
              <a:t> and predict potential ionosphere-related disturbances affecting the GNSS user communities</a:t>
            </a:r>
            <a:endParaRPr lang="fr-BE" sz="20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000" b="1" dirty="0" err="1">
                <a:solidFill>
                  <a:schemeClr val="tx1"/>
                </a:solidFill>
              </a:rPr>
              <a:t>Advise</a:t>
            </a:r>
            <a:r>
              <a:rPr lang="fr-BE" sz="2000" b="1" dirty="0">
                <a:solidFill>
                  <a:schemeClr val="tx1"/>
                </a:solidFill>
              </a:rPr>
              <a:t> EC </a:t>
            </a:r>
            <a:r>
              <a:rPr lang="fr-BE" sz="2000" b="1" dirty="0" err="1">
                <a:solidFill>
                  <a:schemeClr val="tx1"/>
                </a:solidFill>
              </a:rPr>
              <a:t>accordingly</a:t>
            </a:r>
            <a:r>
              <a:rPr lang="fr-BE" sz="2000" b="1" dirty="0">
                <a:solidFill>
                  <a:schemeClr val="tx1"/>
                </a:solidFill>
              </a:rPr>
              <a:t> to </a:t>
            </a:r>
            <a:r>
              <a:rPr lang="fr-BE" sz="2000" b="1" dirty="0" err="1">
                <a:solidFill>
                  <a:schemeClr val="tx1"/>
                </a:solidFill>
              </a:rPr>
              <a:t>take</a:t>
            </a:r>
            <a:r>
              <a:rPr lang="fr-BE" sz="2000" b="1" dirty="0">
                <a:solidFill>
                  <a:schemeClr val="tx1"/>
                </a:solidFill>
              </a:rPr>
              <a:t> action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1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79"/>
            <a:ext cx="7355160" cy="765908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rgbClr val="0092D2"/>
                </a:solidFill>
              </a:rPr>
              <a:t>validation </a:t>
            </a:r>
            <a:r>
              <a:rPr lang="fr-BE" dirty="0">
                <a:solidFill>
                  <a:schemeClr val="tx1"/>
                </a:solidFill>
              </a:rPr>
              <a:t>of the </a:t>
            </a:r>
            <a:r>
              <a:rPr lang="fr-BE" dirty="0" err="1">
                <a:solidFill>
                  <a:schemeClr val="tx1"/>
                </a:solidFill>
              </a:rPr>
              <a:t>prediction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Algorithms</a:t>
            </a:r>
            <a:r>
              <a:rPr lang="fr-BE" dirty="0">
                <a:solidFill>
                  <a:schemeClr val="tx1"/>
                </a:solidFill>
              </a:rPr>
              <a:t>: SUN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75" y="2013509"/>
            <a:ext cx="9474319" cy="423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5" y="815152"/>
            <a:ext cx="90190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JRC has noticed that some of the solar disk images in the IPS Solar Physics product series are not always optimally shaped.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Note the misdetection of solar spots in the right hand plot!</a:t>
            </a:r>
          </a:p>
        </p:txBody>
      </p:sp>
      <p:sp>
        <p:nvSpPr>
          <p:cNvPr id="7" name="Oval 6"/>
          <p:cNvSpPr/>
          <p:nvPr/>
        </p:nvSpPr>
        <p:spPr>
          <a:xfrm>
            <a:off x="7256560" y="3509680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1" y="5700896"/>
            <a:ext cx="901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JRC has started first trials of an automatic control of the Sun disk images directly from the FITS format in which they are provided. </a:t>
            </a:r>
          </a:p>
        </p:txBody>
      </p:sp>
    </p:spTree>
    <p:extLst>
      <p:ext uri="{BB962C8B-B14F-4D97-AF65-F5344CB8AC3E}">
        <p14:creationId xmlns:p14="http://schemas.microsoft.com/office/powerpoint/2010/main" val="470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79"/>
            <a:ext cx="7355160" cy="765908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rgbClr val="0092D2"/>
                </a:solidFill>
              </a:rPr>
              <a:t>validation </a:t>
            </a:r>
            <a:r>
              <a:rPr lang="fr-BE" dirty="0">
                <a:solidFill>
                  <a:schemeClr val="tx1"/>
                </a:solidFill>
              </a:rPr>
              <a:t>of LTF TEC: Scenario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9283" y="4648744"/>
            <a:ext cx="8673352" cy="208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Specific geomagnetic events under analysis for the testing (CH: Coronal Hole, CME: Coronal Mass Ejection)</a:t>
            </a:r>
            <a:r>
              <a:rPr lang="en-US" sz="2400" dirty="0">
                <a:solidFill>
                  <a:srgbClr val="343434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JRC has set a new benchmark comparing against the IPS LTF product consists of the TEC derived from JASON-3 mission altimetry data.</a:t>
            </a:r>
            <a:endParaRPr lang="en-US" sz="2400" dirty="0">
              <a:solidFill>
                <a:srgbClr val="34343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" y="976754"/>
            <a:ext cx="9086811" cy="4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79"/>
            <a:ext cx="7355160" cy="765908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rgbClr val="0092D2"/>
                </a:solidFill>
              </a:rPr>
              <a:t>validation </a:t>
            </a:r>
            <a:r>
              <a:rPr lang="fr-BE" dirty="0">
                <a:solidFill>
                  <a:schemeClr val="tx1"/>
                </a:solidFill>
              </a:rPr>
              <a:t>of LTF TEC: </a:t>
            </a:r>
            <a:r>
              <a:rPr lang="fr-BE" dirty="0" err="1">
                <a:solidFill>
                  <a:schemeClr val="tx1"/>
                </a:solidFill>
              </a:rPr>
              <a:t>Results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9283" y="4312569"/>
            <a:ext cx="8673352" cy="245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BIAS: Results are compatible with the study performed in (Hernandez-</a:t>
            </a:r>
            <a:r>
              <a:rPr lang="en-US" sz="2400" dirty="0" err="1"/>
              <a:t>Pajares</a:t>
            </a:r>
            <a:r>
              <a:rPr lang="en-US" sz="2400" dirty="0"/>
              <a:t> et al., 2016) where ~190 million of </a:t>
            </a:r>
            <a:r>
              <a:rPr lang="en-US" sz="2400" dirty="0" err="1"/>
              <a:t>intercomparisons</a:t>
            </a:r>
            <a:r>
              <a:rPr lang="en-US" sz="2400" dirty="0"/>
              <a:t> were made during 15 years; most part of the biases were from 1 up to few </a:t>
            </a:r>
            <a:r>
              <a:rPr lang="en-US" sz="2400" dirty="0" err="1"/>
              <a:t>TECu</a:t>
            </a:r>
            <a:r>
              <a:rPr lang="en-US" sz="2400" dirty="0"/>
              <a:t> (in absolute value).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Sigma</a:t>
            </a:r>
            <a:r>
              <a:rPr lang="en-US" sz="2400" dirty="0">
                <a:solidFill>
                  <a:srgbClr val="343434"/>
                </a:solidFill>
              </a:rPr>
              <a:t>: </a:t>
            </a:r>
            <a:r>
              <a:rPr lang="en-US" sz="2400" dirty="0"/>
              <a:t>Totally compatible with (Hernandez-</a:t>
            </a:r>
            <a:r>
              <a:rPr lang="en-US" sz="2400" dirty="0" err="1"/>
              <a:t>Pajares</a:t>
            </a:r>
            <a:r>
              <a:rPr lang="en-US" sz="2400" dirty="0"/>
              <a:t> et al., 2016) where the sigma was typically ranging from 3 to 10 </a:t>
            </a:r>
            <a:r>
              <a:rPr lang="en-US" sz="2400" dirty="0" err="1"/>
              <a:t>TECu</a:t>
            </a:r>
            <a:r>
              <a:rPr lang="en-US" sz="2400" dirty="0"/>
              <a:t>.</a:t>
            </a:r>
            <a:endParaRPr lang="en-US" sz="2400" dirty="0">
              <a:solidFill>
                <a:srgbClr val="3434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4089" y="993287"/>
            <a:ext cx="4271445" cy="372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4089" y="1237129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8572" y="3635178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16387" y="993287"/>
            <a:ext cx="4270538" cy="372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"/>
          <a:stretch/>
        </p:blipFill>
        <p:spPr bwMode="auto">
          <a:xfrm>
            <a:off x="4516387" y="1038100"/>
            <a:ext cx="4143519" cy="32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410248" y="1214718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01284" y="3653108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>
                <a:solidFill>
                  <a:srgbClr val="0092D2"/>
                </a:solidFill>
              </a:rPr>
              <a:t>IMPROVEMents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/>
              <a:t>and </a:t>
            </a:r>
            <a:r>
              <a:rPr lang="fr-BE" dirty="0" err="1"/>
              <a:t>enhancements</a:t>
            </a:r>
            <a:r>
              <a:rPr lang="fr-BE" dirty="0"/>
              <a:t>: POLAR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999"/>
            <a:ext cx="8409008" cy="5094755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32355" y="815152"/>
            <a:ext cx="901904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Following the </a:t>
            </a:r>
            <a:r>
              <a:rPr lang="en-GB" sz="2400" b="1" dirty="0"/>
              <a:t>Arctic policy </a:t>
            </a:r>
            <a:r>
              <a:rPr lang="en-GB" sz="2400" dirty="0"/>
              <a:t>published by </a:t>
            </a:r>
            <a:r>
              <a:rPr lang="en-GB" sz="2400" b="1" dirty="0"/>
              <a:t>EC in 2016</a:t>
            </a:r>
            <a:r>
              <a:rPr lang="en-GB" sz="2400" dirty="0"/>
              <a:t>, there are more and more discussions between EC and the Arctic countries regarding the lack of connectivity infrastructure in such countries.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Moreover, </a:t>
            </a:r>
            <a:r>
              <a:rPr lang="en-GB" sz="2400" b="1" dirty="0"/>
              <a:t>Arctic routes for maritime and aviation </a:t>
            </a:r>
            <a:r>
              <a:rPr lang="en-GB" sz="2400" dirty="0"/>
              <a:t>are becoming increasingly interesting.</a:t>
            </a:r>
          </a:p>
          <a:p>
            <a:pPr algn="just">
              <a:spcAft>
                <a:spcPts val="600"/>
              </a:spcAft>
            </a:pPr>
            <a:endParaRPr lang="en-GB" sz="2400" dirty="0"/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p://ips.gsc-europa.eu/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567" y="2864223"/>
            <a:ext cx="837751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43434"/>
                </a:solidFill>
              </a:rPr>
              <a:t>JRC can contribute to support these developments via IPS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391" y="3925892"/>
            <a:ext cx="9019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dirty="0"/>
              <a:t>HOW?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JRC is performing an analysis of the Total Electron Content (TEC) available within Global Ionospheric Maps (GIM) at the very specific areas of the Northern and Southern Poles.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The JRC main challenge is to evidence the usefulness (or not) of GIM to monitor the ionospheric activity at the Polar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0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>
                <a:solidFill>
                  <a:srgbClr val="0092D2"/>
                </a:solidFill>
              </a:rPr>
              <a:t>IMPROVEMents</a:t>
            </a:r>
            <a:r>
              <a:rPr lang="fr-BE" dirty="0">
                <a:solidFill>
                  <a:srgbClr val="0092D2"/>
                </a:solidFill>
              </a:rPr>
              <a:t> </a:t>
            </a:r>
            <a:r>
              <a:rPr lang="fr-BE" dirty="0"/>
              <a:t>and </a:t>
            </a:r>
            <a:r>
              <a:rPr lang="fr-BE" dirty="0" err="1"/>
              <a:t>enhancements</a:t>
            </a:r>
            <a:r>
              <a:rPr lang="fr-BE" dirty="0"/>
              <a:t>: POLAR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999"/>
            <a:ext cx="8409008" cy="5094755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1292868"/>
            <a:ext cx="8875059" cy="40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1" y="4396537"/>
            <a:ext cx="9019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Two potential new products to be added to the IPS portfolio would be the following: </a:t>
            </a:r>
            <a:r>
              <a:rPr lang="en-GB" sz="2400" dirty="0" err="1"/>
              <a:t>nowcasting</a:t>
            </a:r>
            <a:r>
              <a:rPr lang="en-GB" sz="2400" dirty="0"/>
              <a:t> of the ionosphere at the Northern and Southern polar caps.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The example corresponds to VTEC monitoring at 0400UT of day 360 of 2018.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60613" y="808776"/>
            <a:ext cx="2312893" cy="630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Northern Pole Cap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1924" y="826706"/>
            <a:ext cx="2312893" cy="630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Southern Pole Cap</a:t>
            </a:r>
          </a:p>
        </p:txBody>
      </p:sp>
    </p:spTree>
    <p:extLst>
      <p:ext uri="{BB962C8B-B14F-4D97-AF65-F5344CB8AC3E}">
        <p14:creationId xmlns:p14="http://schemas.microsoft.com/office/powerpoint/2010/main" val="3610986398"/>
      </p:ext>
    </p:extLst>
  </p:cSld>
  <p:clrMapOvr>
    <a:masterClrMapping/>
  </p:clrMapOvr>
</p:sld>
</file>

<file path=ppt/theme/theme1.xml><?xml version="1.0" encoding="utf-8"?>
<a:theme xmlns:a="http://schemas.openxmlformats.org/drawingml/2006/main" name="Bria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ian_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B40B98FF18B54F9391C750802F9025" ma:contentTypeVersion="0" ma:contentTypeDescription="Create a new document." ma:contentTypeScope="" ma:versionID="40d5f73b2d6d29b1c868ec60bc749ce3">
  <xsd:schema xmlns:xsd="http://www.w3.org/2001/XMLSchema" xmlns:xs="http://www.w3.org/2001/XMLSchema" xmlns:p="http://schemas.microsoft.com/office/2006/metadata/properties" xmlns:ns2="7e811769-114a-4b49-a2a6-a5d9856be6bc" targetNamespace="http://schemas.microsoft.com/office/2006/metadata/properties" ma:root="true" ma:fieldsID="421446458c00e21bb264b093539e2e08" ns2:_="">
    <xsd:import namespace="7e811769-114a-4b49-a2a6-a5d9856be6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11769-114a-4b49-a2a6-a5d9856be6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e811769-114a-4b49-a2a6-a5d9856be6bc">GSAPRJ-1318497965-51</_dlc_DocId>
    <_dlc_DocIdUrl xmlns="7e811769-114a-4b49-a2a6-a5d9856be6bc">
      <Url>https://intranet.gsa.europa.eu/project/home/mkd.egnss/_layouts/15/DocIdRedir.aspx?ID=GSAPRJ-1318497965-51</Url>
      <Description>GSAPRJ-1318497965-51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858A3-D21D-4177-A32B-64660C7717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BA7678-FA65-4559-8731-38DC4E1617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11769-114a-4b49-a2a6-a5d9856be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DBAFB-B9FA-4EC1-8C13-190B9CB3198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7e811769-114a-4b49-a2a6-a5d9856be6bc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CC277E0-3DAE-4AC0-9ECA-42C79231F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1095</Words>
  <Application>Microsoft Macintosh PowerPoint</Application>
  <PresentationFormat>On-screen Show (4:3)</PresentationFormat>
  <Paragraphs>121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Brian</vt:lpstr>
      <vt:lpstr>Brian_cover</vt:lpstr>
      <vt:lpstr>PowerPoint Presentation</vt:lpstr>
      <vt:lpstr>the Joint research centRE (JRC)</vt:lpstr>
      <vt:lpstr>Galileo, its users and Space Weather</vt:lpstr>
      <vt:lpstr>JRC role in the operation of the prototype</vt:lpstr>
      <vt:lpstr>validation of the prediction Algorithms: SUN</vt:lpstr>
      <vt:lpstr>validation of LTF TEC: Scenario</vt:lpstr>
      <vt:lpstr>validation of LTF TEC: Results</vt:lpstr>
      <vt:lpstr>IMPROVEMents and enhancements: POLAR CAPS</vt:lpstr>
      <vt:lpstr>IMPROVEMents and enhancements: POLAR CAPS</vt:lpstr>
      <vt:lpstr>PowerPoint Presentation</vt:lpstr>
      <vt:lpstr>COOPERATIOn opportunities </vt:lpstr>
      <vt:lpstr>conclusions </vt:lpstr>
      <vt:lpstr>Follow-up activities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2016-05-30T07:46:56Z</dcterms:created>
  <dcterms:modified xsi:type="dcterms:W3CDTF">2019-11-15T14:16:23Z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c3b1df5a-3ece-46e2-8f68-eac8d9c3a365</vt:lpwstr>
  </property>
  <property fmtid="{D5CDD505-2E9C-101B-9397-08002B2CF9AE}" pid="3" name="ContentTypeId">
    <vt:lpwstr>0x01010078B40B98FF18B54F9391C750802F9025</vt:lpwstr>
  </property>
  <property fmtid="{D5CDD505-2E9C-101B-9397-08002B2CF9AE}" pid="4" name="MSIP_Label_05b32904-7b88-4fbd-853e-1545dcc6f0e3_Enabled">
    <vt:lpwstr>True</vt:lpwstr>
  </property>
  <property fmtid="{D5CDD505-2E9C-101B-9397-08002B2CF9AE}" pid="5" name="MSIP_Label_05b32904-7b88-4fbd-853e-1545dcc6f0e3_SiteId">
    <vt:lpwstr>31ae1cef-2393-4eb1-8962-4e4bbfccd663</vt:lpwstr>
  </property>
  <property fmtid="{D5CDD505-2E9C-101B-9397-08002B2CF9AE}" pid="6" name="MSIP_Label_05b32904-7b88-4fbd-853e-1545dcc6f0e3_Owner">
    <vt:lpwstr>rodriguez@telespazio.corp</vt:lpwstr>
  </property>
  <property fmtid="{D5CDD505-2E9C-101B-9397-08002B2CF9AE}" pid="7" name="MSIP_Label_05b32904-7b88-4fbd-853e-1545dcc6f0e3_SetDate">
    <vt:lpwstr>2018-10-29T09:33:06.4446149Z</vt:lpwstr>
  </property>
  <property fmtid="{D5CDD505-2E9C-101B-9397-08002B2CF9AE}" pid="8" name="MSIP_Label_05b32904-7b88-4fbd-853e-1545dcc6f0e3_Name">
    <vt:lpwstr>Company General Use</vt:lpwstr>
  </property>
  <property fmtid="{D5CDD505-2E9C-101B-9397-08002B2CF9AE}" pid="9" name="MSIP_Label_05b32904-7b88-4fbd-853e-1545dcc6f0e3_Application">
    <vt:lpwstr>Microsoft Azure Information Protection</vt:lpwstr>
  </property>
  <property fmtid="{D5CDD505-2E9C-101B-9397-08002B2CF9AE}" pid="10" name="MSIP_Label_05b32904-7b88-4fbd-853e-1545dcc6f0e3_Extended_MSFT_Method">
    <vt:lpwstr>Manual</vt:lpwstr>
  </property>
  <property fmtid="{D5CDD505-2E9C-101B-9397-08002B2CF9AE}" pid="11" name="MSIP_Label_dfbae739-7e05-4265-80d7-c73ef6dc7a63_Enabled">
    <vt:lpwstr>True</vt:lpwstr>
  </property>
  <property fmtid="{D5CDD505-2E9C-101B-9397-08002B2CF9AE}" pid="12" name="MSIP_Label_dfbae739-7e05-4265-80d7-c73ef6dc7a63_SiteId">
    <vt:lpwstr>31ae1cef-2393-4eb1-8962-4e4bbfccd663</vt:lpwstr>
  </property>
  <property fmtid="{D5CDD505-2E9C-101B-9397-08002B2CF9AE}" pid="13" name="MSIP_Label_dfbae739-7e05-4265-80d7-c73ef6dc7a63_Owner">
    <vt:lpwstr>rodriguez@telespazio.corp</vt:lpwstr>
  </property>
  <property fmtid="{D5CDD505-2E9C-101B-9397-08002B2CF9AE}" pid="14" name="MSIP_Label_dfbae739-7e05-4265-80d7-c73ef6dc7a63_SetDate">
    <vt:lpwstr>2018-10-29T09:33:06.4446149Z</vt:lpwstr>
  </property>
  <property fmtid="{D5CDD505-2E9C-101B-9397-08002B2CF9AE}" pid="15" name="MSIP_Label_dfbae739-7e05-4265-80d7-c73ef6dc7a63_Name">
    <vt:lpwstr>No Mark</vt:lpwstr>
  </property>
  <property fmtid="{D5CDD505-2E9C-101B-9397-08002B2CF9AE}" pid="16" name="MSIP_Label_dfbae739-7e05-4265-80d7-c73ef6dc7a63_Application">
    <vt:lpwstr>Microsoft Azure Information Protection</vt:lpwstr>
  </property>
  <property fmtid="{D5CDD505-2E9C-101B-9397-08002B2CF9AE}" pid="17" name="MSIP_Label_dfbae739-7e05-4265-80d7-c73ef6dc7a63_Parent">
    <vt:lpwstr>05b32904-7b88-4fbd-853e-1545dcc6f0e3</vt:lpwstr>
  </property>
  <property fmtid="{D5CDD505-2E9C-101B-9397-08002B2CF9AE}" pid="18" name="MSIP_Label_dfbae739-7e05-4265-80d7-c73ef6dc7a63_Extended_MSFT_Method">
    <vt:lpwstr>Manual</vt:lpwstr>
  </property>
  <property fmtid="{D5CDD505-2E9C-101B-9397-08002B2CF9AE}" pid="19" name="Sensitivity">
    <vt:lpwstr>Company General Use No Mark</vt:lpwstr>
  </property>
</Properties>
</file>