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69" r:id="rId7"/>
    <p:sldId id="265" r:id="rId8"/>
    <p:sldId id="266" r:id="rId9"/>
    <p:sldId id="257" r:id="rId10"/>
    <p:sldId id="258" r:id="rId11"/>
    <p:sldId id="280" r:id="rId12"/>
    <p:sldId id="288" r:id="rId13"/>
    <p:sldId id="279" r:id="rId14"/>
    <p:sldId id="276" r:id="rId15"/>
    <p:sldId id="289" r:id="rId16"/>
    <p:sldId id="270" r:id="rId17"/>
    <p:sldId id="268" r:id="rId18"/>
    <p:sldId id="278" r:id="rId19"/>
    <p:sldId id="271" r:id="rId20"/>
    <p:sldId id="264" r:id="rId21"/>
    <p:sldId id="272" r:id="rId22"/>
    <p:sldId id="261" r:id="rId23"/>
    <p:sldId id="277" r:id="rId24"/>
    <p:sldId id="263" r:id="rId25"/>
    <p:sldId id="275" r:id="rId26"/>
    <p:sldId id="262" r:id="rId27"/>
    <p:sldId id="259" r:id="rId28"/>
    <p:sldId id="281" r:id="rId29"/>
    <p:sldId id="282" r:id="rId30"/>
    <p:sldId id="287" r:id="rId31"/>
    <p:sldId id="273" r:id="rId32"/>
    <p:sldId id="267" r:id="rId33"/>
    <p:sldId id="260" r:id="rId34"/>
    <p:sldId id="274" r:id="rId3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99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0275-9C9C-3B46-951B-27C9D586AE59}" type="datetimeFigureOut">
              <a:rPr lang="fr-FR" smtClean="0"/>
              <a:t>17/11/19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84A3-C42A-244E-8D9F-53AB8B004F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21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0275-9C9C-3B46-951B-27C9D586AE59}" type="datetimeFigureOut">
              <a:rPr lang="fr-FR" smtClean="0"/>
              <a:t>17/11/19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84A3-C42A-244E-8D9F-53AB8B004F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48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0275-9C9C-3B46-951B-27C9D586AE59}" type="datetimeFigureOut">
              <a:rPr lang="fr-FR" smtClean="0"/>
              <a:t>17/11/19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84A3-C42A-244E-8D9F-53AB8B004F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59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0275-9C9C-3B46-951B-27C9D586AE59}" type="datetimeFigureOut">
              <a:rPr lang="fr-FR" smtClean="0"/>
              <a:t>17/11/19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84A3-C42A-244E-8D9F-53AB8B004F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57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0275-9C9C-3B46-951B-27C9D586AE59}" type="datetimeFigureOut">
              <a:rPr lang="fr-FR" smtClean="0"/>
              <a:t>17/11/19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84A3-C42A-244E-8D9F-53AB8B004F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27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0275-9C9C-3B46-951B-27C9D586AE59}" type="datetimeFigureOut">
              <a:rPr lang="fr-FR" smtClean="0"/>
              <a:t>17/11/19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84A3-C42A-244E-8D9F-53AB8B004F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47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0275-9C9C-3B46-951B-27C9D586AE59}" type="datetimeFigureOut">
              <a:rPr lang="fr-FR" smtClean="0"/>
              <a:t>17/11/19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84A3-C42A-244E-8D9F-53AB8B004F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9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0275-9C9C-3B46-951B-27C9D586AE59}" type="datetimeFigureOut">
              <a:rPr lang="fr-FR" smtClean="0"/>
              <a:t>17/11/19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84A3-C42A-244E-8D9F-53AB8B004F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69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0275-9C9C-3B46-951B-27C9D586AE59}" type="datetimeFigureOut">
              <a:rPr lang="fr-FR" smtClean="0"/>
              <a:t>17/11/19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84A3-C42A-244E-8D9F-53AB8B004F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39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0275-9C9C-3B46-951B-27C9D586AE59}" type="datetimeFigureOut">
              <a:rPr lang="fr-FR" smtClean="0"/>
              <a:t>17/11/19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84A3-C42A-244E-8D9F-53AB8B004F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1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0275-9C9C-3B46-951B-27C9D586AE59}" type="datetimeFigureOut">
              <a:rPr lang="fr-FR" smtClean="0"/>
              <a:t>17/11/19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84A3-C42A-244E-8D9F-53AB8B004F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25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0275-9C9C-3B46-951B-27C9D586AE59}" type="datetimeFigureOut">
              <a:rPr lang="fr-FR" smtClean="0"/>
              <a:t>17/11/19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84A3-C42A-244E-8D9F-53AB8B004F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44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171" y="393113"/>
            <a:ext cx="8721323" cy="14700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err="1" smtClean="0"/>
              <a:t>Geoeffectiveness</a:t>
            </a:r>
            <a:r>
              <a:rPr lang="fr-FR" dirty="0" smtClean="0"/>
              <a:t> of the 12 X-class </a:t>
            </a:r>
            <a:r>
              <a:rPr lang="fr-FR" dirty="0" err="1" smtClean="0"/>
              <a:t>flares</a:t>
            </a:r>
            <a:r>
              <a:rPr lang="fr-FR" dirty="0" smtClean="0"/>
              <a:t> in 2002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4383" y="2315315"/>
            <a:ext cx="6400800" cy="119411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B. Schmieder</a:t>
            </a:r>
            <a:r>
              <a:rPr lang="fr-FR" baseline="30000" dirty="0">
                <a:solidFill>
                  <a:schemeClr val="tx1"/>
                </a:solidFill>
              </a:rPr>
              <a:t>1;2</a:t>
            </a:r>
            <a:r>
              <a:rPr lang="fr-FR" dirty="0">
                <a:solidFill>
                  <a:schemeClr val="tx1"/>
                </a:solidFill>
              </a:rPr>
              <a:t> , R.-S. Kim</a:t>
            </a:r>
            <a:r>
              <a:rPr lang="fr-FR" baseline="30000" dirty="0">
                <a:solidFill>
                  <a:schemeClr val="tx1"/>
                </a:solidFill>
              </a:rPr>
              <a:t>2</a:t>
            </a:r>
            <a:r>
              <a:rPr lang="fr-FR" dirty="0">
                <a:solidFill>
                  <a:schemeClr val="tx1"/>
                </a:solidFill>
              </a:rPr>
              <a:t> , B. Grison</a:t>
            </a:r>
            <a:r>
              <a:rPr lang="fr-FR" baseline="30000" dirty="0">
                <a:solidFill>
                  <a:schemeClr val="tx1"/>
                </a:solidFill>
              </a:rPr>
              <a:t>3</a:t>
            </a:r>
            <a:r>
              <a:rPr lang="fr-FR" dirty="0">
                <a:solidFill>
                  <a:schemeClr val="tx1"/>
                </a:solidFill>
              </a:rPr>
              <a:t> , K. Bocchialini</a:t>
            </a:r>
            <a:r>
              <a:rPr lang="fr-FR" baseline="30000" dirty="0">
                <a:solidFill>
                  <a:schemeClr val="tx1"/>
                </a:solidFill>
              </a:rPr>
              <a:t>4</a:t>
            </a:r>
            <a:r>
              <a:rPr lang="fr-FR" dirty="0">
                <a:solidFill>
                  <a:schemeClr val="tx1"/>
                </a:solidFill>
              </a:rPr>
              <a:t> , R.-Y. Kwon</a:t>
            </a:r>
            <a:r>
              <a:rPr lang="fr-FR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4390322"/>
            <a:ext cx="9004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</a:t>
            </a:r>
            <a:r>
              <a:rPr lang="fr-FR" sz="2000" dirty="0"/>
              <a:t>Key Points</a:t>
            </a:r>
            <a:r>
              <a:rPr lang="fr-FR" sz="2000" dirty="0" smtClean="0"/>
              <a:t>:</a:t>
            </a:r>
          </a:p>
          <a:p>
            <a:endParaRPr lang="fr-FR" sz="2000" dirty="0"/>
          </a:p>
          <a:p>
            <a:r>
              <a:rPr lang="fr-FR" sz="2000" dirty="0" smtClean="0"/>
              <a:t>        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 </a:t>
            </a:r>
            <a:r>
              <a:rPr lang="fr-FR" sz="2000" dirty="0"/>
              <a:t>of the </a:t>
            </a:r>
            <a:r>
              <a:rPr lang="fr-FR" sz="2000" dirty="0" err="1"/>
              <a:t>chain</a:t>
            </a:r>
            <a:r>
              <a:rPr lang="fr-FR" sz="2000" dirty="0"/>
              <a:t> of </a:t>
            </a:r>
            <a:r>
              <a:rPr lang="fr-FR" sz="2000" dirty="0" err="1"/>
              <a:t>events</a:t>
            </a:r>
            <a:r>
              <a:rPr lang="fr-FR" sz="2000" dirty="0"/>
              <a:t> </a:t>
            </a:r>
            <a:r>
              <a:rPr lang="fr-FR" sz="2000" dirty="0" smtClean="0"/>
              <a:t>(</a:t>
            </a:r>
            <a:r>
              <a:rPr lang="fr-FR" sz="2000" dirty="0" err="1" smtClean="0"/>
              <a:t>flare</a:t>
            </a:r>
            <a:r>
              <a:rPr lang="fr-FR" sz="2000" dirty="0"/>
              <a:t>, CME, L1, SEP</a:t>
            </a:r>
            <a:r>
              <a:rPr lang="fr-FR" sz="2000" dirty="0" smtClean="0"/>
              <a:t>, Dst)</a:t>
            </a:r>
            <a:r>
              <a:rPr lang="fr-FR" sz="2000" dirty="0"/>
              <a:t>.</a:t>
            </a:r>
          </a:p>
          <a:p>
            <a:r>
              <a:rPr lang="fr-FR" sz="2000" dirty="0"/>
              <a:t>	</a:t>
            </a:r>
            <a:r>
              <a:rPr lang="fr-FR" sz="2000" dirty="0" err="1" smtClean="0"/>
              <a:t>Why</a:t>
            </a:r>
            <a:r>
              <a:rPr lang="fr-FR" sz="2000" dirty="0" smtClean="0"/>
              <a:t>  do </a:t>
            </a:r>
            <a:r>
              <a:rPr lang="fr-FR" sz="2000" dirty="0" err="1" smtClean="0"/>
              <a:t>we</a:t>
            </a:r>
            <a:r>
              <a:rPr lang="fr-FR" sz="2000" dirty="0" smtClean="0"/>
              <a:t>  </a:t>
            </a:r>
            <a:r>
              <a:rPr lang="fr-FR" sz="2000" dirty="0" err="1" smtClean="0"/>
              <a:t>get</a:t>
            </a:r>
            <a:r>
              <a:rPr lang="fr-FR" sz="2000" dirty="0" smtClean="0"/>
              <a:t>   </a:t>
            </a:r>
            <a:r>
              <a:rPr lang="fr-FR" sz="2000" dirty="0" err="1" smtClean="0"/>
              <a:t>only</a:t>
            </a:r>
            <a:r>
              <a:rPr lang="fr-FR" sz="2000" dirty="0" smtClean="0"/>
              <a:t>  </a:t>
            </a:r>
            <a:r>
              <a:rPr lang="fr-FR" sz="2000" dirty="0" err="1" smtClean="0"/>
              <a:t>weak</a:t>
            </a:r>
            <a:r>
              <a:rPr lang="fr-FR" sz="2000" dirty="0" smtClean="0"/>
              <a:t> </a:t>
            </a:r>
            <a:r>
              <a:rPr lang="fr-FR" sz="2000" dirty="0" err="1"/>
              <a:t>geoeffectiveness</a:t>
            </a:r>
            <a:r>
              <a:rPr lang="fr-FR" sz="2000" dirty="0"/>
              <a:t> </a:t>
            </a:r>
            <a:r>
              <a:rPr lang="fr-FR" sz="2000" dirty="0" err="1" smtClean="0"/>
              <a:t>related</a:t>
            </a:r>
            <a:r>
              <a:rPr lang="fr-FR" sz="2000" dirty="0" smtClean="0"/>
              <a:t> to   </a:t>
            </a:r>
            <a:r>
              <a:rPr lang="fr-FR" sz="2000" dirty="0"/>
              <a:t>the 12 X-class </a:t>
            </a:r>
            <a:r>
              <a:rPr lang="fr-FR" sz="2000" dirty="0" err="1" smtClean="0"/>
              <a:t>flares</a:t>
            </a:r>
            <a:r>
              <a:rPr lang="fr-FR" sz="2000" dirty="0" smtClean="0"/>
              <a:t>?</a:t>
            </a:r>
            <a:endParaRPr lang="fr-FR" sz="2000" dirty="0"/>
          </a:p>
          <a:p>
            <a:pPr marL="457200" indent="-457200">
              <a:buAutoNum type="arabicPlain" startAt="3"/>
            </a:pPr>
            <a:endParaRPr lang="fr-FR" sz="2000" dirty="0" smtClean="0"/>
          </a:p>
          <a:p>
            <a:r>
              <a:rPr lang="fr-FR" sz="2000" dirty="0" smtClean="0">
                <a:solidFill>
                  <a:srgbClr val="FF0000"/>
                </a:solidFill>
              </a:rPr>
              <a:t>	(</a:t>
            </a:r>
            <a:r>
              <a:rPr lang="fr-FR" sz="2000" dirty="0" err="1" smtClean="0">
                <a:solidFill>
                  <a:srgbClr val="FF0000"/>
                </a:solidFill>
              </a:rPr>
              <a:t>Geoeffectivity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is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discussed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based</a:t>
            </a:r>
            <a:r>
              <a:rPr lang="fr-FR" sz="2000" dirty="0" smtClean="0">
                <a:solidFill>
                  <a:srgbClr val="FF0000"/>
                </a:solidFill>
              </a:rPr>
              <a:t> on Dst minimum, </a:t>
            </a:r>
            <a:r>
              <a:rPr lang="fr-FR" sz="2000" dirty="0" err="1" smtClean="0">
                <a:solidFill>
                  <a:srgbClr val="FF0000"/>
                </a:solidFill>
              </a:rPr>
              <a:t>Sudden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storm</a:t>
            </a:r>
            <a:r>
              <a:rPr lang="fr-FR" sz="2000" dirty="0" smtClean="0">
                <a:solidFill>
                  <a:srgbClr val="FF0000"/>
                </a:solidFill>
              </a:rPr>
              <a:t>    	commencement SSC, and  </a:t>
            </a:r>
            <a:r>
              <a:rPr lang="fr-FR" sz="2000" dirty="0" err="1" smtClean="0">
                <a:solidFill>
                  <a:srgbClr val="FF0000"/>
                </a:solidFill>
              </a:rPr>
              <a:t>solar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energetic</a:t>
            </a:r>
            <a:r>
              <a:rPr lang="fr-FR" sz="2000" dirty="0" smtClean="0">
                <a:solidFill>
                  <a:srgbClr val="FF0000"/>
                </a:solidFill>
              </a:rPr>
              <a:t> particules SEP)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54383" y="3748478"/>
            <a:ext cx="669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 Observatoire de Paris,  2. KASI, </a:t>
            </a:r>
            <a:r>
              <a:rPr lang="fr-FR" dirty="0" err="1" smtClean="0"/>
              <a:t>Korea</a:t>
            </a:r>
            <a:r>
              <a:rPr lang="fr-FR" dirty="0" smtClean="0"/>
              <a:t>, 3.IAP,  </a:t>
            </a:r>
            <a:r>
              <a:rPr lang="fr-FR" dirty="0" err="1" smtClean="0"/>
              <a:t>Czech</a:t>
            </a:r>
            <a:r>
              <a:rPr lang="fr-FR" dirty="0" smtClean="0"/>
              <a:t> </a:t>
            </a:r>
            <a:r>
              <a:rPr lang="fr-FR" dirty="0" err="1" smtClean="0"/>
              <a:t>Rep</a:t>
            </a:r>
            <a:r>
              <a:rPr lang="fr-FR" dirty="0" smtClean="0"/>
              <a:t>.,  4. IAS, 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283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19050" cmpd="sng"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/>
              <a:t>Relationship </a:t>
            </a:r>
            <a:r>
              <a:rPr lang="fr-FR" dirty="0" err="1" smtClean="0"/>
              <a:t>with</a:t>
            </a:r>
            <a:r>
              <a:rPr lang="fr-FR" dirty="0" smtClean="0"/>
              <a:t> the longitude</a:t>
            </a:r>
            <a:endParaRPr lang="fr-FR" dirty="0"/>
          </a:p>
        </p:txBody>
      </p:sp>
      <p:pic>
        <p:nvPicPr>
          <p:cNvPr id="3" name="Image 2" descr="fig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2312"/>
            <a:ext cx="8550248" cy="36696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36843" y="58420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Dst    </a:t>
            </a:r>
            <a:r>
              <a:rPr lang="fr-FR" dirty="0" err="1" smtClean="0"/>
              <a:t>moderate</a:t>
            </a:r>
            <a:r>
              <a:rPr lang="fr-FR" dirty="0" smtClean="0"/>
              <a:t> and </a:t>
            </a:r>
            <a:r>
              <a:rPr lang="fr-FR" dirty="0" err="1" smtClean="0"/>
              <a:t>weak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390105" y="5726681"/>
            <a:ext cx="89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Ip</a:t>
            </a:r>
            <a:r>
              <a:rPr lang="fr-FR" dirty="0" smtClean="0"/>
              <a:t> &lt; 10</a:t>
            </a:r>
            <a:r>
              <a:rPr lang="fr-FR" baseline="30000" dirty="0" smtClean="0"/>
              <a:t>4</a:t>
            </a:r>
            <a:endParaRPr lang="fr-FR" baseline="30000" dirty="0"/>
          </a:p>
        </p:txBody>
      </p:sp>
      <p:sp>
        <p:nvSpPr>
          <p:cNvPr id="6" name="ZoneTexte 5"/>
          <p:cNvSpPr txBox="1"/>
          <p:nvPr/>
        </p:nvSpPr>
        <p:spPr>
          <a:xfrm>
            <a:off x="457200" y="1420130"/>
            <a:ext cx="835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Preferential</a:t>
            </a:r>
            <a:r>
              <a:rPr lang="fr-FR" dirty="0" smtClean="0"/>
              <a:t> longitudes (Webb 2002, Lee </a:t>
            </a:r>
            <a:r>
              <a:rPr lang="fr-FR" dirty="0" err="1" smtClean="0"/>
              <a:t>etal</a:t>
            </a:r>
            <a:r>
              <a:rPr lang="fr-FR" dirty="0" smtClean="0"/>
              <a:t> 2014, </a:t>
            </a:r>
            <a:r>
              <a:rPr lang="fr-FR" dirty="0" err="1" smtClean="0"/>
              <a:t>Vasanth</a:t>
            </a:r>
            <a:r>
              <a:rPr lang="fr-FR" dirty="0" smtClean="0"/>
              <a:t> 2015) due the Parker spiral</a:t>
            </a:r>
          </a:p>
          <a:p>
            <a:r>
              <a:rPr lang="fr-FR" dirty="0" smtClean="0"/>
              <a:t> on the West. But SEP </a:t>
            </a:r>
            <a:r>
              <a:rPr lang="fr-FR" dirty="0" err="1" smtClean="0"/>
              <a:t>can</a:t>
            </a:r>
            <a:r>
              <a:rPr lang="fr-FR" dirty="0" smtClean="0"/>
              <a:t> go </a:t>
            </a:r>
            <a:r>
              <a:rPr lang="fr-FR" dirty="0" err="1" smtClean="0"/>
              <a:t>through</a:t>
            </a:r>
            <a:r>
              <a:rPr lang="fr-FR" dirty="0" smtClean="0"/>
              <a:t> the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(</a:t>
            </a:r>
            <a:r>
              <a:rPr lang="fr-FR" dirty="0" err="1" smtClean="0"/>
              <a:t>Podgorny</a:t>
            </a:r>
            <a:r>
              <a:rPr lang="fr-FR" dirty="0" smtClean="0"/>
              <a:t> 2018).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382211" y="6425233"/>
            <a:ext cx="468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Unusual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rate of  X class </a:t>
            </a:r>
            <a:r>
              <a:rPr lang="fr-FR" dirty="0" err="1" smtClean="0"/>
              <a:t>flares</a:t>
            </a:r>
            <a:r>
              <a:rPr lang="fr-FR" dirty="0" smtClean="0"/>
              <a:t> </a:t>
            </a:r>
            <a:r>
              <a:rPr lang="fr-FR" dirty="0" err="1" smtClean="0"/>
              <a:t>near</a:t>
            </a:r>
            <a:r>
              <a:rPr lang="fr-FR" dirty="0" smtClean="0"/>
              <a:t> the </a:t>
            </a:r>
            <a:r>
              <a:rPr lang="fr-FR" dirty="0" err="1" smtClean="0"/>
              <a:t>limb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59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6 X-class </a:t>
            </a:r>
            <a:r>
              <a:rPr lang="fr-FR" dirty="0" err="1" smtClean="0"/>
              <a:t>flares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 </a:t>
            </a:r>
            <a:r>
              <a:rPr lang="fr-FR" dirty="0" err="1" smtClean="0"/>
              <a:t>fast</a:t>
            </a:r>
            <a:r>
              <a:rPr lang="fr-FR" dirty="0" smtClean="0"/>
              <a:t> Halo </a:t>
            </a:r>
            <a:r>
              <a:rPr lang="fr-FR" dirty="0" err="1" smtClean="0"/>
              <a:t>CMEs</a:t>
            </a:r>
            <a:endParaRPr lang="fr-FR" dirty="0"/>
          </a:p>
        </p:txBody>
      </p:sp>
      <p:pic>
        <p:nvPicPr>
          <p:cNvPr id="4" name="Image 3" descr="flare_cm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178"/>
            <a:ext cx="9058275" cy="44862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29795" y="6259803"/>
            <a:ext cx="260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Red</a:t>
            </a:r>
            <a:r>
              <a:rPr lang="fr-FR" dirty="0" smtClean="0"/>
              <a:t> </a:t>
            </a:r>
            <a:r>
              <a:rPr lang="fr-FR" dirty="0" err="1" smtClean="0"/>
              <a:t>diamonds</a:t>
            </a:r>
            <a:r>
              <a:rPr lang="fr-FR" dirty="0" smtClean="0"/>
              <a:t>  halo </a:t>
            </a:r>
            <a:r>
              <a:rPr lang="fr-FR" dirty="0" err="1" smtClean="0"/>
              <a:t>CMEs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43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9172"/>
            <a:ext cx="8229600" cy="11430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Relationship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flare</a:t>
            </a:r>
            <a:r>
              <a:rPr lang="fr-FR" dirty="0" smtClean="0"/>
              <a:t> duration</a:t>
            </a:r>
            <a:endParaRPr lang="fr-FR" dirty="0"/>
          </a:p>
        </p:txBody>
      </p:sp>
      <p:pic>
        <p:nvPicPr>
          <p:cNvPr id="5" name="Image 4" descr="fig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0" y="1569444"/>
            <a:ext cx="7131643" cy="50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2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505"/>
            <a:ext cx="8043333" cy="80704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800" dirty="0" err="1" smtClean="0"/>
              <a:t>Characteristics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ICMEs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L1</a:t>
            </a:r>
            <a:endParaRPr lang="fr-FR" sz="2800" dirty="0"/>
          </a:p>
        </p:txBody>
      </p:sp>
      <p:pic>
        <p:nvPicPr>
          <p:cNvPr id="4" name="Image 3" descr="plot_1_08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49"/>
            <a:ext cx="7924800" cy="560006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89551" y="6461615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Flare</a:t>
            </a:r>
            <a:r>
              <a:rPr lang="fr-FR" dirty="0" smtClean="0"/>
              <a:t>/CME -10-  24 August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987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5" descr="ACE_all_GMI_1907200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b="30568"/>
          <a:stretch>
            <a:fillRect/>
          </a:stretch>
        </p:blipFill>
        <p:spPr>
          <a:xfrm rot="16200000">
            <a:off x="-380443" y="1726008"/>
            <a:ext cx="6358405" cy="34968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311174" y="6497948"/>
            <a:ext cx="53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July </a:t>
            </a:r>
            <a:endParaRPr lang="fr-FR" dirty="0"/>
          </a:p>
        </p:txBody>
      </p:sp>
      <p:pic>
        <p:nvPicPr>
          <p:cNvPr id="6" name="Image 5" descr="ACE_all_GMI_19072002 - copi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" t="8102" r="2348"/>
          <a:stretch/>
        </p:blipFill>
        <p:spPr>
          <a:xfrm>
            <a:off x="691718" y="555670"/>
            <a:ext cx="8243916" cy="630232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7200" y="106304"/>
            <a:ext cx="748095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Flare</a:t>
            </a:r>
            <a:r>
              <a:rPr lang="fr-FR" sz="2800" dirty="0" smtClean="0"/>
              <a:t>/CME 15 July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central </a:t>
            </a:r>
            <a:r>
              <a:rPr lang="fr-FR" sz="2800" dirty="0" err="1" smtClean="0"/>
              <a:t>meridian</a:t>
            </a:r>
            <a:r>
              <a:rPr lang="fr-FR" sz="2800" dirty="0" smtClean="0"/>
              <a:t> source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8268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5734" y="274638"/>
            <a:ext cx="2221065" cy="1143000"/>
          </a:xfrm>
        </p:spPr>
        <p:txBody>
          <a:bodyPr>
            <a:normAutofit/>
          </a:bodyPr>
          <a:lstStyle/>
          <a:p>
            <a:r>
              <a:rPr lang="fr-FR" dirty="0"/>
              <a:t>B*z </a:t>
            </a:r>
            <a:endParaRPr lang="fr-FR" dirty="0"/>
          </a:p>
        </p:txBody>
      </p:sp>
      <p:pic>
        <p:nvPicPr>
          <p:cNvPr id="4" name="Image 3" descr="Capture d’écran 2019-11-03 à 20.36.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8"/>
          <a:stretch/>
        </p:blipFill>
        <p:spPr>
          <a:xfrm rot="5400000">
            <a:off x="71966" y="410634"/>
            <a:ext cx="6985000" cy="621453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457200" y="274638"/>
            <a:ext cx="0" cy="6583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6333064" y="156105"/>
            <a:ext cx="0" cy="6583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457199" y="745067"/>
            <a:ext cx="2387601" cy="169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465735" y="2082800"/>
            <a:ext cx="2390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B*z s the </a:t>
            </a:r>
            <a:r>
              <a:rPr lang="fr-FR" dirty="0" err="1" smtClean="0"/>
              <a:t>integrated</a:t>
            </a:r>
            <a:endParaRPr lang="fr-FR" dirty="0" smtClean="0"/>
          </a:p>
          <a:p>
            <a:r>
              <a:rPr lang="fr-FR" dirty="0" err="1" smtClean="0"/>
              <a:t>Normalized</a:t>
            </a:r>
            <a:r>
              <a:rPr lang="fr-FR" dirty="0" smtClean="0"/>
              <a:t>  value of </a:t>
            </a:r>
            <a:r>
              <a:rPr lang="fr-FR" dirty="0" err="1" smtClean="0"/>
              <a:t>Bz</a:t>
            </a:r>
            <a:endParaRPr lang="fr-FR" dirty="0" smtClean="0"/>
          </a:p>
          <a:p>
            <a:r>
              <a:rPr lang="fr-FR" dirty="0" err="1" smtClean="0"/>
              <a:t>During</a:t>
            </a:r>
            <a:r>
              <a:rPr lang="fr-FR" dirty="0" smtClean="0"/>
              <a:t> the ICME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333064" y="4588933"/>
            <a:ext cx="28109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        B</a:t>
            </a:r>
            <a:r>
              <a:rPr lang="fr-FR" sz="2400" dirty="0" smtClean="0"/>
              <a:t>*z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</a:t>
            </a:r>
            <a:r>
              <a:rPr lang="fr-FR" sz="2400" dirty="0" smtClean="0"/>
              <a:t>-0.9 and </a:t>
            </a:r>
            <a:r>
              <a:rPr lang="fr-FR" sz="2400" dirty="0" smtClean="0"/>
              <a:t>- </a:t>
            </a:r>
            <a:r>
              <a:rPr lang="fr-FR" sz="2400" dirty="0" smtClean="0"/>
              <a:t>3.4 </a:t>
            </a:r>
            <a:r>
              <a:rPr lang="fr-FR" sz="2400" dirty="0" err="1" smtClean="0"/>
              <a:t>nT</a:t>
            </a:r>
            <a:r>
              <a:rPr lang="fr-FR" sz="2400" dirty="0" smtClean="0"/>
              <a:t> , </a:t>
            </a:r>
            <a:endParaRPr lang="fr-FR" sz="2400" dirty="0" smtClean="0"/>
          </a:p>
          <a:p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low</a:t>
            </a:r>
            <a:r>
              <a:rPr lang="fr-FR" sz="2400" dirty="0" smtClean="0"/>
              <a:t>, and </a:t>
            </a:r>
            <a:r>
              <a:rPr lang="fr-FR" sz="2400" dirty="0" err="1" smtClean="0"/>
              <a:t>explains</a:t>
            </a:r>
            <a:r>
              <a:rPr lang="fr-FR" sz="2400" dirty="0" smtClean="0"/>
              <a:t> the </a:t>
            </a:r>
            <a:r>
              <a:rPr lang="fr-FR" sz="2400" dirty="0" err="1" smtClean="0"/>
              <a:t>low</a:t>
            </a:r>
            <a:r>
              <a:rPr lang="fr-FR" sz="2400" dirty="0" smtClean="0"/>
              <a:t> </a:t>
            </a:r>
            <a:r>
              <a:rPr lang="fr-FR" sz="2400" dirty="0" err="1" smtClean="0"/>
              <a:t>geoeffectivity</a:t>
            </a:r>
            <a:r>
              <a:rPr lang="fr-FR" sz="2400" dirty="0" smtClean="0"/>
              <a:t>.</a:t>
            </a:r>
            <a:endParaRPr lang="fr-FR" sz="2400" dirty="0" smtClean="0"/>
          </a:p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523067" y="25400"/>
            <a:ext cx="321733" cy="60113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1845733" y="1642533"/>
            <a:ext cx="999067" cy="5367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817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28038" y="1417638"/>
            <a:ext cx="9122660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lain"/>
            </a:pPr>
            <a:r>
              <a:rPr lang="fr-FR" sz="2000" dirty="0" err="1" smtClean="0"/>
              <a:t>We</a:t>
            </a:r>
            <a:r>
              <a:rPr lang="fr-FR" sz="2000" dirty="0" smtClean="0"/>
              <a:t> analyse  the causes </a:t>
            </a:r>
            <a:r>
              <a:rPr lang="fr-FR" sz="2000" dirty="0"/>
              <a:t>of </a:t>
            </a:r>
            <a:r>
              <a:rPr lang="fr-FR" sz="2000" dirty="0" err="1"/>
              <a:t>weak</a:t>
            </a:r>
            <a:r>
              <a:rPr lang="fr-FR" sz="2000" dirty="0"/>
              <a:t> </a:t>
            </a:r>
            <a:r>
              <a:rPr lang="fr-FR" sz="2000" dirty="0" err="1"/>
              <a:t>geoeffectiveness</a:t>
            </a:r>
            <a:r>
              <a:rPr lang="fr-FR" sz="2000" dirty="0"/>
              <a:t> (Dst, SEP) of the 12 X-</a:t>
            </a:r>
            <a:r>
              <a:rPr lang="fr-FR" sz="2000" dirty="0" smtClean="0"/>
              <a:t>class</a:t>
            </a:r>
          </a:p>
          <a:p>
            <a:r>
              <a:rPr lang="fr-FR" sz="2000" dirty="0" smtClean="0"/>
              <a:t> </a:t>
            </a:r>
            <a:r>
              <a:rPr lang="fr-FR" sz="2000" dirty="0" err="1" smtClean="0"/>
              <a:t>flares</a:t>
            </a:r>
            <a:r>
              <a:rPr lang="fr-FR" sz="2000" dirty="0" smtClean="0"/>
              <a:t> by </a:t>
            </a:r>
            <a:r>
              <a:rPr lang="fr-FR" sz="2000" dirty="0" err="1"/>
              <a:t>a</a:t>
            </a:r>
            <a:r>
              <a:rPr lang="fr-FR" sz="2000" dirty="0" err="1" smtClean="0"/>
              <a:t>nalysis</a:t>
            </a:r>
            <a:r>
              <a:rPr lang="fr-FR" sz="2000" dirty="0" smtClean="0"/>
              <a:t> </a:t>
            </a:r>
            <a:r>
              <a:rPr lang="fr-FR" sz="2000" dirty="0"/>
              <a:t>of the </a:t>
            </a:r>
            <a:r>
              <a:rPr lang="fr-FR" sz="2000" dirty="0" err="1"/>
              <a:t>chain</a:t>
            </a:r>
            <a:r>
              <a:rPr lang="fr-FR" sz="2000" dirty="0"/>
              <a:t> of </a:t>
            </a:r>
            <a:r>
              <a:rPr lang="fr-FR" sz="2000" dirty="0" err="1" smtClean="0"/>
              <a:t>events</a:t>
            </a:r>
            <a:r>
              <a:rPr lang="fr-FR" sz="2000" dirty="0" smtClean="0"/>
              <a:t>: (</a:t>
            </a:r>
            <a:r>
              <a:rPr lang="fr-FR" sz="2000" dirty="0" err="1"/>
              <a:t>flare</a:t>
            </a:r>
            <a:r>
              <a:rPr lang="fr-FR" sz="2000" dirty="0"/>
              <a:t>, CME, L1, SEP, </a:t>
            </a:r>
            <a:r>
              <a:rPr lang="fr-FR" sz="2000" dirty="0" smtClean="0"/>
              <a:t>and Dst</a:t>
            </a:r>
            <a:r>
              <a:rPr lang="fr-FR" sz="2000" dirty="0"/>
              <a:t>)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r>
              <a:rPr lang="fr-FR" sz="2000" dirty="0" smtClean="0"/>
              <a:t> 2  </a:t>
            </a:r>
            <a:r>
              <a:rPr lang="fr-FR" sz="2000" dirty="0"/>
              <a:t>A</a:t>
            </a:r>
            <a:r>
              <a:rPr lang="fr-FR" sz="2000" dirty="0" smtClean="0"/>
              <a:t>ll </a:t>
            </a:r>
            <a:r>
              <a:rPr lang="fr-FR" sz="2000" dirty="0"/>
              <a:t>the good </a:t>
            </a:r>
            <a:r>
              <a:rPr lang="fr-FR" sz="2000" dirty="0" err="1"/>
              <a:t>proxies</a:t>
            </a:r>
            <a:r>
              <a:rPr lang="fr-FR" sz="2000" dirty="0"/>
              <a:t> </a:t>
            </a:r>
            <a:r>
              <a:rPr lang="fr-FR" sz="2000" dirty="0" smtClean="0"/>
              <a:t>to </a:t>
            </a:r>
            <a:r>
              <a:rPr lang="fr-FR" sz="2000" dirty="0" err="1" smtClean="0"/>
              <a:t>forecast</a:t>
            </a:r>
            <a:r>
              <a:rPr lang="fr-FR" sz="2000" dirty="0" smtClean="0"/>
              <a:t> </a:t>
            </a:r>
            <a:r>
              <a:rPr lang="fr-FR" sz="2000" dirty="0"/>
              <a:t>an intense </a:t>
            </a:r>
            <a:r>
              <a:rPr lang="fr-FR" sz="2000" dirty="0" err="1" smtClean="0"/>
              <a:t>geoeffective</a:t>
            </a:r>
            <a:r>
              <a:rPr lang="fr-FR" sz="2000" dirty="0" smtClean="0"/>
              <a:t> </a:t>
            </a:r>
            <a:r>
              <a:rPr lang="fr-FR" sz="2000" dirty="0" err="1"/>
              <a:t>storm</a:t>
            </a:r>
            <a:r>
              <a:rPr lang="fr-FR" sz="2000" dirty="0"/>
              <a:t> </a:t>
            </a:r>
            <a:r>
              <a:rPr lang="fr-FR" sz="2000" dirty="0" smtClean="0"/>
              <a:t>do </a:t>
            </a:r>
            <a:r>
              <a:rPr lang="fr-FR" sz="2000" dirty="0"/>
              <a:t>not </a:t>
            </a:r>
            <a:r>
              <a:rPr lang="fr-FR" sz="2000" dirty="0" err="1"/>
              <a:t>work</a:t>
            </a:r>
            <a:r>
              <a:rPr lang="fr-FR" sz="2000" dirty="0"/>
              <a:t> in 2002</a:t>
            </a:r>
            <a:r>
              <a:rPr lang="fr-FR" sz="2000" dirty="0" smtClean="0"/>
              <a:t>. </a:t>
            </a:r>
          </a:p>
          <a:p>
            <a:r>
              <a:rPr lang="fr-FR" sz="2000" dirty="0" smtClean="0"/>
              <a:t>The </a:t>
            </a:r>
            <a:r>
              <a:rPr lang="fr-FR" sz="2000" dirty="0"/>
              <a:t>X-class </a:t>
            </a:r>
            <a:r>
              <a:rPr lang="fr-FR" sz="2000" dirty="0" err="1" smtClean="0"/>
              <a:t>flares</a:t>
            </a:r>
            <a:r>
              <a:rPr lang="fr-FR" sz="2000" dirty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fast</a:t>
            </a:r>
            <a:r>
              <a:rPr lang="fr-FR" sz="2000" dirty="0" smtClean="0"/>
              <a:t> halo </a:t>
            </a:r>
            <a:r>
              <a:rPr lang="fr-FR" sz="2000" dirty="0" err="1"/>
              <a:t>CMEs</a:t>
            </a:r>
            <a:r>
              <a:rPr lang="fr-FR" sz="2000" dirty="0"/>
              <a:t> </a:t>
            </a:r>
            <a:r>
              <a:rPr lang="fr-FR" sz="2000" dirty="0" smtClean="0"/>
              <a:t>are </a:t>
            </a:r>
            <a:r>
              <a:rPr lang="fr-FR" sz="2000" dirty="0" err="1" smtClean="0"/>
              <a:t>related</a:t>
            </a:r>
            <a:r>
              <a:rPr lang="fr-FR" sz="2000" dirty="0" smtClean="0"/>
              <a:t> </a:t>
            </a:r>
            <a:r>
              <a:rPr lang="fr-FR" sz="2000" dirty="0" err="1" smtClean="0"/>
              <a:t>only</a:t>
            </a:r>
            <a:r>
              <a:rPr lang="fr-FR" sz="2000" dirty="0" smtClean="0"/>
              <a:t>  </a:t>
            </a:r>
            <a:r>
              <a:rPr lang="fr-FR" sz="2000" dirty="0"/>
              <a:t>to </a:t>
            </a:r>
            <a:r>
              <a:rPr lang="fr-FR" sz="2000" dirty="0" err="1"/>
              <a:t>weak</a:t>
            </a:r>
            <a:r>
              <a:rPr lang="fr-FR" sz="2000" dirty="0"/>
              <a:t> </a:t>
            </a:r>
            <a:r>
              <a:rPr lang="fr-FR" sz="2000" dirty="0" err="1" smtClean="0"/>
              <a:t>geomagnetic</a:t>
            </a:r>
            <a:endParaRPr lang="fr-FR" sz="2000" dirty="0" smtClean="0"/>
          </a:p>
          <a:p>
            <a:r>
              <a:rPr lang="fr-FR" sz="2000" dirty="0" err="1" smtClean="0"/>
              <a:t>storms</a:t>
            </a:r>
            <a:r>
              <a:rPr lang="fr-FR" sz="2000" dirty="0" smtClean="0"/>
              <a:t>. One </a:t>
            </a:r>
            <a:r>
              <a:rPr lang="fr-FR" sz="2000" dirty="0" err="1" smtClean="0"/>
              <a:t>reason</a:t>
            </a:r>
            <a:r>
              <a:rPr lang="fr-FR" sz="2000" dirty="0" smtClean="0"/>
              <a:t>: the sources are </a:t>
            </a:r>
            <a:r>
              <a:rPr lang="fr-FR" sz="2000" dirty="0" err="1" smtClean="0"/>
              <a:t>mainly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solar</a:t>
            </a:r>
            <a:r>
              <a:rPr lang="fr-FR" sz="2000" dirty="0" smtClean="0"/>
              <a:t> </a:t>
            </a:r>
            <a:r>
              <a:rPr lang="fr-FR" sz="2000" dirty="0" err="1" smtClean="0"/>
              <a:t>limb</a:t>
            </a:r>
            <a:r>
              <a:rPr lang="fr-FR" sz="2000" dirty="0" smtClean="0"/>
              <a:t>.</a:t>
            </a:r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r>
              <a:rPr lang="fr-FR" sz="2000" dirty="0"/>
              <a:t>3</a:t>
            </a:r>
            <a:r>
              <a:rPr lang="fr-FR" sz="2000" dirty="0" smtClean="0"/>
              <a:t> </a:t>
            </a:r>
            <a:r>
              <a:rPr lang="fr-FR" sz="2000" dirty="0"/>
              <a:t>The </a:t>
            </a:r>
            <a:r>
              <a:rPr lang="fr-FR" sz="2000" dirty="0" err="1"/>
              <a:t>energetic</a:t>
            </a:r>
            <a:r>
              <a:rPr lang="fr-FR" sz="2000" dirty="0"/>
              <a:t> budget </a:t>
            </a:r>
            <a:r>
              <a:rPr lang="fr-FR" sz="2000" dirty="0" smtClean="0"/>
              <a:t> and the partition </a:t>
            </a:r>
            <a:r>
              <a:rPr lang="fr-FR" sz="2000" dirty="0" err="1" smtClean="0"/>
              <a:t>between</a:t>
            </a:r>
            <a:r>
              <a:rPr lang="fr-FR" sz="2000" dirty="0"/>
              <a:t> </a:t>
            </a:r>
            <a:r>
              <a:rPr lang="fr-FR" sz="2000" dirty="0" err="1" smtClean="0"/>
              <a:t>kinetic</a:t>
            </a:r>
            <a:r>
              <a:rPr lang="fr-FR" sz="2000" dirty="0" smtClean="0"/>
              <a:t> </a:t>
            </a:r>
            <a:r>
              <a:rPr lang="fr-FR" sz="2000" dirty="0" err="1"/>
              <a:t>energy</a:t>
            </a:r>
            <a:r>
              <a:rPr lang="fr-FR" sz="2000" dirty="0"/>
              <a:t>, thermal </a:t>
            </a:r>
            <a:r>
              <a:rPr lang="fr-FR" sz="2000" dirty="0" err="1"/>
              <a:t>energy</a:t>
            </a:r>
            <a:r>
              <a:rPr lang="fr-FR" sz="2000" dirty="0"/>
              <a:t> </a:t>
            </a:r>
            <a:endParaRPr lang="fr-FR" sz="2000" dirty="0" smtClean="0"/>
          </a:p>
          <a:p>
            <a:r>
              <a:rPr lang="fr-FR" sz="2000" dirty="0" smtClean="0"/>
              <a:t>and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are </a:t>
            </a:r>
            <a:r>
              <a:rPr lang="fr-FR" sz="2000" dirty="0" err="1" smtClean="0"/>
              <a:t>difficult</a:t>
            </a:r>
            <a:r>
              <a:rPr lang="fr-FR" sz="2000" dirty="0" smtClean="0"/>
              <a:t> to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established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pPr marL="457200" indent="-457200">
              <a:buAutoNum type="arabicPlain" startAt="4"/>
            </a:pPr>
            <a:r>
              <a:rPr lang="fr-FR" sz="2000" dirty="0" smtClean="0"/>
              <a:t>Importance </a:t>
            </a:r>
            <a:r>
              <a:rPr lang="fr-FR" sz="2000" dirty="0" smtClean="0"/>
              <a:t>of </a:t>
            </a:r>
            <a:r>
              <a:rPr lang="fr-FR" sz="2000" dirty="0" smtClean="0"/>
              <a:t>the component z  of the IMF </a:t>
            </a:r>
            <a:r>
              <a:rPr lang="fr-FR" sz="2000" dirty="0" err="1" smtClean="0"/>
              <a:t>magnetic</a:t>
            </a:r>
            <a:r>
              <a:rPr lang="fr-FR" sz="2000" dirty="0" smtClean="0"/>
              <a:t> </a:t>
            </a:r>
            <a:r>
              <a:rPr lang="fr-FR" sz="2000" dirty="0" err="1" smtClean="0"/>
              <a:t>field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 </a:t>
            </a:r>
            <a:r>
              <a:rPr lang="fr-FR" sz="2000" dirty="0" err="1" smtClean="0"/>
              <a:t>CMEs</a:t>
            </a:r>
            <a:r>
              <a:rPr lang="fr-FR" sz="2000" dirty="0" smtClean="0"/>
              <a:t> and </a:t>
            </a:r>
            <a:r>
              <a:rPr lang="fr-FR" sz="2000" dirty="0" err="1" smtClean="0"/>
              <a:t>ICMEs</a:t>
            </a:r>
            <a:r>
              <a:rPr lang="fr-FR" sz="2000" dirty="0" smtClean="0"/>
              <a:t> are </a:t>
            </a:r>
            <a:r>
              <a:rPr lang="fr-FR" sz="2000" dirty="0" err="1" smtClean="0"/>
              <a:t>deformed</a:t>
            </a:r>
            <a:r>
              <a:rPr lang="fr-FR" sz="2000" dirty="0" smtClean="0"/>
              <a:t>, </a:t>
            </a:r>
            <a:r>
              <a:rPr lang="fr-FR" sz="2000" dirty="0" err="1" smtClean="0"/>
              <a:t>deflected</a:t>
            </a:r>
            <a:r>
              <a:rPr lang="fr-FR" sz="2000" dirty="0" smtClean="0"/>
              <a:t> </a:t>
            </a:r>
            <a:r>
              <a:rPr lang="fr-FR" sz="2000" dirty="0" err="1" smtClean="0"/>
              <a:t>through</a:t>
            </a:r>
            <a:r>
              <a:rPr lang="fr-FR" sz="2000" dirty="0" smtClean="0"/>
              <a:t> </a:t>
            </a:r>
            <a:r>
              <a:rPr lang="fr-FR" sz="2000" dirty="0" err="1" smtClean="0"/>
              <a:t>their</a:t>
            </a:r>
            <a:r>
              <a:rPr lang="fr-FR" sz="2000" dirty="0" smtClean="0"/>
              <a:t> </a:t>
            </a:r>
            <a:r>
              <a:rPr lang="fr-FR" sz="2000" dirty="0" err="1" smtClean="0"/>
              <a:t>journey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in </a:t>
            </a:r>
            <a:r>
              <a:rPr lang="fr-FR" sz="2000" dirty="0" err="1" smtClean="0"/>
              <a:t>solar</a:t>
            </a:r>
            <a:r>
              <a:rPr lang="fr-FR" sz="2000" dirty="0" smtClean="0"/>
              <a:t> </a:t>
            </a:r>
            <a:r>
              <a:rPr lang="fr-FR" sz="2000" dirty="0" err="1" smtClean="0"/>
              <a:t>wind</a:t>
            </a:r>
            <a:r>
              <a:rPr lang="fr-FR" sz="2000" dirty="0" smtClean="0"/>
              <a:t>. Parker   </a:t>
            </a:r>
            <a:r>
              <a:rPr lang="fr-FR" sz="2000" dirty="0" err="1" smtClean="0"/>
              <a:t>Solar</a:t>
            </a:r>
            <a:r>
              <a:rPr lang="fr-FR" sz="2000" dirty="0" smtClean="0"/>
              <a:t> Probe and SO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unveil</a:t>
            </a:r>
            <a:r>
              <a:rPr lang="fr-FR" sz="2000" dirty="0" smtClean="0"/>
              <a:t> </a:t>
            </a:r>
            <a:r>
              <a:rPr lang="fr-FR" sz="2000" dirty="0" err="1" smtClean="0"/>
              <a:t>Solar</a:t>
            </a:r>
            <a:r>
              <a:rPr lang="fr-FR" sz="2000" dirty="0" smtClean="0"/>
              <a:t> Wind Secrets.</a:t>
            </a:r>
            <a:endParaRPr lang="fr-FR" sz="2000" dirty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374900" y="6375400"/>
            <a:ext cx="622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Schmieder, Kim, Grison</a:t>
            </a:r>
            <a:r>
              <a:rPr lang="fr-FR" dirty="0">
                <a:solidFill>
                  <a:srgbClr val="FF0000"/>
                </a:solidFill>
              </a:rPr>
              <a:t>,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Bocchialini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fr-FR" dirty="0" err="1" smtClean="0">
                <a:solidFill>
                  <a:srgbClr val="FF0000"/>
                </a:solidFill>
              </a:rPr>
              <a:t>Kwoon</a:t>
            </a:r>
            <a:r>
              <a:rPr lang="fr-FR" dirty="0" smtClean="0">
                <a:solidFill>
                  <a:srgbClr val="FF0000"/>
                </a:solidFill>
              </a:rPr>
              <a:t>  2019, JGR </a:t>
            </a:r>
            <a:r>
              <a:rPr lang="fr-FR" dirty="0" err="1" smtClean="0">
                <a:solidFill>
                  <a:srgbClr val="FF0000"/>
                </a:solidFill>
              </a:rPr>
              <a:t>submitted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geoeffectivity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to the12 X-Class </a:t>
            </a:r>
            <a:r>
              <a:rPr lang="fr-FR" dirty="0" err="1" smtClean="0"/>
              <a:t>flares</a:t>
            </a:r>
            <a:r>
              <a:rPr lang="fr-FR" dirty="0" smtClean="0"/>
              <a:t>  - ICME </a:t>
            </a:r>
            <a:r>
              <a:rPr lang="fr-FR" dirty="0" err="1" smtClean="0"/>
              <a:t>at</a:t>
            </a:r>
            <a:r>
              <a:rPr lang="fr-FR" dirty="0" smtClean="0"/>
              <a:t> L1</a:t>
            </a:r>
            <a:endParaRPr lang="fr-FR" dirty="0"/>
          </a:p>
        </p:txBody>
      </p:sp>
      <p:pic>
        <p:nvPicPr>
          <p:cNvPr id="4" name="Image 3" descr="Capture d’écran 2019-03-28 à 19.3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3926" y="569370"/>
            <a:ext cx="4921293" cy="6858000"/>
          </a:xfrm>
          <a:prstGeom prst="rect">
            <a:avLst/>
          </a:prstGeom>
        </p:spPr>
      </p:pic>
      <p:pic>
        <p:nvPicPr>
          <p:cNvPr id="5" name="Image 4" descr="Capture d’écran 2019-03-28 à 19.39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3328" y="745031"/>
            <a:ext cx="5187417" cy="674740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013200" y="4387850"/>
            <a:ext cx="914400" cy="4445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013200" y="5168900"/>
            <a:ext cx="914400" cy="4445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82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90311"/>
            <a:ext cx="8229600" cy="1143000"/>
          </a:xfrm>
        </p:spPr>
        <p:txBody>
          <a:bodyPr/>
          <a:lstStyle/>
          <a:p>
            <a:r>
              <a:rPr lang="fr-FR" dirty="0" err="1" smtClean="0"/>
              <a:t>Solar</a:t>
            </a:r>
            <a:r>
              <a:rPr lang="fr-FR" dirty="0" smtClean="0"/>
              <a:t> </a:t>
            </a:r>
            <a:r>
              <a:rPr lang="fr-FR" dirty="0" err="1" smtClean="0"/>
              <a:t>Energetic</a:t>
            </a:r>
            <a:r>
              <a:rPr lang="fr-FR" dirty="0" smtClean="0"/>
              <a:t> </a:t>
            </a:r>
            <a:r>
              <a:rPr lang="fr-FR" dirty="0" err="1" smtClean="0"/>
              <a:t>particles</a:t>
            </a:r>
            <a:endParaRPr lang="fr-FR" dirty="0"/>
          </a:p>
        </p:txBody>
      </p:sp>
      <p:pic>
        <p:nvPicPr>
          <p:cNvPr id="4" name="Image 3" descr="past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286" y="1401192"/>
            <a:ext cx="3751983" cy="5456808"/>
          </a:xfrm>
          <a:prstGeom prst="rect">
            <a:avLst/>
          </a:prstGeom>
        </p:spPr>
      </p:pic>
      <p:pic>
        <p:nvPicPr>
          <p:cNvPr id="5" name="Image 4" descr="SEP_16July200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t="10770" r="18113" b="5096"/>
          <a:stretch/>
        </p:blipFill>
        <p:spPr>
          <a:xfrm>
            <a:off x="1" y="952689"/>
            <a:ext cx="2913030" cy="5769873"/>
          </a:xfrm>
          <a:prstGeom prst="rect">
            <a:avLst/>
          </a:prstGeom>
        </p:spPr>
      </p:pic>
      <p:pic>
        <p:nvPicPr>
          <p:cNvPr id="6" name="Image 5" descr="SEP_17July200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6" t="9004"/>
          <a:stretch/>
        </p:blipFill>
        <p:spPr>
          <a:xfrm>
            <a:off x="2901379" y="906085"/>
            <a:ext cx="3058827" cy="601235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2225554" y="2789220"/>
            <a:ext cx="0" cy="784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894811" y="2691354"/>
            <a:ext cx="0" cy="1153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7376713" y="2621448"/>
            <a:ext cx="0" cy="1153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549732" y="2400082"/>
            <a:ext cx="125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Case 4 Max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789021" y="2400082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Case 5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458278" y="2691354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Case 6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2726595" y="2789220"/>
            <a:ext cx="314609" cy="4334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726595" y="2864950"/>
            <a:ext cx="291304" cy="3914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1737196" y="4306780"/>
            <a:ext cx="14598" cy="963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138666" y="4204585"/>
            <a:ext cx="7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Start</a:t>
            </a:r>
          </a:p>
          <a:p>
            <a:r>
              <a:rPr lang="fr-FR" dirty="0" smtClean="0"/>
              <a:t>12:00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431817" y="4496571"/>
            <a:ext cx="7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Start </a:t>
            </a:r>
          </a:p>
          <a:p>
            <a:r>
              <a:rPr lang="fr-FR" dirty="0" smtClean="0"/>
              <a:t>10:50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4600028" y="4306780"/>
            <a:ext cx="0" cy="794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86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 09906 19 April 2002</a:t>
            </a:r>
            <a:endParaRPr lang="fr-FR" dirty="0"/>
          </a:p>
        </p:txBody>
      </p:sp>
      <p:pic>
        <p:nvPicPr>
          <p:cNvPr id="4" name="Image 3" descr="19Avril_20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15" y="1748172"/>
            <a:ext cx="4362450" cy="439102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358106" y="3876842"/>
            <a:ext cx="914400" cy="9144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975684" y="3208421"/>
            <a:ext cx="199762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Flare</a:t>
            </a:r>
            <a:r>
              <a:rPr lang="fr-FR" dirty="0" smtClean="0"/>
              <a:t> X1.5 S14 W84</a:t>
            </a:r>
          </a:p>
          <a:p>
            <a:r>
              <a:rPr lang="fr-FR" dirty="0" smtClean="0"/>
              <a:t>21 April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SEP=  2520 </a:t>
            </a:r>
            <a:r>
              <a:rPr lang="fr-FR" dirty="0" err="1" smtClean="0"/>
              <a:t>pfu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Dst = -57 </a:t>
            </a:r>
          </a:p>
          <a:p>
            <a:endParaRPr lang="fr-FR" dirty="0"/>
          </a:p>
          <a:p>
            <a:r>
              <a:rPr lang="fr-FR" dirty="0" smtClean="0"/>
              <a:t>PCP=  85 kV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75684" y="2085474"/>
            <a:ext cx="299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Moderate</a:t>
            </a:r>
            <a:r>
              <a:rPr lang="fr-FR" dirty="0" smtClean="0"/>
              <a:t> </a:t>
            </a:r>
            <a:r>
              <a:rPr lang="fr-FR" dirty="0" err="1" smtClean="0"/>
              <a:t>geomagnetic</a:t>
            </a:r>
            <a:r>
              <a:rPr lang="fr-FR" dirty="0" smtClean="0"/>
              <a:t> </a:t>
            </a:r>
            <a:r>
              <a:rPr lang="fr-FR" dirty="0" err="1" smtClean="0"/>
              <a:t>storm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047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8-04-05 à 18.1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" y="0"/>
            <a:ext cx="9084487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1580" y="46756"/>
            <a:ext cx="8785779" cy="707886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4000" dirty="0" smtClean="0"/>
              <a:t>Introduction: </a:t>
            </a:r>
            <a:r>
              <a:rPr lang="fr-FR" sz="4000" dirty="0" err="1"/>
              <a:t>g</a:t>
            </a:r>
            <a:r>
              <a:rPr lang="fr-FR" sz="4000" dirty="0" err="1" smtClean="0"/>
              <a:t>eoeffectivity</a:t>
            </a:r>
            <a:r>
              <a:rPr lang="fr-FR" sz="4000" dirty="0" smtClean="0"/>
              <a:t> in 2002 (SSC)</a:t>
            </a:r>
            <a:endParaRPr lang="fr-FR" sz="4000" dirty="0"/>
          </a:p>
        </p:txBody>
      </p:sp>
      <p:sp>
        <p:nvSpPr>
          <p:cNvPr id="4" name="Rectangle 3"/>
          <p:cNvSpPr/>
          <p:nvPr/>
        </p:nvSpPr>
        <p:spPr>
          <a:xfrm>
            <a:off x="201580" y="3594100"/>
            <a:ext cx="8701120" cy="596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625600" y="6285468"/>
            <a:ext cx="3276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0000FF"/>
                </a:solidFill>
              </a:rPr>
              <a:t>Bocchialini</a:t>
            </a:r>
            <a:r>
              <a:rPr lang="fr-FR" sz="2800" dirty="0" smtClean="0">
                <a:solidFill>
                  <a:srgbClr val="0000FF"/>
                </a:solidFill>
              </a:rPr>
              <a:t> et al 2018</a:t>
            </a:r>
            <a:endParaRPr lang="fr-FR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 10030</a:t>
            </a:r>
            <a:endParaRPr lang="fr-FR" dirty="0"/>
          </a:p>
        </p:txBody>
      </p:sp>
      <p:pic>
        <p:nvPicPr>
          <p:cNvPr id="4" name="Espace réservé du contenu 3" descr="AR_100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r="2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821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weather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Large </a:t>
            </a:r>
            <a:r>
              <a:rPr lang="fr-FR" sz="1800" dirty="0" err="1" smtClean="0"/>
              <a:t>sunspot</a:t>
            </a:r>
            <a:r>
              <a:rPr lang="fr-FR" sz="1800" dirty="0" smtClean="0"/>
              <a:t> lead to large </a:t>
            </a:r>
            <a:r>
              <a:rPr lang="fr-FR" sz="1800" dirty="0" err="1" smtClean="0"/>
              <a:t>flares</a:t>
            </a:r>
            <a:r>
              <a:rPr lang="fr-FR" sz="1800" dirty="0" smtClean="0"/>
              <a:t>  (</a:t>
            </a:r>
            <a:r>
              <a:rPr lang="fr-FR" sz="1800" dirty="0" err="1" smtClean="0"/>
              <a:t>Sammis</a:t>
            </a:r>
            <a:r>
              <a:rPr lang="fr-FR" sz="1800" dirty="0" smtClean="0"/>
              <a:t> 2000,  </a:t>
            </a:r>
            <a:r>
              <a:rPr lang="fr-FR" sz="1800" dirty="0" err="1" smtClean="0"/>
              <a:t>Aulanier</a:t>
            </a:r>
            <a:r>
              <a:rPr lang="fr-FR" sz="1800" dirty="0" smtClean="0"/>
              <a:t> et al 2013, </a:t>
            </a:r>
            <a:r>
              <a:rPr lang="fr-FR" sz="1800" dirty="0" err="1" smtClean="0"/>
              <a:t>Maehara</a:t>
            </a:r>
            <a:r>
              <a:rPr lang="fr-FR" sz="1800" dirty="0" smtClean="0"/>
              <a:t> et al 2014)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50959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Diapositiv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7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Image 7" descr="July19_CM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3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28575" cmpd="sng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Relationship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flares</a:t>
            </a:r>
            <a:r>
              <a:rPr lang="fr-FR" dirty="0" smtClean="0"/>
              <a:t> and </a:t>
            </a:r>
            <a:r>
              <a:rPr lang="fr-FR" dirty="0" err="1" smtClean="0"/>
              <a:t>CMEs</a:t>
            </a:r>
            <a:endParaRPr lang="fr-FR" dirty="0"/>
          </a:p>
        </p:txBody>
      </p:sp>
      <p:pic>
        <p:nvPicPr>
          <p:cNvPr id="3" name="Image 2" descr="flare_cm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86" y="1689815"/>
            <a:ext cx="7556500" cy="35941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57200" y="5657671"/>
            <a:ext cx="7907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Good </a:t>
            </a:r>
            <a:r>
              <a:rPr lang="fr-FR" dirty="0" err="1" smtClean="0"/>
              <a:t>correlations</a:t>
            </a:r>
            <a:r>
              <a:rPr lang="fr-FR" dirty="0" smtClean="0"/>
              <a:t>  (</a:t>
            </a:r>
            <a:r>
              <a:rPr lang="fr-FR" dirty="0" err="1" smtClean="0"/>
              <a:t>red</a:t>
            </a:r>
            <a:r>
              <a:rPr lang="fr-FR" dirty="0" smtClean="0"/>
              <a:t> </a:t>
            </a:r>
            <a:r>
              <a:rPr lang="fr-FR" dirty="0" err="1" smtClean="0"/>
              <a:t>diamonds</a:t>
            </a:r>
            <a:r>
              <a:rPr lang="fr-FR" dirty="0" smtClean="0"/>
              <a:t> are halo </a:t>
            </a:r>
            <a:r>
              <a:rPr lang="fr-FR" dirty="0" err="1" smtClean="0"/>
              <a:t>CMEs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err="1" smtClean="0"/>
              <a:t>Bocchialini</a:t>
            </a:r>
            <a:r>
              <a:rPr lang="fr-FR" dirty="0" smtClean="0"/>
              <a:t> et al 2018 </a:t>
            </a:r>
            <a:r>
              <a:rPr lang="fr-FR" dirty="0" err="1" smtClean="0"/>
              <a:t>found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 </a:t>
            </a:r>
            <a:r>
              <a:rPr lang="fr-FR" dirty="0" err="1" smtClean="0"/>
              <a:t>flares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halo CME have  90 % chance of 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related</a:t>
            </a:r>
            <a:r>
              <a:rPr lang="fr-FR" dirty="0" smtClean="0"/>
              <a:t> to </a:t>
            </a:r>
            <a:r>
              <a:rPr lang="fr-FR" dirty="0" err="1" smtClean="0"/>
              <a:t>geoeffectivity</a:t>
            </a:r>
            <a:r>
              <a:rPr lang="fr-FR" dirty="0" smtClean="0"/>
              <a:t>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4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 Relationship </a:t>
            </a:r>
            <a:r>
              <a:rPr lang="fr-FR" dirty="0" err="1" smtClean="0"/>
              <a:t>between</a:t>
            </a:r>
            <a:r>
              <a:rPr lang="fr-FR" dirty="0" smtClean="0"/>
              <a:t>  </a:t>
            </a:r>
            <a:r>
              <a:rPr lang="fr-FR" dirty="0" err="1" smtClean="0"/>
              <a:t>flare</a:t>
            </a:r>
            <a:r>
              <a:rPr lang="fr-FR" dirty="0" smtClean="0"/>
              <a:t> CME and Dst and IP</a:t>
            </a:r>
            <a:endParaRPr lang="fr-FR" dirty="0"/>
          </a:p>
        </p:txBody>
      </p:sp>
      <p:pic>
        <p:nvPicPr>
          <p:cNvPr id="4" name="Image 3" descr="Capture d’écran 2019-04-03 à 19.52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58" y="1524498"/>
            <a:ext cx="5569064" cy="51329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256607" y="4772525"/>
            <a:ext cx="188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8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Relationship </a:t>
            </a:r>
            <a:r>
              <a:rPr lang="fr-FR" dirty="0" err="1" smtClean="0"/>
              <a:t>at</a:t>
            </a:r>
            <a:r>
              <a:rPr lang="fr-FR" dirty="0" smtClean="0"/>
              <a:t> L1 (24 </a:t>
            </a:r>
            <a:r>
              <a:rPr lang="fr-FR" dirty="0" err="1" smtClean="0"/>
              <a:t>Aug</a:t>
            </a:r>
            <a:r>
              <a:rPr lang="fr-FR" dirty="0" smtClean="0"/>
              <a:t>.)</a:t>
            </a:r>
            <a:endParaRPr lang="fr-FR" dirty="0"/>
          </a:p>
        </p:txBody>
      </p:sp>
      <p:pic>
        <p:nvPicPr>
          <p:cNvPr id="3" name="Image 2" descr="L1_plot_2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3928"/>
            <a:ext cx="7292692" cy="5157569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4301452" y="6349368"/>
            <a:ext cx="13656" cy="3921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 flipV="1">
            <a:off x="4877170" y="6349368"/>
            <a:ext cx="13656" cy="3921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3891790" y="1417638"/>
            <a:ext cx="0" cy="302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044190" y="1378638"/>
            <a:ext cx="0" cy="302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360263" y="2758220"/>
            <a:ext cx="73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Bz</a:t>
            </a:r>
            <a:r>
              <a:rPr lang="fr-FR" dirty="0" smtClean="0"/>
              <a:t> &lt; 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368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Relationship in L1  (July 23 )</a:t>
            </a:r>
            <a:endParaRPr lang="fr-FR" dirty="0"/>
          </a:p>
        </p:txBody>
      </p:sp>
      <p:pic>
        <p:nvPicPr>
          <p:cNvPr id="3" name="Image 2" descr="L1_plot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7" y="1235129"/>
            <a:ext cx="7486316" cy="5294505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6416842" y="6095997"/>
            <a:ext cx="13369" cy="748632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3208421" y="1235129"/>
            <a:ext cx="13368" cy="38245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563979" y="1186890"/>
            <a:ext cx="13368" cy="38245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75316" y="1417638"/>
            <a:ext cx="939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Disconti</a:t>
            </a:r>
            <a:endParaRPr lang="fr-FR" dirty="0" smtClean="0"/>
          </a:p>
          <a:p>
            <a:r>
              <a:rPr lang="fr-FR" dirty="0" err="1" smtClean="0"/>
              <a:t>nuities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315369" y="3277755"/>
            <a:ext cx="202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plasma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761789" y="3906071"/>
            <a:ext cx="200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Solar</a:t>
            </a:r>
            <a:r>
              <a:rPr lang="fr-FR" dirty="0" smtClean="0"/>
              <a:t> </a:t>
            </a:r>
            <a:r>
              <a:rPr lang="fr-FR" dirty="0" err="1" smtClean="0"/>
              <a:t>wind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766064" y="2700421"/>
            <a:ext cx="1243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Bz</a:t>
            </a:r>
            <a:r>
              <a:rPr lang="fr-FR" dirty="0" smtClean="0"/>
              <a:t> &lt;0 </a:t>
            </a:r>
            <a:r>
              <a:rPr lang="fr-FR" dirty="0" err="1" smtClean="0"/>
              <a:t>late</a:t>
            </a:r>
            <a:r>
              <a:rPr lang="fr-FR" dirty="0" smtClean="0"/>
              <a:t> </a:t>
            </a:r>
          </a:p>
          <a:p>
            <a:r>
              <a:rPr lang="fr-FR" dirty="0" smtClean="0"/>
              <a:t>So Dst min.</a:t>
            </a:r>
          </a:p>
          <a:p>
            <a:r>
              <a:rPr lang="fr-FR" dirty="0" smtClean="0"/>
              <a:t>Is </a:t>
            </a:r>
            <a:r>
              <a:rPr lang="fr-FR" dirty="0" err="1" smtClean="0"/>
              <a:t>late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232526" y="6529634"/>
            <a:ext cx="150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 </a:t>
            </a:r>
            <a:r>
              <a:rPr lang="fr-FR" dirty="0" err="1" smtClean="0"/>
              <a:t>clear</a:t>
            </a:r>
            <a:r>
              <a:rPr lang="fr-FR" dirty="0" smtClean="0"/>
              <a:t> ICME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81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plot_1_072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5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SEP_22APRIL20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5" y="0"/>
            <a:ext cx="7616052" cy="685800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5067089" y="1793883"/>
            <a:ext cx="549916" cy="170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062176" y="1964105"/>
            <a:ext cx="18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Wrong</a:t>
            </a:r>
            <a:r>
              <a:rPr lang="fr-FR" dirty="0" smtClean="0"/>
              <a:t>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451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8-04-05 à 18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57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83733" y="6248400"/>
            <a:ext cx="689423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/>
              <a:t>The </a:t>
            </a:r>
            <a:r>
              <a:rPr lang="fr-FR" sz="2000" dirty="0"/>
              <a:t>q</a:t>
            </a:r>
            <a:r>
              <a:rPr lang="fr-FR" sz="2000" dirty="0" smtClean="0"/>
              <a:t>uestion </a:t>
            </a:r>
            <a:r>
              <a:rPr lang="fr-FR" sz="2000" dirty="0" err="1" smtClean="0"/>
              <a:t>is</a:t>
            </a:r>
            <a:r>
              <a:rPr lang="fr-FR" sz="2000" dirty="0" smtClean="0"/>
              <a:t>: </a:t>
            </a:r>
            <a:r>
              <a:rPr lang="fr-FR" sz="2000" dirty="0" err="1" smtClean="0"/>
              <a:t>What</a:t>
            </a:r>
            <a:r>
              <a:rPr lang="fr-FR" sz="2000" dirty="0" smtClean="0"/>
              <a:t> </a:t>
            </a:r>
            <a:r>
              <a:rPr lang="fr-FR" sz="2000" dirty="0" err="1" smtClean="0"/>
              <a:t>produces</a:t>
            </a:r>
            <a:r>
              <a:rPr lang="fr-FR" sz="2000" dirty="0" smtClean="0"/>
              <a:t> </a:t>
            </a:r>
            <a:r>
              <a:rPr lang="fr-FR" sz="2000" dirty="0" smtClean="0"/>
              <a:t>the </a:t>
            </a:r>
            <a:r>
              <a:rPr lang="fr-FR" sz="2000" dirty="0" err="1" smtClean="0"/>
              <a:t>geoeffectivity</a:t>
            </a:r>
            <a:r>
              <a:rPr lang="fr-FR" sz="2000" dirty="0" smtClean="0"/>
              <a:t> (SSC) in 2002?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8521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99557"/>
            <a:ext cx="939799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44 </a:t>
            </a:r>
            <a:r>
              <a:rPr lang="fr-FR" sz="2400" dirty="0" err="1"/>
              <a:t>CMEs</a:t>
            </a:r>
            <a:r>
              <a:rPr lang="fr-FR" sz="2400" dirty="0"/>
              <a:t>, 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solar</a:t>
            </a:r>
            <a:r>
              <a:rPr lang="fr-FR" sz="2400" dirty="0" smtClean="0"/>
              <a:t> source:</a:t>
            </a:r>
          </a:p>
          <a:p>
            <a:endParaRPr lang="fr-FR" sz="2400" dirty="0" smtClean="0"/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Source  Radio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more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geoeffective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events  (min(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Dst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)&lt;-51nT)  are associated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with Type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IV radio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waves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Big X flares  are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not automatically  associated to 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big </a:t>
            </a:r>
            <a:r>
              <a:rPr lang="en-GB" sz="24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geoeffective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22 </a:t>
            </a:r>
            <a:r>
              <a:rPr lang="fr-FR" sz="2400" dirty="0" err="1" smtClean="0"/>
              <a:t>CMEs</a:t>
            </a:r>
            <a:r>
              <a:rPr lang="fr-FR" sz="2400" dirty="0" smtClean="0"/>
              <a:t> are </a:t>
            </a:r>
            <a:r>
              <a:rPr lang="fr-FR" sz="2400" dirty="0" err="1" smtClean="0"/>
              <a:t>associated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GOES C-class </a:t>
            </a:r>
            <a:r>
              <a:rPr lang="fr-FR" sz="2400" dirty="0" err="1" smtClean="0"/>
              <a:t>events</a:t>
            </a:r>
            <a:r>
              <a:rPr lang="fr-FR" sz="2400" dirty="0" smtClean="0"/>
              <a:t> </a:t>
            </a:r>
            <a:r>
              <a:rPr lang="fr-FR" sz="2400" dirty="0" err="1" smtClean="0"/>
              <a:t>among</a:t>
            </a:r>
            <a:r>
              <a:rPr lang="fr-FR" sz="2400" dirty="0" smtClean="0"/>
              <a:t> 2000,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      19 </a:t>
            </a:r>
            <a:r>
              <a:rPr lang="fr-FR" sz="2400" dirty="0" err="1" smtClean="0"/>
              <a:t>CMEs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M-class </a:t>
            </a:r>
            <a:r>
              <a:rPr lang="fr-FR" sz="2400" dirty="0" err="1" smtClean="0"/>
              <a:t>event</a:t>
            </a:r>
            <a:r>
              <a:rPr lang="fr-FR" sz="2400" dirty="0" smtClean="0"/>
              <a:t> </a:t>
            </a:r>
            <a:r>
              <a:rPr lang="fr-FR" sz="2400" dirty="0" err="1" smtClean="0"/>
              <a:t>among</a:t>
            </a:r>
            <a:r>
              <a:rPr lang="fr-FR" sz="2400" dirty="0" smtClean="0"/>
              <a:t> 200, </a:t>
            </a:r>
            <a:endParaRPr lang="fr-FR" sz="2400" dirty="0"/>
          </a:p>
          <a:p>
            <a:r>
              <a:rPr lang="fr-FR" sz="2400" dirty="0" smtClean="0"/>
              <a:t>          3 </a:t>
            </a:r>
            <a:r>
              <a:rPr lang="fr-FR" sz="2400" dirty="0" err="1" smtClean="0"/>
              <a:t>with</a:t>
            </a:r>
            <a:r>
              <a:rPr lang="fr-FR" sz="2400" dirty="0" smtClean="0"/>
              <a:t> X-class </a:t>
            </a:r>
            <a:r>
              <a:rPr lang="fr-FR" sz="2400" dirty="0" err="1" smtClean="0"/>
              <a:t>events</a:t>
            </a:r>
            <a:r>
              <a:rPr lang="fr-FR" sz="2400" dirty="0" smtClean="0"/>
              <a:t> </a:t>
            </a:r>
            <a:r>
              <a:rPr lang="fr-FR" sz="2400" dirty="0" err="1" smtClean="0"/>
              <a:t>among</a:t>
            </a:r>
            <a:r>
              <a:rPr lang="fr-FR" sz="2400" dirty="0" smtClean="0"/>
              <a:t> 12.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</a:t>
            </a:r>
            <a:r>
              <a:rPr lang="en-GB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Bocchialini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Grisons, </a:t>
            </a:r>
            <a:r>
              <a:rPr lang="en-GB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Menvielle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</a:t>
            </a:r>
            <a:r>
              <a:rPr lang="en-GB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Cornilleau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..Schmieder et al Solar Physics 2018)</a:t>
            </a:r>
          </a:p>
        </p:txBody>
      </p:sp>
      <p:sp>
        <p:nvSpPr>
          <p:cNvPr id="5" name="Accolade ouvrante 4"/>
          <p:cNvSpPr/>
          <p:nvPr/>
        </p:nvSpPr>
        <p:spPr>
          <a:xfrm>
            <a:off x="615693" y="2559423"/>
            <a:ext cx="155448" cy="914400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ouvrante 6"/>
          <p:cNvSpPr/>
          <p:nvPr/>
        </p:nvSpPr>
        <p:spPr>
          <a:xfrm>
            <a:off x="346328" y="4363701"/>
            <a:ext cx="424813" cy="1190432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 w="28575" cmpd="sng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3600" dirty="0" err="1" smtClean="0"/>
              <a:t>Statistics</a:t>
            </a:r>
            <a:r>
              <a:rPr lang="fr-FR" sz="3600" dirty="0" smtClean="0"/>
              <a:t> of the </a:t>
            </a:r>
            <a:r>
              <a:rPr lang="fr-FR" sz="3600" dirty="0" err="1" smtClean="0"/>
              <a:t>solar</a:t>
            </a:r>
            <a:r>
              <a:rPr lang="fr-FR" sz="3600" dirty="0" smtClean="0"/>
              <a:t> sources of </a:t>
            </a:r>
            <a:r>
              <a:rPr lang="fr-FR" sz="3600" dirty="0" err="1" smtClean="0"/>
              <a:t>geoffectivity</a:t>
            </a:r>
            <a:r>
              <a:rPr lang="fr-FR" sz="3600" dirty="0" smtClean="0"/>
              <a:t> in 2002</a:t>
            </a:r>
            <a:endParaRPr lang="fr-FR" sz="3600" dirty="0"/>
          </a:p>
        </p:txBody>
      </p:sp>
      <p:sp>
        <p:nvSpPr>
          <p:cNvPr id="9" name="Rectangle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22184" y="5862317"/>
            <a:ext cx="968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But </a:t>
            </a:r>
            <a:r>
              <a:rPr lang="fr-FR" sz="2400" b="1" dirty="0" err="1" smtClean="0"/>
              <a:t>extreme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geoeffective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events</a:t>
            </a:r>
            <a:r>
              <a:rPr lang="fr-FR" sz="2400" b="1" dirty="0" smtClean="0"/>
              <a:t> are </a:t>
            </a:r>
            <a:r>
              <a:rPr lang="fr-FR" sz="2400" b="1" dirty="0" err="1" smtClean="0"/>
              <a:t>associated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fast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CMEs</a:t>
            </a:r>
            <a:r>
              <a:rPr lang="fr-FR" sz="2400" b="1" dirty="0"/>
              <a:t> </a:t>
            </a:r>
            <a:r>
              <a:rPr lang="fr-FR" sz="2400" b="1" dirty="0" smtClean="0"/>
              <a:t>and  </a:t>
            </a:r>
          </a:p>
          <a:p>
            <a:r>
              <a:rPr lang="fr-FR" sz="2400" b="1" dirty="0" err="1" smtClean="0"/>
              <a:t>energetic</a:t>
            </a:r>
            <a:r>
              <a:rPr lang="fr-FR" sz="2400" b="1" dirty="0" smtClean="0"/>
              <a:t> X </a:t>
            </a:r>
            <a:r>
              <a:rPr lang="fr-FR" sz="2400" b="1" dirty="0" err="1" smtClean="0"/>
              <a:t>flares</a:t>
            </a:r>
            <a:r>
              <a:rPr lang="fr-FR" sz="2400" b="1" dirty="0" smtClean="0"/>
              <a:t> and large active center </a:t>
            </a:r>
            <a:r>
              <a:rPr lang="fr-FR" sz="2000" dirty="0" smtClean="0"/>
              <a:t>. </a:t>
            </a:r>
            <a:r>
              <a:rPr lang="fr-FR" sz="2000" dirty="0" err="1" smtClean="0">
                <a:solidFill>
                  <a:srgbClr val="FF0000"/>
                </a:solidFill>
              </a:rPr>
              <a:t>Gopalwamy</a:t>
            </a:r>
            <a:r>
              <a:rPr lang="fr-FR" sz="2000" dirty="0" smtClean="0">
                <a:solidFill>
                  <a:srgbClr val="FF0000"/>
                </a:solidFill>
              </a:rPr>
              <a:t> et al 2015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7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/>
          <a:lstStyle/>
          <a:p>
            <a:r>
              <a:rPr lang="en-US" sz="2800" dirty="0" smtClean="0"/>
              <a:t>Syndrome of  “</a:t>
            </a:r>
            <a:r>
              <a:rPr lang="en-US" sz="2800" dirty="0" err="1" smtClean="0"/>
              <a:t>superflares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5373216"/>
            <a:ext cx="3577271" cy="86177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“Give me a big spot, and I can give you a big flare.”  </a:t>
            </a:r>
            <a:r>
              <a:rPr lang="en-US" sz="1600" dirty="0" smtClean="0">
                <a:solidFill>
                  <a:srgbClr val="0000FF"/>
                </a:solidFill>
              </a:rPr>
              <a:t>BUT don t forget</a:t>
            </a:r>
          </a:p>
          <a:p>
            <a:r>
              <a:rPr lang="en-US" dirty="0" smtClean="0"/>
              <a:t>Give me more stress!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371600"/>
            <a:ext cx="3810000" cy="3568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52736"/>
            <a:ext cx="4370070" cy="49339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835696" y="6021288"/>
            <a:ext cx="223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Maehara</a:t>
            </a:r>
            <a:r>
              <a:rPr lang="en-US" dirty="0" smtClean="0"/>
              <a:t> et al. 2015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01275" y="4940578"/>
            <a:ext cx="201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Aulanier</a:t>
            </a:r>
            <a:r>
              <a:rPr lang="en-US" dirty="0" smtClean="0"/>
              <a:t> et al. 2013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3475789" y="6352143"/>
            <a:ext cx="276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 smtClean="0"/>
              <a:t>Kalher</a:t>
            </a:r>
            <a:r>
              <a:rPr lang="fr-FR" dirty="0" smtClean="0"/>
              <a:t> 1982, </a:t>
            </a:r>
            <a:r>
              <a:rPr lang="fr-FR" dirty="0" err="1" smtClean="0"/>
              <a:t>Gosling</a:t>
            </a:r>
            <a:r>
              <a:rPr lang="fr-FR" dirty="0" smtClean="0"/>
              <a:t> 1990)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476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1305341" y="1605345"/>
            <a:ext cx="17639" cy="4092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1322980" y="5698094"/>
            <a:ext cx="70382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1836360" y="5309988"/>
            <a:ext cx="17640" cy="388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2413722" y="5316517"/>
            <a:ext cx="17640" cy="388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2963182" y="5309988"/>
            <a:ext cx="17640" cy="388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3461423" y="5303689"/>
            <a:ext cx="17640" cy="388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 flipV="1">
            <a:off x="3946073" y="5337884"/>
            <a:ext cx="17640" cy="388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 flipV="1">
            <a:off x="4463899" y="5337884"/>
            <a:ext cx="17640" cy="388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4979022" y="5337884"/>
            <a:ext cx="17640" cy="388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 flipV="1">
            <a:off x="5527809" y="5324696"/>
            <a:ext cx="17640" cy="388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6033610" y="5339186"/>
            <a:ext cx="17640" cy="388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6565565" y="5324696"/>
            <a:ext cx="17640" cy="388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7182069" y="5339295"/>
            <a:ext cx="17640" cy="388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 flipV="1">
            <a:off x="7746263" y="5306775"/>
            <a:ext cx="17640" cy="388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8343598" y="5309988"/>
            <a:ext cx="17640" cy="388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3299212" y="5116147"/>
            <a:ext cx="14599" cy="611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153264" y="5985695"/>
            <a:ext cx="90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January</a:t>
            </a:r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H="1" flipV="1">
            <a:off x="3741813" y="5116147"/>
            <a:ext cx="14599" cy="611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4525333" y="5116147"/>
            <a:ext cx="14599" cy="611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4705300" y="5093371"/>
            <a:ext cx="14599" cy="611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4807487" y="5114736"/>
            <a:ext cx="14599" cy="611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4883368" y="5077465"/>
            <a:ext cx="14599" cy="611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4959131" y="5116147"/>
            <a:ext cx="14599" cy="611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 flipV="1">
            <a:off x="5025858" y="5116147"/>
            <a:ext cx="14599" cy="611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 flipV="1">
            <a:off x="5143243" y="5093371"/>
            <a:ext cx="14599" cy="611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 flipV="1">
            <a:off x="5295643" y="5116147"/>
            <a:ext cx="14599" cy="611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5433444" y="5101548"/>
            <a:ext cx="14599" cy="611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 flipV="1">
            <a:off x="6434309" y="5101548"/>
            <a:ext cx="14599" cy="611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4525333" y="6029493"/>
            <a:ext cx="102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July-</a:t>
            </a:r>
            <a:r>
              <a:rPr lang="fr-FR" dirty="0" err="1" smtClean="0"/>
              <a:t>Aug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554769" y="6044093"/>
            <a:ext cx="114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Sept   Oct.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1956683" y="5985696"/>
            <a:ext cx="58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Feb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40" name="Accolade ouvrante 39"/>
          <p:cNvSpPr/>
          <p:nvPr/>
        </p:nvSpPr>
        <p:spPr>
          <a:xfrm rot="5400000">
            <a:off x="4502931" y="3336582"/>
            <a:ext cx="748562" cy="13364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3406735" y="2905252"/>
            <a:ext cx="314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 10030,  AR 10039, AR 10069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1008363" y="406860"/>
            <a:ext cx="7627445" cy="83099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Nine</a:t>
            </a:r>
            <a:r>
              <a:rPr lang="fr-FR" sz="2400" dirty="0" smtClean="0"/>
              <a:t> </a:t>
            </a:r>
            <a:r>
              <a:rPr lang="fr-FR" sz="2400" dirty="0" err="1" smtClean="0"/>
              <a:t>flares</a:t>
            </a:r>
            <a:r>
              <a:rPr lang="fr-FR" sz="2400" dirty="0" smtClean="0"/>
              <a:t> </a:t>
            </a:r>
            <a:r>
              <a:rPr lang="fr-FR" sz="2400" dirty="0" err="1" smtClean="0"/>
              <a:t>among</a:t>
            </a:r>
            <a:r>
              <a:rPr lang="fr-FR" sz="2400" dirty="0" smtClean="0"/>
              <a:t> the 12 X-class </a:t>
            </a:r>
            <a:r>
              <a:rPr lang="fr-FR" sz="2400" dirty="0" err="1" smtClean="0"/>
              <a:t>flares</a:t>
            </a:r>
            <a:r>
              <a:rPr lang="fr-FR" sz="2400" dirty="0" smtClean="0"/>
              <a:t>   are </a:t>
            </a:r>
            <a:r>
              <a:rPr lang="fr-FR" sz="2400" dirty="0" err="1" smtClean="0"/>
              <a:t>clustered</a:t>
            </a:r>
            <a:r>
              <a:rPr lang="fr-FR" sz="2400" dirty="0" smtClean="0"/>
              <a:t> in July , August </a:t>
            </a:r>
            <a:r>
              <a:rPr lang="fr-FR" sz="2400" dirty="0"/>
              <a:t> i</a:t>
            </a:r>
            <a:r>
              <a:rPr lang="fr-FR" sz="2400" dirty="0" smtClean="0"/>
              <a:t>n  3 productive </a:t>
            </a:r>
            <a:r>
              <a:rPr lang="fr-FR" sz="2400" dirty="0" err="1" smtClean="0"/>
              <a:t>flare</a:t>
            </a:r>
            <a:r>
              <a:rPr lang="fr-FR" sz="2400" dirty="0" smtClean="0"/>
              <a:t> </a:t>
            </a:r>
            <a:r>
              <a:rPr lang="fr-FR" sz="2400" dirty="0" err="1" smtClean="0"/>
              <a:t>ARs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2980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1263" y="5534526"/>
            <a:ext cx="137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AR 10069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1395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  <a:ln w="19050" cmpd="sng"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/>
              <a:t>The 12 X-class </a:t>
            </a:r>
            <a:r>
              <a:rPr lang="fr-FR" dirty="0" err="1" smtClean="0"/>
              <a:t>flares</a:t>
            </a:r>
            <a:r>
              <a:rPr lang="fr-FR" dirty="0" smtClean="0"/>
              <a:t> and Halo CME</a:t>
            </a:r>
            <a:endParaRPr lang="fr-FR" dirty="0"/>
          </a:p>
        </p:txBody>
      </p:sp>
      <p:pic>
        <p:nvPicPr>
          <p:cNvPr id="3" name="Image 2" descr="Capture d’écran 2019-03-28 à 19.3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2857" y="449285"/>
            <a:ext cx="4921293" cy="6858000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6390105" y="2780632"/>
            <a:ext cx="2807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390105" y="3708400"/>
            <a:ext cx="2807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390105" y="3954379"/>
            <a:ext cx="2807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390105" y="4267200"/>
            <a:ext cx="2807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390105" y="4563979"/>
            <a:ext cx="2807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390105" y="5384800"/>
            <a:ext cx="2807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804503" y="2807369"/>
            <a:ext cx="2807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828566" y="3713748"/>
            <a:ext cx="2807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41395" y="3965074"/>
            <a:ext cx="2807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788184" y="4267200"/>
            <a:ext cx="2807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804503" y="4585369"/>
            <a:ext cx="2807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804503" y="5384800"/>
            <a:ext cx="2807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Capture d’écran 2019-03-28 à 19.39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3328" y="612014"/>
            <a:ext cx="5187417" cy="6747401"/>
          </a:xfrm>
          <a:prstGeom prst="rect">
            <a:avLst/>
          </a:prstGeom>
        </p:spPr>
      </p:pic>
      <p:pic>
        <p:nvPicPr>
          <p:cNvPr id="21" name="Image 20" descr="Capture d’écran 2019-03-28 à 19.39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3328" y="612014"/>
            <a:ext cx="5187417" cy="6747401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>
            <a:off x="1153336" y="2807369"/>
            <a:ext cx="66404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109303" y="3965074"/>
            <a:ext cx="66404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109303" y="4318001"/>
            <a:ext cx="66404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085240" y="4601412"/>
            <a:ext cx="67085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153336" y="5392822"/>
            <a:ext cx="66404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1068921" y="3708400"/>
            <a:ext cx="66404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804503" y="6338932"/>
            <a:ext cx="753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6 X </a:t>
            </a:r>
            <a:r>
              <a:rPr lang="fr-FR" dirty="0" err="1" smtClean="0"/>
              <a:t>flares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halo CME   are </a:t>
            </a:r>
            <a:r>
              <a:rPr lang="fr-FR" dirty="0" err="1" smtClean="0"/>
              <a:t>related</a:t>
            </a:r>
            <a:r>
              <a:rPr lang="fr-FR" dirty="0" smtClean="0"/>
              <a:t> to an SSC  (2 not) and a Dst minimum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5026526" y="2499895"/>
            <a:ext cx="914400" cy="30613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537158" y="2499895"/>
            <a:ext cx="590884" cy="306136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719137" y="2499895"/>
            <a:ext cx="590884" cy="306136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241024" y="2502967"/>
            <a:ext cx="6759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ICME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146157" y="5023490"/>
            <a:ext cx="6759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ICME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25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Capture d’écran 2018-04-06 à 16.51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1650"/>
            <a:ext cx="4076700" cy="33909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324811" y="3658658"/>
            <a:ext cx="45276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This </a:t>
            </a:r>
            <a:r>
              <a:rPr lang="fr-FR" dirty="0" err="1"/>
              <a:t>categorization</a:t>
            </a:r>
            <a:r>
              <a:rPr lang="fr-FR" dirty="0"/>
              <a:t> relies on </a:t>
            </a:r>
            <a:r>
              <a:rPr lang="fr-FR" dirty="0" err="1"/>
              <a:t>published</a:t>
            </a:r>
            <a:r>
              <a:rPr lang="fr-FR" dirty="0"/>
              <a:t> </a:t>
            </a:r>
            <a:r>
              <a:rPr lang="fr-FR" dirty="0" err="1" smtClean="0"/>
              <a:t>lists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 smtClean="0"/>
              <a:t>classified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:</a:t>
            </a:r>
          </a:p>
          <a:p>
            <a:r>
              <a:rPr lang="fr-FR" dirty="0"/>
              <a:t>ICME </a:t>
            </a:r>
            <a:r>
              <a:rPr lang="fr-FR" dirty="0" err="1"/>
              <a:t>catalogs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Cane and Richardson, 2003</a:t>
            </a:r>
            <a:r>
              <a:rPr lang="fr-FR" dirty="0" smtClean="0"/>
              <a:t>,</a:t>
            </a:r>
          </a:p>
          <a:p>
            <a:r>
              <a:rPr lang="fr-FR" dirty="0" smtClean="0"/>
              <a:t>2010</a:t>
            </a:r>
            <a:r>
              <a:rPr lang="fr-FR" dirty="0"/>
              <a:t>, and </a:t>
            </a:r>
            <a:r>
              <a:rPr lang="fr-FR" dirty="0" err="1"/>
              <a:t>Jian</a:t>
            </a:r>
            <a:r>
              <a:rPr lang="fr-FR" dirty="0"/>
              <a:t> et al., 2006b</a:t>
            </a:r>
          </a:p>
          <a:p>
            <a:r>
              <a:rPr lang="fr-FR" dirty="0"/>
              <a:t>• MC </a:t>
            </a:r>
            <a:r>
              <a:rPr lang="fr-FR" dirty="0" err="1" smtClean="0"/>
              <a:t>catalogs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err="1"/>
              <a:t>Huttunen</a:t>
            </a:r>
            <a:r>
              <a:rPr lang="fr-FR" dirty="0"/>
              <a:t> et al., 2005; </a:t>
            </a:r>
            <a:endParaRPr lang="fr-FR" dirty="0" smtClean="0"/>
          </a:p>
          <a:p>
            <a:r>
              <a:rPr lang="fr-FR" dirty="0" err="1" smtClean="0"/>
              <a:t>Lepping</a:t>
            </a:r>
            <a:r>
              <a:rPr lang="fr-FR" dirty="0" smtClean="0"/>
              <a:t> </a:t>
            </a:r>
            <a:r>
              <a:rPr lang="fr-FR" dirty="0"/>
              <a:t>et al.</a:t>
            </a:r>
            <a:r>
              <a:rPr lang="fr-FR" dirty="0" smtClean="0"/>
              <a:t>,2006</a:t>
            </a:r>
            <a:r>
              <a:rPr lang="fr-FR" dirty="0"/>
              <a:t>; Zhang et al., 2007</a:t>
            </a:r>
            <a:r>
              <a:rPr lang="fr-FR" dirty="0" smtClean="0"/>
              <a:t>;</a:t>
            </a:r>
          </a:p>
          <a:p>
            <a:r>
              <a:rPr lang="fr-FR" dirty="0" smtClean="0"/>
              <a:t> </a:t>
            </a:r>
            <a:r>
              <a:rPr lang="fr-FR" dirty="0"/>
              <a:t>Li et al., 2011)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93677" y="536248"/>
            <a:ext cx="665130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/>
              <a:t>Classifications of the structure </a:t>
            </a:r>
            <a:r>
              <a:rPr lang="fr-FR" sz="2800" dirty="0" err="1" smtClean="0"/>
              <a:t>at</a:t>
            </a:r>
            <a:r>
              <a:rPr lang="fr-FR" sz="2800" dirty="0" smtClean="0"/>
              <a:t> L1 on 2002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4020592" y="1771650"/>
            <a:ext cx="483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 32 </a:t>
            </a:r>
            <a:r>
              <a:rPr lang="fr-FR" sz="2000" dirty="0" err="1" smtClean="0">
                <a:solidFill>
                  <a:srgbClr val="FF0000"/>
                </a:solidFill>
              </a:rPr>
              <a:t>SSCs</a:t>
            </a:r>
            <a:r>
              <a:rPr lang="fr-FR" sz="2000" dirty="0" smtClean="0">
                <a:solidFill>
                  <a:srgbClr val="FF0000"/>
                </a:solidFill>
              </a:rPr>
              <a:t>  </a:t>
            </a:r>
            <a:r>
              <a:rPr lang="fr-FR" sz="2000" dirty="0" err="1" smtClean="0">
                <a:solidFill>
                  <a:srgbClr val="FF0000"/>
                </a:solidFill>
              </a:rPr>
              <a:t>finally</a:t>
            </a:r>
            <a:r>
              <a:rPr lang="fr-FR" sz="2000" dirty="0" smtClean="0">
                <a:solidFill>
                  <a:srgbClr val="FF0000"/>
                </a:solidFill>
              </a:rPr>
              <a:t> 29 SSC sources are </a:t>
            </a:r>
            <a:r>
              <a:rPr lang="fr-FR" sz="2000" dirty="0" err="1" smtClean="0">
                <a:solidFill>
                  <a:srgbClr val="FF0000"/>
                </a:solidFill>
              </a:rPr>
              <a:t>identified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4237566" y="2980266"/>
            <a:ext cx="63076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5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185" y="1399557"/>
            <a:ext cx="8921815" cy="5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44 </a:t>
            </a:r>
            <a:r>
              <a:rPr lang="fr-FR" sz="2400" dirty="0" err="1"/>
              <a:t>CMEs</a:t>
            </a:r>
            <a:r>
              <a:rPr lang="fr-FR" sz="2400" dirty="0"/>
              <a:t>, 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solar</a:t>
            </a:r>
            <a:r>
              <a:rPr lang="fr-FR" sz="2400" dirty="0" smtClean="0"/>
              <a:t> source:</a:t>
            </a:r>
          </a:p>
          <a:p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CME :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91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an active region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(with or without  filament)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implies the eruption of a filament (in or without AR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75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alo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CMEs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induce  SSCs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52% CMEs have a speed </a:t>
            </a:r>
            <a:r>
              <a:rPr lang="en-GB" sz="2400" u="sng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&gt; 900km/s</a:t>
            </a:r>
            <a:endParaRPr lang="en-GB" sz="2400" u="sng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22 CMEs are associated with GOES C-class events among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2000 ,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19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CMEs with M-class event among 200,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3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with X-class events among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12 X – class flares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</a:t>
            </a:r>
            <a:r>
              <a:rPr lang="en-GB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Bocchialini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Grison,  </a:t>
            </a:r>
            <a:r>
              <a:rPr lang="en-GB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Menvielle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, </a:t>
            </a:r>
            <a:r>
              <a:rPr lang="en-GB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Cornilleau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, ..Schmieder et al Solar Physics 2018)</a:t>
            </a:r>
          </a:p>
        </p:txBody>
      </p:sp>
      <p:sp>
        <p:nvSpPr>
          <p:cNvPr id="5" name="Accolade ouvrante 4"/>
          <p:cNvSpPr/>
          <p:nvPr/>
        </p:nvSpPr>
        <p:spPr>
          <a:xfrm>
            <a:off x="453304" y="3178364"/>
            <a:ext cx="155448" cy="914400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ouvrante 5"/>
          <p:cNvSpPr/>
          <p:nvPr/>
        </p:nvSpPr>
        <p:spPr>
          <a:xfrm>
            <a:off x="403221" y="2201557"/>
            <a:ext cx="269366" cy="790544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ouvrante 6"/>
          <p:cNvSpPr/>
          <p:nvPr/>
        </p:nvSpPr>
        <p:spPr>
          <a:xfrm>
            <a:off x="396345" y="4806519"/>
            <a:ext cx="424813" cy="1054968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 w="28575" cmpd="sng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3600" dirty="0" err="1" smtClean="0"/>
              <a:t>Statistics</a:t>
            </a:r>
            <a:r>
              <a:rPr lang="fr-FR" sz="3600" dirty="0" smtClean="0"/>
              <a:t> of the </a:t>
            </a:r>
            <a:r>
              <a:rPr lang="fr-FR" sz="3600" dirty="0" err="1" smtClean="0"/>
              <a:t>solar</a:t>
            </a:r>
            <a:r>
              <a:rPr lang="fr-FR" sz="3600" dirty="0" smtClean="0"/>
              <a:t> sources of </a:t>
            </a:r>
            <a:r>
              <a:rPr lang="fr-FR" sz="3600" dirty="0" err="1" smtClean="0"/>
              <a:t>geoffectivity</a:t>
            </a:r>
            <a:r>
              <a:rPr lang="fr-FR" sz="3600" dirty="0" smtClean="0"/>
              <a:t> in 2002</a:t>
            </a:r>
            <a:endParaRPr lang="fr-FR" sz="3600" dirty="0"/>
          </a:p>
        </p:txBody>
      </p:sp>
      <p:sp>
        <p:nvSpPr>
          <p:cNvPr id="9" name="Rectangle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99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The 12 X-class </a:t>
            </a:r>
            <a:r>
              <a:rPr lang="fr-FR" dirty="0" err="1" smtClean="0"/>
              <a:t>flares</a:t>
            </a:r>
            <a:r>
              <a:rPr lang="fr-FR" dirty="0" smtClean="0"/>
              <a:t> in 2002</a:t>
            </a:r>
            <a:endParaRPr lang="fr-FR" dirty="0"/>
          </a:p>
        </p:txBody>
      </p:sp>
      <p:pic>
        <p:nvPicPr>
          <p:cNvPr id="3" name="Image 2" descr="Capture d’écran 2019-03-28 à 19.3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4015" y="338129"/>
            <a:ext cx="5486210" cy="7645232"/>
          </a:xfrm>
          <a:prstGeom prst="rect">
            <a:avLst/>
          </a:prstGeom>
        </p:spPr>
      </p:pic>
      <p:sp>
        <p:nvSpPr>
          <p:cNvPr id="4" name="Parenthèse fermante 3"/>
          <p:cNvSpPr/>
          <p:nvPr/>
        </p:nvSpPr>
        <p:spPr>
          <a:xfrm>
            <a:off x="6243496" y="3689013"/>
            <a:ext cx="307473" cy="560130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arenthèse fermante 4"/>
          <p:cNvSpPr/>
          <p:nvPr/>
        </p:nvSpPr>
        <p:spPr>
          <a:xfrm>
            <a:off x="6328161" y="4153379"/>
            <a:ext cx="307473" cy="1011288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enthèse fermante 5"/>
          <p:cNvSpPr/>
          <p:nvPr/>
        </p:nvSpPr>
        <p:spPr>
          <a:xfrm>
            <a:off x="6243496" y="5317954"/>
            <a:ext cx="306136" cy="481261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06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 10039</a:t>
            </a:r>
            <a:endParaRPr lang="fr-FR" dirty="0"/>
          </a:p>
        </p:txBody>
      </p:sp>
      <p:pic>
        <p:nvPicPr>
          <p:cNvPr id="5" name="Espace réservé du contenu 4" descr="AR_100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r="2668"/>
          <a:stretch>
            <a:fillRect/>
          </a:stretch>
        </p:blipFill>
        <p:spPr/>
      </p:pic>
      <p:cxnSp>
        <p:nvCxnSpPr>
          <p:cNvPr id="4" name="Connecteur droit avec flèche 3"/>
          <p:cNvCxnSpPr/>
          <p:nvPr/>
        </p:nvCxnSpPr>
        <p:spPr>
          <a:xfrm flipV="1">
            <a:off x="681789" y="6126163"/>
            <a:ext cx="0" cy="4243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4136189" y="6099423"/>
            <a:ext cx="0" cy="4243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834189" y="6126163"/>
            <a:ext cx="0" cy="4243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678947" y="6365860"/>
            <a:ext cx="292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Flares</a:t>
            </a:r>
            <a:r>
              <a:rPr lang="fr-FR" dirty="0" smtClean="0"/>
              <a:t> </a:t>
            </a:r>
            <a:r>
              <a:rPr lang="fr-FR" dirty="0" err="1" smtClean="0"/>
              <a:t>occur</a:t>
            </a:r>
            <a:r>
              <a:rPr lang="fr-FR" dirty="0" smtClean="0"/>
              <a:t> close to the </a:t>
            </a:r>
            <a:r>
              <a:rPr lang="fr-FR" dirty="0" err="1" smtClean="0"/>
              <a:t>limb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545105" y="1458329"/>
            <a:ext cx="322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magnetic</a:t>
            </a:r>
            <a:r>
              <a:rPr lang="fr-FR" dirty="0" smtClean="0"/>
              <a:t> configuration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366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 10069 </a:t>
            </a:r>
            <a:endParaRPr lang="fr-FR" dirty="0"/>
          </a:p>
        </p:txBody>
      </p:sp>
      <p:pic>
        <p:nvPicPr>
          <p:cNvPr id="4" name="Espace réservé du contenu 3" descr="AR_1006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r="2541"/>
          <a:stretch>
            <a:fillRect/>
          </a:stretch>
        </p:blipFill>
        <p:spPr/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94023"/>
            <a:ext cx="3810000" cy="35689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457200" y="6165334"/>
            <a:ext cx="788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Flares</a:t>
            </a:r>
            <a:r>
              <a:rPr lang="fr-FR" dirty="0" smtClean="0"/>
              <a:t> </a:t>
            </a:r>
            <a:r>
              <a:rPr lang="fr-FR" dirty="0" err="1" smtClean="0"/>
              <a:t>occur</a:t>
            </a:r>
            <a:r>
              <a:rPr lang="fr-FR" dirty="0" smtClean="0"/>
              <a:t> on August 21 and 24  </a:t>
            </a:r>
            <a:r>
              <a:rPr lang="fr-FR" dirty="0" err="1" smtClean="0"/>
              <a:t>when</a:t>
            </a:r>
            <a:r>
              <a:rPr lang="fr-FR" dirty="0" smtClean="0"/>
              <a:t> the active </a:t>
            </a:r>
            <a:r>
              <a:rPr lang="fr-FR" dirty="0" err="1" smtClean="0"/>
              <a:t>region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close to the West </a:t>
            </a:r>
            <a:r>
              <a:rPr lang="fr-FR" dirty="0" err="1" smtClean="0"/>
              <a:t>limb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689684" y="5962316"/>
            <a:ext cx="1" cy="3208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4064000" y="5935580"/>
            <a:ext cx="0" cy="3208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430170" y="1626936"/>
            <a:ext cx="99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charset="2"/>
                <a:cs typeface="Symbol" charset="2"/>
              </a:rPr>
              <a:t>d     </a:t>
            </a:r>
            <a:r>
              <a:rPr lang="fr-FR" dirty="0" smtClean="0"/>
              <a:t>spot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7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7200" y="842211"/>
            <a:ext cx="17776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AR 10039</a:t>
            </a:r>
            <a:endParaRPr lang="fr-FR" sz="3200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8047789" y="2593474"/>
            <a:ext cx="481264" cy="3208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8529053" y="4336716"/>
            <a:ext cx="481264" cy="248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8111957" y="5451642"/>
            <a:ext cx="417096" cy="6443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01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14773</TotalTime>
  <Words>1059</Words>
  <Application>Microsoft Macintosh PowerPoint</Application>
  <PresentationFormat>Présentation à l'écran (4:3)</PresentationFormat>
  <Paragraphs>155</Paragraphs>
  <Slides>34</Slides>
  <Notes>0</Notes>
  <HiddenSlides>18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Geoeffectiveness of the 12 X-class flares in 2002</vt:lpstr>
      <vt:lpstr>Présentation PowerPoint</vt:lpstr>
      <vt:lpstr>Présentation PowerPoint</vt:lpstr>
      <vt:lpstr>Présentation PowerPoint</vt:lpstr>
      <vt:lpstr>Statistics of the solar sources of geoffectivity in 2002</vt:lpstr>
      <vt:lpstr>The 12 X-class flares in 2002</vt:lpstr>
      <vt:lpstr>AR 10039</vt:lpstr>
      <vt:lpstr>AR 10069 </vt:lpstr>
      <vt:lpstr>Présentation PowerPoint</vt:lpstr>
      <vt:lpstr>Relationship with the longitude</vt:lpstr>
      <vt:lpstr>6 X-class flares with  fast Halo CMEs</vt:lpstr>
      <vt:lpstr>Relationship with the flare duration</vt:lpstr>
      <vt:lpstr>Characteristics of the ICMEs at L1</vt:lpstr>
      <vt:lpstr>Présentation PowerPoint</vt:lpstr>
      <vt:lpstr>B*z </vt:lpstr>
      <vt:lpstr>Conclusion</vt:lpstr>
      <vt:lpstr>The geoeffectivity related to the12 X-Class flares  - ICME at L1</vt:lpstr>
      <vt:lpstr>Solar Energetic particles</vt:lpstr>
      <vt:lpstr>AR 09906 19 April 2002</vt:lpstr>
      <vt:lpstr>AR 10030</vt:lpstr>
      <vt:lpstr>Space weather context</vt:lpstr>
      <vt:lpstr>Présentation PowerPoint</vt:lpstr>
      <vt:lpstr>Présentation PowerPoint</vt:lpstr>
      <vt:lpstr>Relationship between flares and CMEs</vt:lpstr>
      <vt:lpstr>NO Relationship between  flare CME and Dst and IP</vt:lpstr>
      <vt:lpstr>Relationship at L1 (24 Aug.)</vt:lpstr>
      <vt:lpstr>Relationship in L1  (July 23 )</vt:lpstr>
      <vt:lpstr>Présentation PowerPoint</vt:lpstr>
      <vt:lpstr>Présentation PowerPoint</vt:lpstr>
      <vt:lpstr>Statistics of the solar sources of geoffectivity in 2002</vt:lpstr>
      <vt:lpstr>Syndrome of  “superflares”</vt:lpstr>
      <vt:lpstr>Présentation PowerPoint</vt:lpstr>
      <vt:lpstr>Présentation PowerPoint</vt:lpstr>
      <vt:lpstr>The 12 X-class flares and Halo CME</vt:lpstr>
    </vt:vector>
  </TitlesOfParts>
  <Company>Observatoire de Paris - LESIA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Geoeffectiveness of the 12 X-class flares in 2002</dc:title>
  <dc:creator>Brigitte Schmieder</dc:creator>
  <cp:lastModifiedBy>Brigitte Schmieder</cp:lastModifiedBy>
  <cp:revision>50</cp:revision>
  <dcterms:created xsi:type="dcterms:W3CDTF">2019-03-13T16:27:33Z</dcterms:created>
  <dcterms:modified xsi:type="dcterms:W3CDTF">2019-11-17T18:04:25Z</dcterms:modified>
</cp:coreProperties>
</file>