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mpg" ContentType="video/m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0" r:id="rId3"/>
    <p:sldId id="316" r:id="rId4"/>
    <p:sldId id="321" r:id="rId5"/>
    <p:sldId id="322" r:id="rId6"/>
    <p:sldId id="324" r:id="rId7"/>
    <p:sldId id="325" r:id="rId8"/>
    <p:sldId id="323" r:id="rId9"/>
    <p:sldId id="326" r:id="rId10"/>
    <p:sldId id="317" r:id="rId11"/>
    <p:sldId id="319" r:id="rId12"/>
    <p:sldId id="318" r:id="rId13"/>
    <p:sldId id="327" r:id="rId14"/>
  </p:sldIdLst>
  <p:sldSz cx="14630400" cy="10058400"/>
  <p:notesSz cx="6858000" cy="9144000"/>
  <p:defaultTextStyle>
    <a:lvl1pPr defTabSz="301432">
      <a:defRPr sz="791">
        <a:latin typeface="Helvetica"/>
        <a:ea typeface="Helvetica"/>
        <a:cs typeface="Helvetica"/>
        <a:sym typeface="Helvetica"/>
      </a:defRPr>
    </a:lvl1pPr>
    <a:lvl2pPr indent="150716" defTabSz="301432">
      <a:defRPr sz="791">
        <a:latin typeface="Helvetica"/>
        <a:ea typeface="Helvetica"/>
        <a:cs typeface="Helvetica"/>
        <a:sym typeface="Helvetica"/>
      </a:defRPr>
    </a:lvl2pPr>
    <a:lvl3pPr indent="301432" defTabSz="301432">
      <a:defRPr sz="791">
        <a:latin typeface="Helvetica"/>
        <a:ea typeface="Helvetica"/>
        <a:cs typeface="Helvetica"/>
        <a:sym typeface="Helvetica"/>
      </a:defRPr>
    </a:lvl3pPr>
    <a:lvl4pPr indent="452148" defTabSz="301432">
      <a:defRPr sz="791">
        <a:latin typeface="Helvetica"/>
        <a:ea typeface="Helvetica"/>
        <a:cs typeface="Helvetica"/>
        <a:sym typeface="Helvetica"/>
      </a:defRPr>
    </a:lvl4pPr>
    <a:lvl5pPr indent="602864" defTabSz="301432">
      <a:defRPr sz="791">
        <a:latin typeface="Helvetica"/>
        <a:ea typeface="Helvetica"/>
        <a:cs typeface="Helvetica"/>
        <a:sym typeface="Helvetica"/>
      </a:defRPr>
    </a:lvl5pPr>
    <a:lvl6pPr indent="753580" defTabSz="301432">
      <a:defRPr sz="791">
        <a:latin typeface="Helvetica"/>
        <a:ea typeface="Helvetica"/>
        <a:cs typeface="Helvetica"/>
        <a:sym typeface="Helvetica"/>
      </a:defRPr>
    </a:lvl6pPr>
    <a:lvl7pPr indent="904296" defTabSz="301432">
      <a:defRPr sz="791">
        <a:latin typeface="Helvetica"/>
        <a:ea typeface="Helvetica"/>
        <a:cs typeface="Helvetica"/>
        <a:sym typeface="Helvetica"/>
      </a:defRPr>
    </a:lvl7pPr>
    <a:lvl8pPr indent="1055012" defTabSz="301432">
      <a:defRPr sz="791">
        <a:latin typeface="Helvetica"/>
        <a:ea typeface="Helvetica"/>
        <a:cs typeface="Helvetica"/>
        <a:sym typeface="Helvetica"/>
      </a:defRPr>
    </a:lvl8pPr>
    <a:lvl9pPr indent="1205728" defTabSz="301432">
      <a:defRPr sz="791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8"/>
    <p:restoredTop sz="94675"/>
  </p:normalViewPr>
  <p:slideViewPr>
    <p:cSldViewPr snapToGrid="0" snapToObjects="1">
      <p:cViewPr>
        <p:scale>
          <a:sx n="70" d="100"/>
          <a:sy n="70" d="100"/>
        </p:scale>
        <p:origin x="12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 noRot="1" noChangeAspect="1"/>
          </p:cNvSpPr>
          <p:nvPr>
            <p:ph type="sldImg"/>
          </p:nvPr>
        </p:nvSpPr>
        <p:spPr>
          <a:xfrm>
            <a:off x="935038" y="685800"/>
            <a:ext cx="4987925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6118">
      <a:defRPr sz="1450">
        <a:latin typeface="Lucida Grande"/>
        <a:ea typeface="Lucida Grande"/>
        <a:cs typeface="Lucida Grande"/>
        <a:sym typeface="Lucida Grande"/>
      </a:defRPr>
    </a:lvl1pPr>
    <a:lvl2pPr indent="150716" defTabSz="586118">
      <a:defRPr sz="1450">
        <a:latin typeface="Lucida Grande"/>
        <a:ea typeface="Lucida Grande"/>
        <a:cs typeface="Lucida Grande"/>
        <a:sym typeface="Lucida Grande"/>
      </a:defRPr>
    </a:lvl2pPr>
    <a:lvl3pPr indent="301432" defTabSz="586118">
      <a:defRPr sz="1450">
        <a:latin typeface="Lucida Grande"/>
        <a:ea typeface="Lucida Grande"/>
        <a:cs typeface="Lucida Grande"/>
        <a:sym typeface="Lucida Grande"/>
      </a:defRPr>
    </a:lvl3pPr>
    <a:lvl4pPr indent="452148" defTabSz="586118">
      <a:defRPr sz="1450">
        <a:latin typeface="Lucida Grande"/>
        <a:ea typeface="Lucida Grande"/>
        <a:cs typeface="Lucida Grande"/>
        <a:sym typeface="Lucida Grande"/>
      </a:defRPr>
    </a:lvl4pPr>
    <a:lvl5pPr indent="602864" defTabSz="586118">
      <a:defRPr sz="1450">
        <a:latin typeface="Lucida Grande"/>
        <a:ea typeface="Lucida Grande"/>
        <a:cs typeface="Lucida Grande"/>
        <a:sym typeface="Lucida Grande"/>
      </a:defRPr>
    </a:lvl5pPr>
    <a:lvl6pPr indent="753580" defTabSz="586118">
      <a:defRPr sz="1450">
        <a:latin typeface="Lucida Grande"/>
        <a:ea typeface="Lucida Grande"/>
        <a:cs typeface="Lucida Grande"/>
        <a:sym typeface="Lucida Grande"/>
      </a:defRPr>
    </a:lvl6pPr>
    <a:lvl7pPr indent="904296" defTabSz="586118">
      <a:defRPr sz="1450">
        <a:latin typeface="Lucida Grande"/>
        <a:ea typeface="Lucida Grande"/>
        <a:cs typeface="Lucida Grande"/>
        <a:sym typeface="Lucida Grande"/>
      </a:defRPr>
    </a:lvl7pPr>
    <a:lvl8pPr indent="1055012" defTabSz="586118">
      <a:defRPr sz="1450">
        <a:latin typeface="Lucida Grande"/>
        <a:ea typeface="Lucida Grande"/>
        <a:cs typeface="Lucida Grande"/>
        <a:sym typeface="Lucida Grande"/>
      </a:defRPr>
    </a:lvl8pPr>
    <a:lvl9pPr indent="1205728" defTabSz="586118">
      <a:defRPr sz="145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89000" rtl="0"/>
            <a:r>
              <a:rPr lang="en-US" dirty="0" smtClean="0"/>
              <a:t>Typical magnetic field inside CME is twice stronger at Venus than Earth</a:t>
            </a:r>
          </a:p>
          <a:p>
            <a:pPr algn="l" defTabSz="88900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097281" y="2682240"/>
            <a:ext cx="12427131" cy="3007940"/>
          </a:xfrm>
          <a:prstGeom prst="rect">
            <a:avLst/>
          </a:prstGeom>
        </p:spPr>
        <p:txBody>
          <a:bodyPr/>
          <a:lstStyle>
            <a:lvl1pPr marL="48764" marR="48764" defTabSz="921956">
              <a:lnSpc>
                <a:spcPct val="90000"/>
              </a:lnSpc>
              <a:defRPr sz="3703"/>
            </a:lvl1pPr>
          </a:lstStyle>
          <a:p>
            <a:pPr lvl="0">
              <a:defRPr sz="1800">
                <a:uFillTx/>
              </a:defRPr>
            </a:pPr>
            <a:r>
              <a:rPr sz="3703">
                <a:uFill>
                  <a:solidFill/>
                </a:u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2203269" y="5699760"/>
            <a:ext cx="10241280" cy="4358640"/>
          </a:xfrm>
          <a:prstGeom prst="rect">
            <a:avLst/>
          </a:prstGeom>
        </p:spPr>
        <p:txBody>
          <a:bodyPr/>
          <a:lstStyle>
            <a:lvl1pPr marL="48764" marR="48764" indent="0" algn="ctr" defTabSz="921956">
              <a:lnSpc>
                <a:spcPct val="90000"/>
              </a:lnSpc>
              <a:spcBef>
                <a:spcPts val="0"/>
              </a:spcBef>
              <a:buSzTx/>
              <a:buFont typeface="Zapf Dingbats"/>
              <a:buNone/>
              <a:defRPr sz="1975">
                <a:latin typeface="+mn-lt"/>
                <a:ea typeface="+mn-ea"/>
                <a:cs typeface="+mn-cs"/>
                <a:sym typeface="Verdana"/>
              </a:defRPr>
            </a:lvl1pPr>
            <a:lvl2pPr marL="509742" marR="48764" indent="0" algn="ctr" defTabSz="921956">
              <a:spcBef>
                <a:spcPts val="555"/>
              </a:spcBef>
              <a:buClr>
                <a:srgbClr val="FF2600"/>
              </a:buClr>
              <a:buSzTx/>
              <a:buFont typeface="Wingdings"/>
              <a:buNone/>
              <a:defRPr sz="1851">
                <a:latin typeface="+mn-lt"/>
                <a:ea typeface="+mn-ea"/>
                <a:cs typeface="+mn-cs"/>
                <a:sym typeface="Verdana"/>
              </a:defRPr>
            </a:lvl2pPr>
            <a:lvl3pPr marL="970720" marR="48764" indent="0" algn="ctr" defTabSz="921956">
              <a:spcBef>
                <a:spcPts val="494"/>
              </a:spcBef>
              <a:buClr>
                <a:srgbClr val="000000"/>
              </a:buClr>
              <a:buSzTx/>
              <a:buFont typeface="Zapf Dingbats"/>
              <a:buNone/>
              <a:defRPr sz="1481">
                <a:latin typeface="+mn-lt"/>
                <a:ea typeface="+mn-ea"/>
                <a:cs typeface="+mn-cs"/>
                <a:sym typeface="Verdana"/>
              </a:defRPr>
            </a:lvl3pPr>
            <a:lvl4pPr marL="1431699" marR="48764" indent="0" algn="ctr" defTabSz="921956">
              <a:spcBef>
                <a:spcPts val="494"/>
              </a:spcBef>
              <a:buClr>
                <a:srgbClr val="941100"/>
              </a:buClr>
              <a:buSzTx/>
              <a:buFont typeface="Webdings"/>
              <a:buNone/>
              <a:defRPr sz="1481">
                <a:latin typeface="+mn-lt"/>
                <a:ea typeface="+mn-ea"/>
                <a:cs typeface="+mn-cs"/>
                <a:sym typeface="Verdana"/>
              </a:defRPr>
            </a:lvl4pPr>
            <a:lvl5pPr marL="1892677" marR="48764" indent="0" algn="ctr" defTabSz="921956">
              <a:spcBef>
                <a:spcPts val="432"/>
              </a:spcBef>
              <a:buClr>
                <a:srgbClr val="941751"/>
              </a:buClr>
              <a:buSzTx/>
              <a:buFont typeface="Webdings"/>
              <a:defRPr sz="1234">
                <a:latin typeface="+mn-lt"/>
                <a:ea typeface="+mn-ea"/>
                <a:cs typeface="+mn-cs"/>
                <a:sym typeface="Verdana"/>
              </a:defRPr>
            </a:lvl5pPr>
          </a:lstStyle>
          <a:p>
            <a:pPr lvl="0">
              <a:defRPr sz="1800">
                <a:uFillTx/>
              </a:defRPr>
            </a:pPr>
            <a:r>
              <a:rPr sz="1975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851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481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481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26">
                <a:uFill>
                  <a:solidFill/>
                </a:u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26974" indent="-274301">
              <a:buClr>
                <a:srgbClr val="55905E"/>
              </a:buClr>
              <a:buChar char="❖"/>
              <a:defRPr sz="2345"/>
            </a:lvl2pPr>
            <a:lvl3pPr marL="822903" indent="-195929">
              <a:spcBef>
                <a:spcPts val="555"/>
              </a:spcBef>
              <a:buClr>
                <a:srgbClr val="937A31"/>
              </a:buClr>
              <a:buChar char="•"/>
              <a:defRPr sz="1975"/>
            </a:lvl3pPr>
            <a:lvl4pPr marL="854839" indent="-118537">
              <a:spcBef>
                <a:spcPts val="494"/>
              </a:spcBef>
              <a:buClr>
                <a:srgbClr val="743F93"/>
              </a:buClr>
              <a:buChar char="-"/>
              <a:defRPr sz="1851"/>
            </a:lvl4pPr>
            <a:lvl5pPr marL="1091913" indent="-118537">
              <a:spcBef>
                <a:spcPts val="432"/>
              </a:spcBef>
              <a:buClr>
                <a:srgbClr val="941751"/>
              </a:buClr>
              <a:buBlip>
                <a:blip r:embed="rId2"/>
              </a:buBlip>
              <a:defRPr sz="1234"/>
            </a:lvl5pPr>
          </a:lstStyle>
          <a:p>
            <a:pPr lvl="0">
              <a:defRPr sz="1800">
                <a:uFillTx/>
              </a:defRPr>
            </a:pPr>
            <a:r>
              <a:rPr sz="2715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345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975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851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 dirty="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FFD11B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47321" y="9548496"/>
            <a:ext cx="14334309" cy="174625"/>
          </a:xfrm>
          <a:prstGeom prst="rect">
            <a:avLst/>
          </a:prstGeom>
          <a:gradFill>
            <a:gsLst>
              <a:gs pos="0">
                <a:srgbClr val="FFFFFF">
                  <a:alpha val="99000"/>
                </a:srgbClr>
              </a:gs>
              <a:gs pos="100000">
                <a:srgbClr val="FFE2D7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50158" marR="50158" lvl="0" defTabSz="1128552">
              <a:defRPr sz="46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  <a:endParaRPr sz="2839"/>
          </a:p>
        </p:txBody>
      </p:sp>
      <p:sp>
        <p:nvSpPr>
          <p:cNvPr id="3" name="Shape 3"/>
          <p:cNvSpPr/>
          <p:nvPr/>
        </p:nvSpPr>
        <p:spPr>
          <a:xfrm>
            <a:off x="10911841" y="9719861"/>
            <a:ext cx="3526971" cy="295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3513" tIns="23513" rIns="23513" bIns="23513">
            <a:spAutoFit/>
          </a:bodyPr>
          <a:lstStyle>
            <a:lvl1pPr marL="78485" marR="78485" algn="r" defTabSz="1549400">
              <a:lnSpc>
                <a:spcPct val="140000"/>
              </a:lnSpc>
              <a:spcBef>
                <a:spcPts val="800"/>
              </a:spcBef>
              <a:buClr>
                <a:srgbClr val="000000"/>
              </a:buClr>
              <a:buFont typeface="Arial"/>
              <a:tabLst>
                <a:tab pos="15379700" algn="r"/>
                <a:tab pos="15430500" algn="l"/>
              </a:tabLst>
              <a:defRPr sz="1800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uFillTx/>
              </a:defRPr>
            </a:pPr>
            <a:r>
              <a:rPr lang="en-US" sz="1300" i="1" dirty="0" smtClean="0">
                <a:uFill>
                  <a:solidFill/>
                </a:uFill>
              </a:rPr>
              <a:t>ESWW – 2019 November 19</a:t>
            </a:r>
            <a:endParaRPr sz="1300" i="1" dirty="0">
              <a:uFill>
                <a:solidFill/>
              </a:uFill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1350701"/>
            <a:ext cx="14630400" cy="2795"/>
          </a:xfrm>
          <a:prstGeom prst="line">
            <a:avLst/>
          </a:prstGeom>
          <a:ln w="63500">
            <a:solidFill>
              <a:srgbClr val="00A8AA"/>
            </a:solidFill>
            <a:round/>
          </a:ln>
        </p:spPr>
        <p:txBody>
          <a:bodyPr lIns="0" tIns="0" rIns="0" bIns="0"/>
          <a:lstStyle/>
          <a:p>
            <a:pPr lvl="0"/>
            <a:endParaRPr sz="488"/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743200" y="9580"/>
            <a:ext cx="9144000" cy="1456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3826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87680" y="1609345"/>
            <a:ext cx="13655040" cy="814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016000" indent="-444500">
              <a:buClr>
                <a:srgbClr val="55905E"/>
              </a:buClr>
              <a:buChar char="❖"/>
              <a:defRPr sz="3800"/>
            </a:lvl2pPr>
            <a:lvl3pPr marL="1333500" indent="-317500">
              <a:spcBef>
                <a:spcPts val="900"/>
              </a:spcBef>
              <a:buClr>
                <a:srgbClr val="937A31"/>
              </a:buClr>
              <a:buChar char="•"/>
              <a:defRPr sz="3200"/>
            </a:lvl3pPr>
            <a:lvl4pPr marL="1385252" indent="-192087">
              <a:spcBef>
                <a:spcPts val="800"/>
              </a:spcBef>
              <a:buClr>
                <a:srgbClr val="743F93"/>
              </a:buClr>
              <a:buChar char="-"/>
              <a:defRPr sz="3000"/>
            </a:lvl4pPr>
            <a:lvl5pPr marL="1769427" indent="-192087">
              <a:spcBef>
                <a:spcPts val="700"/>
              </a:spcBef>
              <a:buClr>
                <a:srgbClr val="941751"/>
              </a:buClr>
              <a:buBlip>
                <a:blip r:embed="rId4"/>
              </a:buBlip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715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345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975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851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829341" y="9781574"/>
            <a:ext cx="27270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282138" rtl="0"/>
            <a:r>
              <a:rPr lang="fi-FI" sz="1300" b="1" i="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Lugaz</a:t>
            </a:r>
            <a:r>
              <a:rPr lang="fi-FI" sz="1300" b="0" i="0" baseline="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et al.– ESWW16-Session 5</a:t>
            </a:r>
            <a:endParaRPr lang="en-US" sz="13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iming>
    <p:tnLst>
      <p:par>
        <p:cTn id="1" dur="indefinite" restart="never" nodeType="tmRoot"/>
      </p:par>
    </p:tnLst>
  </p:timing>
  <p:txStyles>
    <p:titleStyle>
      <a:lvl1pPr marL="50158" marR="50158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1pPr>
      <a:lvl2pPr marL="50158" marR="50158" indent="141069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2pPr>
      <a:lvl3pPr marL="50158" marR="50158" indent="282138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3pPr>
      <a:lvl4pPr marL="50158" marR="50158" indent="423207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4pPr>
      <a:lvl5pPr marL="50158" marR="50158" indent="564276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5pPr>
      <a:lvl6pPr marL="50158" marR="50158" indent="705345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6pPr>
      <a:lvl7pPr marL="50158" marR="50158" indent="846414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7pPr>
      <a:lvl8pPr marL="50158" marR="50158" indent="987483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8pPr>
      <a:lvl9pPr marL="50158" marR="50158" indent="1128552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9pPr>
    </p:titleStyle>
    <p:bodyStyle>
      <a:lvl1pPr marL="401263" marR="50158" indent="-376184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1pPr>
      <a:lvl2pPr marL="670284" marR="50158" indent="-317611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2pPr>
      <a:lvl3pPr marL="896376" marR="50158" indent="-269402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3pPr>
      <a:lvl4pPr marL="910156" marR="50158" indent="-173854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4pPr>
      <a:lvl5pPr marL="1234158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5pPr>
      <a:lvl6pPr marL="1471232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6pPr>
      <a:lvl7pPr marL="1708307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7pPr>
      <a:lvl8pPr marL="1945381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8pPr>
      <a:lvl9pPr marL="2182456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9pPr>
    </p:bodyStyle>
    <p:otherStyle>
      <a:lvl1pPr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141069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282138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423207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564276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705345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846414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987483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128552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d_48_Bz20nT_B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7656" y="0"/>
            <a:ext cx="12269971" cy="11142921"/>
          </a:xfrm>
          <a:prstGeom prst="rect">
            <a:avLst/>
          </a:prstGeom>
          <a:ln w="12700">
            <a:round/>
          </a:ln>
        </p:spPr>
      </p:pic>
      <p:pic>
        <p:nvPicPr>
          <p:cNvPr id="18" name="truc.png"/>
          <p:cNvPicPr/>
          <p:nvPr/>
        </p:nvPicPr>
        <p:blipFill>
          <a:blip r:embed="rId3">
            <a:extLst/>
          </a:blip>
          <a:srcRect l="26324" t="2728" r="8415"/>
          <a:stretch>
            <a:fillRect/>
          </a:stretch>
        </p:blipFill>
        <p:spPr>
          <a:xfrm>
            <a:off x="6947031" y="0"/>
            <a:ext cx="833101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0" y="8565336"/>
            <a:ext cx="7717913" cy="96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8764" marR="48764" algn="ctr" defTabSz="1089367">
              <a:buClr>
                <a:srgbClr val="FF2600"/>
              </a:buClr>
              <a:buFont typeface="Verdana"/>
              <a:defRPr sz="1800"/>
            </a:pP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Noé Lugaz, </a:t>
            </a:r>
            <a:r>
              <a:rPr lang="en-US"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Réka M. Winslow, Charles J. </a:t>
            </a:r>
            <a:r>
              <a:rPr lang="en-US" sz="2098" b="1" dirty="0" err="1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Farrugia</a:t>
            </a:r>
            <a:r>
              <a:rPr lang="en-US"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, Tarik M. Salman, Toni Galvin</a:t>
            </a: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/>
            </a:r>
            <a:b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</a:b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 </a:t>
            </a:r>
            <a:r>
              <a:rPr sz="2098" b="1" dirty="0">
                <a:solidFill>
                  <a:srgbClr val="E5B7D1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(University of New Hampshire</a:t>
            </a:r>
            <a:r>
              <a:rPr sz="2098" b="1" dirty="0" smtClean="0">
                <a:solidFill>
                  <a:srgbClr val="E5B7D1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)</a:t>
            </a:r>
            <a:endParaRPr lang="en-US" sz="2098" b="1" dirty="0">
              <a:solidFill>
                <a:srgbClr val="E5B7D1"/>
              </a:solidFill>
              <a:effectLst>
                <a:outerShdw blurRad="12700" dist="25400" dir="2700000" rotWithShape="0">
                  <a:srgbClr val="CBCBCB"/>
                </a:outerShdw>
              </a:effectLst>
              <a:uFill>
                <a:solidFill>
                  <a:srgbClr val="FF2600"/>
                </a:solidFill>
              </a:uFill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342862" y="2607348"/>
            <a:ext cx="12399264" cy="2007182"/>
          </a:xfrm>
          <a:prstGeom prst="rect">
            <a:avLst/>
          </a:prstGeom>
          <a:solidFill>
            <a:srgbClr val="D7D7D7">
              <a:alpha val="859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25078" marR="25078" defTabSz="564276"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  <a:endParaRPr sz="488"/>
          </a:p>
        </p:txBody>
      </p:sp>
      <p:sp>
        <p:nvSpPr>
          <p:cNvPr id="21" name="Shape 21"/>
          <p:cNvSpPr/>
          <p:nvPr/>
        </p:nvSpPr>
        <p:spPr>
          <a:xfrm>
            <a:off x="8610642" y="9249049"/>
            <a:ext cx="5980176" cy="28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8764" marR="48764" defTabSz="1089367">
              <a:buClr>
                <a:srgbClr val="000000"/>
              </a:buClr>
              <a:buFont typeface="Verdana"/>
              <a:defRPr sz="1800"/>
            </a:pPr>
            <a:r>
              <a:rPr lang="en-US" sz="1851" i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European </a:t>
            </a:r>
            <a:r>
              <a:rPr lang="en-US" sz="1851" i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Space </a:t>
            </a:r>
            <a:r>
              <a:rPr lang="en-US" sz="1851" i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Weather Week</a:t>
            </a:r>
            <a:r>
              <a:rPr sz="185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,</a:t>
            </a:r>
            <a:r>
              <a:rPr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 </a:t>
            </a:r>
            <a:r>
              <a:rPr lang="en-US"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Nov 19</a:t>
            </a:r>
            <a:r>
              <a:rPr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, </a:t>
            </a:r>
            <a:r>
              <a:rPr sz="1851" b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201</a:t>
            </a:r>
            <a:r>
              <a:rPr lang="en-US" sz="1851" b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9</a:t>
            </a:r>
            <a:endParaRPr sz="1851" b="1" dirty="0">
              <a:solidFill>
                <a:srgbClr val="FFFFFF"/>
              </a:solidFill>
              <a:effectLst>
                <a:outerShdw blurRad="12700" dist="25400" dir="2700000" rotWithShape="0">
                  <a:srgbClr val="CBCBCB"/>
                </a:outerShdw>
              </a:effectLst>
              <a:uFill>
                <a:solidFill/>
              </a:uFill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22" name="UNH_logocombo_blue_white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521" y="945751"/>
            <a:ext cx="7879121" cy="940526"/>
          </a:xfrm>
          <a:prstGeom prst="rect">
            <a:avLst/>
          </a:prstGeom>
          <a:ln w="12700">
            <a:round/>
          </a:ln>
        </p:spPr>
      </p:pic>
      <p:sp>
        <p:nvSpPr>
          <p:cNvPr id="2" name="TextBox 1"/>
          <p:cNvSpPr txBox="1"/>
          <p:nvPr/>
        </p:nvSpPr>
        <p:spPr>
          <a:xfrm>
            <a:off x="2337047" y="2572945"/>
            <a:ext cx="1041089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57200" rtl="0" latinLnBrk="1" hangingPunct="0"/>
            <a:r>
              <a:rPr lang="en-US" sz="4200" b="1" dirty="0"/>
              <a:t>Multi-Spacecraft Measurements of a </a:t>
            </a:r>
            <a:r>
              <a:rPr lang="en-US" sz="4200" b="1" dirty="0" smtClean="0"/>
              <a:t>     Geo-Effective </a:t>
            </a:r>
            <a:r>
              <a:rPr lang="en-US" sz="4200" b="1" dirty="0"/>
              <a:t>Coronal Mass Ejection: </a:t>
            </a:r>
            <a:endParaRPr lang="en-US" sz="4200" b="1" dirty="0" smtClean="0"/>
          </a:p>
          <a:p>
            <a:pPr algn="ctr" defTabSz="457200" rtl="0" latinLnBrk="1" hangingPunct="0"/>
            <a:r>
              <a:rPr lang="en-US" sz="4200" b="1" dirty="0" smtClean="0"/>
              <a:t>CME </a:t>
            </a:r>
            <a:r>
              <a:rPr lang="en-US" sz="4200" b="1" dirty="0"/>
              <a:t>Radial Expansion</a:t>
            </a:r>
            <a:endParaRPr lang="en-US" sz="4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08" y="6394031"/>
            <a:ext cx="5464392" cy="3275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5142" b="17693"/>
          <a:stretch/>
        </p:blipFill>
        <p:spPr>
          <a:xfrm>
            <a:off x="281406" y="5209334"/>
            <a:ext cx="3345130" cy="354923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155023" y="5112655"/>
            <a:ext cx="6010984" cy="382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650240" marR="8128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1016000" marR="81280" indent="-444500" defTabSz="1549400">
              <a:spcBef>
                <a:spcPts val="1200"/>
              </a:spcBef>
              <a:buClr>
                <a:srgbClr val="55905E"/>
              </a:buClr>
              <a:buSzPct val="100000"/>
              <a:buChar char="❖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1333500" marR="81280" indent="-317500" defTabSz="1549400">
              <a:spcBef>
                <a:spcPts val="900"/>
              </a:spcBef>
              <a:buClr>
                <a:srgbClr val="937A31"/>
              </a:buClr>
              <a:buSzPct val="100000"/>
              <a:buChar char="•"/>
              <a:defRPr sz="3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1385252" marR="81280" indent="-192087" defTabSz="1549400">
              <a:spcBef>
                <a:spcPts val="800"/>
              </a:spcBef>
              <a:buClr>
                <a:srgbClr val="743F93"/>
              </a:buClr>
              <a:buSzPct val="100000"/>
              <a:buChar char="-"/>
              <a:defRPr sz="3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769427" marR="81280" indent="-192087" defTabSz="1549400">
              <a:spcBef>
                <a:spcPts val="700"/>
              </a:spcBef>
              <a:buClr>
                <a:srgbClr val="941751"/>
              </a:buClr>
              <a:buSzPct val="71500"/>
              <a:buBlip>
                <a:blip r:embed="rId5"/>
              </a:buBlip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38410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276828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15245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53663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 rtl="0"/>
            <a:r>
              <a:rPr lang="en-US" sz="2385" u="sng" dirty="0"/>
              <a:t>Average</a:t>
            </a:r>
            <a:r>
              <a:rPr lang="en-US" sz="2385" dirty="0"/>
              <a:t>: -1.75 </a:t>
            </a:r>
            <a:r>
              <a:rPr lang="en-US" sz="2385" b="1" dirty="0"/>
              <a:t>(Match!)</a:t>
            </a:r>
          </a:p>
          <a:p>
            <a:pPr lvl="1" algn="l" rtl="0"/>
            <a:r>
              <a:rPr lang="en-US" sz="2385" u="sng" dirty="0"/>
              <a:t>Median</a:t>
            </a:r>
            <a:r>
              <a:rPr lang="en-US" sz="2385" dirty="0"/>
              <a:t>: -1.65 (Match!)</a:t>
            </a:r>
          </a:p>
          <a:p>
            <a:pPr lvl="1" algn="l" rtl="0"/>
            <a:r>
              <a:rPr lang="en-US" sz="2385" u="sng" dirty="0"/>
              <a:t>St-dev</a:t>
            </a:r>
            <a:r>
              <a:rPr lang="en-US" sz="2385" dirty="0"/>
              <a:t>: 0.84 (uh-uh)</a:t>
            </a:r>
          </a:p>
          <a:p>
            <a:pPr lvl="1" algn="l" rtl="0"/>
            <a:r>
              <a:rPr lang="en-US" sz="2385" dirty="0"/>
              <a:t>Only </a:t>
            </a:r>
            <a:r>
              <a:rPr lang="en-US" sz="2385" b="1" dirty="0"/>
              <a:t>20/44 events </a:t>
            </a:r>
            <a:r>
              <a:rPr lang="en-US" sz="2385" dirty="0"/>
              <a:t>within -1.75 ± 0.4</a:t>
            </a:r>
          </a:p>
          <a:p>
            <a:pPr lvl="1" algn="l" rtl="0"/>
            <a:r>
              <a:rPr lang="en-US" sz="2385" dirty="0"/>
              <a:t>No clear trend on initial CME speed.</a:t>
            </a:r>
          </a:p>
          <a:p>
            <a:pPr lvl="2" algn="l" rtl="0"/>
            <a:r>
              <a:rPr lang="en-US" sz="2008" dirty="0"/>
              <a:t>-1.69 ± 0.42 (MES to 1 AU)</a:t>
            </a:r>
          </a:p>
          <a:p>
            <a:pPr lvl="2" algn="l" rtl="0"/>
            <a:r>
              <a:rPr lang="en-US" sz="2008" dirty="0"/>
              <a:t>-2.06 ± 0.53 (VEX to 1 AU)</a:t>
            </a:r>
          </a:p>
          <a:p>
            <a:pPr lvl="2" algn="l" rtl="0"/>
            <a:r>
              <a:rPr lang="en-US" sz="2008" dirty="0"/>
              <a:t>Statistically significant but not controlled for differences in CME properties.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76" y="1523538"/>
            <a:ext cx="13679425" cy="3532551"/>
          </a:xfrm>
        </p:spPr>
        <p:txBody>
          <a:bodyPr/>
          <a:lstStyle/>
          <a:p>
            <a:pPr algn="l" rtl="0"/>
            <a:r>
              <a:rPr lang="en-US" dirty="0" smtClean="0"/>
              <a:t>Statistical and theoretical analyses reveal that the magnetic field inside CMEs evolve as r</a:t>
            </a:r>
            <a:r>
              <a:rPr lang="en-US" baseline="30000" dirty="0" smtClean="0"/>
              <a:t>-1.73±0.41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We perform an analysis of 45 conjunction events </a:t>
            </a:r>
            <a:r>
              <a:rPr lang="en-US" sz="2008" dirty="0"/>
              <a:t>(Salman et al., </a:t>
            </a:r>
            <a:r>
              <a:rPr lang="en-US" sz="2008" dirty="0" smtClean="0"/>
              <a:t>JGRA, in revision)</a:t>
            </a:r>
            <a:r>
              <a:rPr lang="en-US" dirty="0" smtClean="0"/>
              <a:t>.</a:t>
            </a:r>
          </a:p>
          <a:p>
            <a:pPr lvl="1" algn="l" rtl="0"/>
            <a:r>
              <a:rPr lang="en-US" dirty="0" smtClean="0"/>
              <a:t>For each events, get the maximum magnetic field in the magnetic ejecta</a:t>
            </a:r>
          </a:p>
          <a:p>
            <a:pPr lvl="2" algn="l" rtl="0"/>
            <a:r>
              <a:rPr lang="en-US" dirty="0" smtClean="0"/>
              <a:t>MESSENGER and VEX have “gaps” when the s/c is inside the magnetosphere.</a:t>
            </a:r>
          </a:p>
          <a:p>
            <a:pPr lvl="2" algn="l" rtl="0"/>
            <a:r>
              <a:rPr lang="en-US" dirty="0" smtClean="0"/>
              <a:t>The trend for these 90 </a:t>
            </a:r>
            <a:r>
              <a:rPr lang="en-US" dirty="0" err="1" smtClean="0"/>
              <a:t>datapoints</a:t>
            </a:r>
            <a:r>
              <a:rPr lang="en-US" dirty="0" smtClean="0"/>
              <a:t> is r</a:t>
            </a:r>
            <a:r>
              <a:rPr lang="en-US" baseline="30000" dirty="0" smtClean="0"/>
              <a:t>-1.91</a:t>
            </a:r>
            <a:r>
              <a:rPr lang="en-US" dirty="0" smtClean="0"/>
              <a:t> comparable to previous studies.</a:t>
            </a:r>
          </a:p>
          <a:p>
            <a:pPr lvl="1" algn="l" rtl="0"/>
            <a:r>
              <a:rPr lang="en-US" dirty="0" smtClean="0"/>
              <a:t>From 2 data points, one can calculate </a:t>
            </a:r>
            <a:r>
              <a:rPr lang="el-GR" dirty="0" smtClean="0"/>
              <a:t>α = </a:t>
            </a:r>
            <a:r>
              <a:rPr lang="en-US" dirty="0" smtClean="0"/>
              <a:t>log (B</a:t>
            </a:r>
            <a:r>
              <a:rPr lang="en-US" baseline="-25000" dirty="0" smtClean="0"/>
              <a:t>2</a:t>
            </a:r>
            <a:r>
              <a:rPr lang="en-US" dirty="0" smtClean="0"/>
              <a:t>/B</a:t>
            </a:r>
            <a:r>
              <a:rPr lang="en-US" baseline="-25000" dirty="0" smtClean="0"/>
              <a:t>1</a:t>
            </a:r>
            <a:r>
              <a:rPr lang="en-US" dirty="0" smtClean="0"/>
              <a:t>)/log(r</a:t>
            </a:r>
            <a:r>
              <a:rPr lang="en-US" baseline="-25000" dirty="0" smtClean="0"/>
              <a:t>2</a:t>
            </a:r>
            <a:r>
              <a:rPr lang="en-US" dirty="0" smtClean="0"/>
              <a:t>/r</a:t>
            </a:r>
            <a:r>
              <a:rPr lang="en-US" baseline="-25000" dirty="0" smtClean="0"/>
              <a:t>1</a:t>
            </a:r>
            <a:r>
              <a:rPr lang="en-US" dirty="0" smtClean="0"/>
              <a:t>).</a:t>
            </a:r>
          </a:p>
          <a:p>
            <a:pPr lvl="1" algn="l" rtl="0"/>
            <a:r>
              <a:rPr lang="en-US" dirty="0" smtClean="0"/>
              <a:t>This can be compared to the exponent decrease in statistical studies.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71250" y="-9471"/>
            <a:ext cx="11456894" cy="1211231"/>
          </a:xfrm>
        </p:spPr>
        <p:txBody>
          <a:bodyPr/>
          <a:lstStyle/>
          <a:p>
            <a:pPr rtl="0"/>
            <a:r>
              <a:rPr lang="en-US" dirty="0" smtClean="0"/>
              <a:t>CME Expansion: Statistical </a:t>
            </a:r>
            <a:r>
              <a:rPr lang="en-US" i="1" dirty="0" smtClean="0"/>
              <a:t>vs. </a:t>
            </a:r>
            <a:r>
              <a:rPr lang="en-US" dirty="0" smtClean="0"/>
              <a:t>Conjunctions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99497" y="5855629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-3&lt; </a:t>
            </a:r>
            <a:r>
              <a:rPr lang="el-GR" sz="1506" dirty="0"/>
              <a:t>α </a:t>
            </a:r>
            <a:r>
              <a:rPr lang="en-US" sz="1506" dirty="0"/>
              <a:t>&lt; -2.5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9848" y="6940914"/>
            <a:ext cx="1256687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-2.5&lt; </a:t>
            </a:r>
            <a:r>
              <a:rPr lang="el-GR" sz="1506" dirty="0"/>
              <a:t>α </a:t>
            </a:r>
            <a:r>
              <a:rPr lang="en-US" sz="1506" dirty="0"/>
              <a:t>&lt; -2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8370" y="7869787"/>
            <a:ext cx="1193060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-2&lt;</a:t>
            </a:r>
            <a:r>
              <a:rPr lang="el-GR" sz="1506" dirty="0"/>
              <a:t> α</a:t>
            </a:r>
            <a:r>
              <a:rPr lang="en-US" sz="1506" dirty="0"/>
              <a:t> &lt; -1.5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57" y="6862708"/>
            <a:ext cx="1245995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-1.5</a:t>
            </a:r>
            <a:r>
              <a:rPr lang="en-US" sz="1506"/>
              <a:t>&lt;</a:t>
            </a:r>
            <a:r>
              <a:rPr lang="el-GR" sz="1506" dirty="0"/>
              <a:t> α</a:t>
            </a:r>
            <a:r>
              <a:rPr lang="en-US" sz="1506" dirty="0"/>
              <a:t> &lt; 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981" y="5895722"/>
            <a:ext cx="1157372" cy="55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-1&lt; </a:t>
            </a:r>
            <a:r>
              <a:rPr lang="el-GR" sz="1506" dirty="0"/>
              <a:t>α </a:t>
            </a:r>
            <a:r>
              <a:rPr lang="en-US" sz="1506" dirty="0"/>
              <a:t>&lt; -0.5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8588" y="5233663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6" dirty="0"/>
              <a:t>α </a:t>
            </a:r>
            <a:r>
              <a:rPr lang="en-US" sz="1506" dirty="0"/>
              <a:t>&lt; -</a:t>
            </a:r>
            <a:r>
              <a:rPr lang="el-GR" sz="1506" dirty="0"/>
              <a:t>3</a:t>
            </a:r>
            <a:endParaRPr lang="en-US" sz="1506" dirty="0"/>
          </a:p>
        </p:txBody>
      </p:sp>
      <p:sp>
        <p:nvSpPr>
          <p:cNvPr id="21" name="TextBox 20"/>
          <p:cNvSpPr txBox="1"/>
          <p:nvPr/>
        </p:nvSpPr>
        <p:spPr>
          <a:xfrm>
            <a:off x="1154366" y="5201745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6" dirty="0"/>
              <a:t>α &gt; </a:t>
            </a:r>
            <a:r>
              <a:rPr lang="en-US" sz="1506" dirty="0"/>
              <a:t>-</a:t>
            </a:r>
            <a:r>
              <a:rPr lang="el-GR" sz="1506" dirty="0"/>
              <a:t>0.5</a:t>
            </a:r>
            <a:endParaRPr lang="en-US" sz="1506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9920" r="3489"/>
          <a:stretch/>
        </p:blipFill>
        <p:spPr>
          <a:xfrm>
            <a:off x="9820522" y="3423319"/>
            <a:ext cx="4916129" cy="29707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820522" y="975313"/>
            <a:ext cx="5705856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Salman, Winslow,</a:t>
            </a:r>
            <a:r>
              <a:rPr kumimoji="0" lang="en-US" sz="19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Lugaz</a:t>
            </a:r>
            <a:r>
              <a:rPr lang="en-US" sz="1900" dirty="0" smtClean="0">
                <a:solidFill>
                  <a:srgbClr val="000000"/>
                </a:solidFill>
              </a:rPr>
              <a:t>. JGRA,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in revision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98822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166" y="0"/>
            <a:ext cx="9491831" cy="1211231"/>
          </a:xfrm>
        </p:spPr>
        <p:txBody>
          <a:bodyPr/>
          <a:lstStyle/>
          <a:p>
            <a:pPr marL="51003" marR="51003" defTabSz="972249" rtl="0"/>
            <a:r>
              <a:rPr lang="en-US" dirty="0" smtClean="0"/>
              <a:t>What Creates CME Radial </a:t>
            </a:r>
            <a:r>
              <a:rPr lang="en-US" dirty="0"/>
              <a:t>E</a:t>
            </a:r>
            <a:r>
              <a:rPr lang="en-US" dirty="0" smtClean="0"/>
              <a:t>xpansion?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3" y="1573773"/>
            <a:ext cx="14486965" cy="2648772"/>
          </a:xfrm>
        </p:spPr>
        <p:txBody>
          <a:bodyPr/>
          <a:lstStyle/>
          <a:p>
            <a:pPr marL="408026" marR="51003" indent="-382524" algn="l" defTabSz="972249" rtl="0">
              <a:spcBef>
                <a:spcPts val="753"/>
              </a:spcBef>
            </a:pPr>
            <a:r>
              <a:rPr lang="en-US" dirty="0" smtClean="0"/>
              <a:t>Two main schools of thoughts:</a:t>
            </a:r>
          </a:p>
          <a:p>
            <a:pPr lvl="1" indent="-382524" algn="l" rtl="0">
              <a:buClr>
                <a:srgbClr val="941E19"/>
              </a:buClr>
              <a:buChar char="❂"/>
            </a:pPr>
            <a:r>
              <a:rPr lang="en-US" u="sng" dirty="0" smtClean="0"/>
              <a:t>CME over-expansion</a:t>
            </a:r>
            <a:r>
              <a:rPr lang="en-US" dirty="0" smtClean="0"/>
              <a:t>: CME expands due to the larger total (magnetic) pressure inside the ejecta as compared to solar wind total pressure.</a:t>
            </a:r>
          </a:p>
          <a:p>
            <a:pPr lvl="1" indent="-382524" algn="l" rtl="0">
              <a:buClr>
                <a:srgbClr val="941E19"/>
              </a:buClr>
              <a:buChar char="❂"/>
            </a:pPr>
            <a:r>
              <a:rPr lang="en-US" u="sng" dirty="0" smtClean="0"/>
              <a:t>CME expansion</a:t>
            </a:r>
            <a:r>
              <a:rPr lang="en-US" dirty="0" smtClean="0"/>
              <a:t>: CME expands due to pressure balance between the ejecta and the solar wind and the solar wind total pressure decreasing with distance.</a:t>
            </a:r>
          </a:p>
          <a:p>
            <a:pPr algn="l" rtl="0"/>
            <a:r>
              <a:rPr lang="en-US" dirty="0" smtClean="0"/>
              <a:t>How to test these? Compare </a:t>
            </a:r>
            <a:r>
              <a:rPr lang="el-GR" dirty="0" smtClean="0"/>
              <a:t>α</a:t>
            </a:r>
            <a:r>
              <a:rPr lang="en-US" dirty="0" smtClean="0"/>
              <a:t> to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cme</a:t>
            </a:r>
            <a:r>
              <a:rPr lang="en-US" dirty="0" smtClean="0"/>
              <a:t>. Problem is that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cme</a:t>
            </a:r>
            <a:r>
              <a:rPr lang="en-US" dirty="0" smtClean="0"/>
              <a:t> depends on distance.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6" y="5451537"/>
            <a:ext cx="5881732" cy="3490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71" y="6553570"/>
            <a:ext cx="4382003" cy="2284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" y="6755204"/>
            <a:ext cx="3907781" cy="2322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" y="4713642"/>
            <a:ext cx="4000986" cy="199482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596673" y="4494894"/>
            <a:ext cx="10951365" cy="904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650240" marR="8128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1016000" marR="81280" indent="-444500" defTabSz="1549400">
              <a:spcBef>
                <a:spcPts val="1200"/>
              </a:spcBef>
              <a:buClr>
                <a:srgbClr val="55905E"/>
              </a:buClr>
              <a:buSzPct val="100000"/>
              <a:buChar char="❖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1333500" marR="81280" indent="-317500" defTabSz="1549400">
              <a:spcBef>
                <a:spcPts val="900"/>
              </a:spcBef>
              <a:buClr>
                <a:srgbClr val="937A31"/>
              </a:buClr>
              <a:buSzPct val="100000"/>
              <a:buChar char="•"/>
              <a:defRPr sz="3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1385252" marR="81280" indent="-192087" defTabSz="1549400">
              <a:spcBef>
                <a:spcPts val="800"/>
              </a:spcBef>
              <a:buClr>
                <a:srgbClr val="743F93"/>
              </a:buClr>
              <a:buSzPct val="100000"/>
              <a:buChar char="-"/>
              <a:defRPr sz="3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769427" marR="81280" indent="-192087" defTabSz="1549400">
              <a:spcBef>
                <a:spcPts val="700"/>
              </a:spcBef>
              <a:buClr>
                <a:srgbClr val="941751"/>
              </a:buClr>
              <a:buSzPct val="71500"/>
              <a:buBlip>
                <a:blip r:embed="rId6"/>
              </a:buBlip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38410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276828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15245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53663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 rtl="0"/>
            <a:r>
              <a:rPr lang="en-US" sz="2196" dirty="0"/>
              <a:t>Large alpha (expansion) are associated with high </a:t>
            </a:r>
            <a:r>
              <a:rPr lang="en-US" sz="2196" dirty="0" err="1"/>
              <a:t>p</a:t>
            </a:r>
            <a:r>
              <a:rPr lang="en-US" sz="2196" baseline="-25000" dirty="0" err="1"/>
              <a:t>B</a:t>
            </a:r>
            <a:r>
              <a:rPr lang="en-US" sz="2196" dirty="0"/>
              <a:t> in the inner heliosphere.</a:t>
            </a:r>
          </a:p>
          <a:p>
            <a:pPr lvl="1" algn="l" rtl="0"/>
            <a:r>
              <a:rPr lang="en-US" sz="2196" dirty="0"/>
              <a:t>No relation with </a:t>
            </a:r>
            <a:r>
              <a:rPr lang="en-US" sz="2196" dirty="0" err="1"/>
              <a:t>p</a:t>
            </a:r>
            <a:r>
              <a:rPr lang="en-US" sz="2196" baseline="-25000" dirty="0" err="1"/>
              <a:t>B</a:t>
            </a:r>
            <a:r>
              <a:rPr lang="en-US" sz="2196" dirty="0"/>
              <a:t> at 1 AU. The information is lost.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91088" y="947584"/>
            <a:ext cx="3639312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Lugaz</a:t>
            </a:r>
            <a:r>
              <a:rPr kumimoji="0" lang="en-US" sz="19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en-US" sz="1900" i="1" dirty="0" err="1" smtClean="0">
                <a:solidFill>
                  <a:srgbClr val="000000"/>
                </a:solidFill>
              </a:rPr>
              <a:t>ApJ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in prep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9068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03" y="8077645"/>
            <a:ext cx="3171590" cy="1980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4" y="8077645"/>
            <a:ext cx="3169797" cy="197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5" y="922551"/>
            <a:ext cx="7397448" cy="9135849"/>
          </a:xfrm>
          <a:prstGeom prst="rect">
            <a:avLst/>
          </a:prstGeom>
        </p:spPr>
      </p:pic>
      <p:sp>
        <p:nvSpPr>
          <p:cNvPr id="8" name="Shape 275"/>
          <p:cNvSpPr/>
          <p:nvPr/>
        </p:nvSpPr>
        <p:spPr>
          <a:xfrm>
            <a:off x="6679781" y="1488433"/>
            <a:ext cx="7850214" cy="258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  <a:defRPr sz="1800"/>
            </a:pPr>
            <a:r>
              <a:rPr lang="en-US" sz="2400" b="1" dirty="0"/>
              <a:t>350 km/s CME don’t usually drive shocks</a:t>
            </a:r>
            <a:r>
              <a:rPr lang="en-US" sz="2400" b="1" dirty="0" smtClean="0"/>
              <a:t>!</a:t>
            </a:r>
            <a:endParaRPr lang="en-US" sz="2400" dirty="0" smtClean="0"/>
          </a:p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 smtClean="0"/>
              <a:t>Some </a:t>
            </a:r>
            <a:r>
              <a:rPr lang="en-US" sz="2400" dirty="0"/>
              <a:t>slow CMEs at 1 AU drive shocks because of the radial expansion (Lugaz et al., 2017).</a:t>
            </a:r>
          </a:p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What is the Mach number of </a:t>
            </a:r>
            <a:r>
              <a:rPr lang="en-US" sz="2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 </a:t>
            </a: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center vs </a:t>
            </a:r>
            <a:r>
              <a:rPr lang="en-US" sz="2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 </a:t>
            </a: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front?</a:t>
            </a:r>
          </a:p>
          <a:p>
            <a:pPr marL="494963" marR="51003" lvl="2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Here </a:t>
            </a:r>
            <a:r>
              <a:rPr lang="en-US" sz="2400" dirty="0" err="1"/>
              <a:t>M</a:t>
            </a:r>
            <a:r>
              <a:rPr lang="en-US" sz="2400" baseline="-25000" dirty="0" err="1"/>
              <a:t>cme</a:t>
            </a:r>
            <a:r>
              <a:rPr lang="en-US" sz="2400" dirty="0"/>
              <a:t> &lt; 1 &lt; </a:t>
            </a:r>
            <a:r>
              <a:rPr lang="en-US" sz="2400" dirty="0" err="1"/>
              <a:t>M</a:t>
            </a:r>
            <a:r>
              <a:rPr lang="en-US" sz="2400" baseline="-25000" dirty="0" err="1"/>
              <a:t>front</a:t>
            </a:r>
            <a:r>
              <a:rPr lang="en-US" sz="2400" dirty="0"/>
              <a:t>: </a:t>
            </a:r>
            <a:r>
              <a:rPr lang="en-US" sz="2400" b="1" dirty="0"/>
              <a:t>no shock without expansion!</a:t>
            </a:r>
            <a:endParaRPr sz="2400" b="1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49824" y="135793"/>
            <a:ext cx="9080171" cy="1211231"/>
          </a:xfrm>
        </p:spPr>
        <p:txBody>
          <a:bodyPr/>
          <a:lstStyle/>
          <a:p>
            <a:pPr marL="51003" marR="51003" defTabSz="972249" rtl="0"/>
            <a:r>
              <a:rPr lang="en-US" dirty="0" smtClean="0"/>
              <a:t>Why Does </a:t>
            </a:r>
            <a:r>
              <a:rPr lang="en-US" dirty="0"/>
              <a:t>R</a:t>
            </a:r>
            <a:r>
              <a:rPr lang="en-US" dirty="0" smtClean="0"/>
              <a:t>adial </a:t>
            </a:r>
            <a:r>
              <a:rPr lang="en-US" dirty="0"/>
              <a:t>E</a:t>
            </a:r>
            <a:r>
              <a:rPr lang="en-US" dirty="0" smtClean="0"/>
              <a:t>xpansion </a:t>
            </a:r>
            <a:r>
              <a:rPr lang="en-US" dirty="0"/>
              <a:t>M</a:t>
            </a:r>
            <a:r>
              <a:rPr lang="en-US" dirty="0" smtClean="0"/>
              <a:t>atter?    	Slow CMEs Driving FF Shocks</a:t>
            </a:r>
            <a:endParaRPr lang="en-US" dirty="0"/>
          </a:p>
        </p:txBody>
      </p:sp>
      <p:sp>
        <p:nvSpPr>
          <p:cNvPr id="12" name="Shape 275"/>
          <p:cNvSpPr/>
          <p:nvPr/>
        </p:nvSpPr>
        <p:spPr>
          <a:xfrm>
            <a:off x="6877496" y="4076573"/>
            <a:ext cx="7879577" cy="383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/>
              <a:t>Shock speed at 1 AU: 415 km/s; CME front 390 km/s</a:t>
            </a:r>
            <a:endParaRPr sz="24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828077" marR="51003" lvl="1" indent="-469461" defTabSz="972249">
              <a:spcBef>
                <a:spcPts val="753"/>
              </a:spcBef>
              <a:buClr>
                <a:srgbClr val="00882B"/>
              </a:buClr>
              <a:buSzPct val="100000"/>
              <a:buChar char="❖"/>
              <a:defRPr sz="1800"/>
            </a:pP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Why a shock? upstream solar wind: 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330 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km/s + Fast </a:t>
            </a:r>
            <a:r>
              <a:rPr lang="en-US" sz="2100" dirty="0" err="1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magnetosonic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speed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: 55 km/s</a:t>
            </a:r>
            <a:endParaRPr sz="21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828077" marR="51003" lvl="1" indent="-469461" defTabSz="972249">
              <a:spcBef>
                <a:spcPts val="753"/>
              </a:spcBef>
              <a:buClr>
                <a:srgbClr val="00882B"/>
              </a:buClr>
              <a:buSzPct val="100000"/>
              <a:buChar char="❖"/>
              <a:defRPr sz="1800"/>
            </a:pP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The CME is </a:t>
            </a:r>
            <a:r>
              <a:rPr lang="en-US" sz="2100" dirty="0" err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convected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with the solar wind, 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expansion creates 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the shock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1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8026" marR="51003" lvl="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</a:pPr>
            <a:r>
              <a:rPr lang="el-GR" sz="2400" dirty="0"/>
              <a:t>ξ </a:t>
            </a:r>
            <a:r>
              <a:rPr lang="en-US" sz="2400" dirty="0"/>
              <a:t>~ 1.25 (large expansion)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/>
              <a:t>No clear </a:t>
            </a:r>
            <a:r>
              <a:rPr lang="en-US" sz="2400" dirty="0" smtClean="0"/>
              <a:t>halo.</a:t>
            </a:r>
          </a:p>
          <a:p>
            <a:pPr marL="408026" marR="51003" lvl="1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</a:pPr>
            <a:r>
              <a:rPr lang="en-US" sz="2400" dirty="0"/>
              <a:t>Hard to predict this would have a shock at 1 AU</a:t>
            </a:r>
            <a:r>
              <a:rPr lang="en-US" sz="2400" dirty="0" smtClean="0"/>
              <a:t>.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endParaRPr lang="en-US" sz="251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75"/>
          <p:cNvSpPr/>
          <p:nvPr/>
        </p:nvSpPr>
        <p:spPr>
          <a:xfrm>
            <a:off x="7319903" y="7434596"/>
            <a:ext cx="7879577" cy="92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 smtClean="0"/>
              <a:t>Sheath compresses dayside MP to ~8.2 R</a:t>
            </a:r>
            <a:r>
              <a:rPr lang="en-US" sz="2400" baseline="-25000" dirty="0" smtClean="0"/>
              <a:t>E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endParaRPr lang="en-US" sz="251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30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Other related topics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68" y="2907793"/>
            <a:ext cx="13923264" cy="4754879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Sub-L1 Space Weather Forecasting </a:t>
            </a:r>
            <a:r>
              <a:rPr lang="en-US" dirty="0"/>
              <a:t>P</a:t>
            </a:r>
            <a:r>
              <a:rPr lang="en-US" dirty="0" smtClean="0"/>
              <a:t>latform: a change in expansion rate from r</a:t>
            </a:r>
            <a:r>
              <a:rPr lang="en-US" baseline="30000" dirty="0" smtClean="0"/>
              <a:t>-1</a:t>
            </a:r>
            <a:r>
              <a:rPr lang="en-US" dirty="0" smtClean="0"/>
              <a:t> to r</a:t>
            </a:r>
            <a:r>
              <a:rPr lang="en-US" baseline="30000" dirty="0" smtClean="0"/>
              <a:t>-3</a:t>
            </a:r>
            <a:r>
              <a:rPr lang="en-US" dirty="0" smtClean="0"/>
              <a:t> for L1 is negligible. For a platform at 0.7 AU, this is difference of 100% in the predicted value at 1 AU (30 </a:t>
            </a:r>
            <a:r>
              <a:rPr lang="en-US" dirty="0" err="1" smtClean="0"/>
              <a:t>nT</a:t>
            </a:r>
            <a:r>
              <a:rPr lang="en-US" dirty="0" smtClean="0"/>
              <a:t> at 0.7 AU means either 21 </a:t>
            </a:r>
            <a:r>
              <a:rPr lang="en-US" dirty="0" err="1" smtClean="0"/>
              <a:t>nT</a:t>
            </a:r>
            <a:r>
              <a:rPr lang="en-US" dirty="0" smtClean="0"/>
              <a:t> or 10.3 </a:t>
            </a:r>
            <a:r>
              <a:rPr lang="en-US" dirty="0" err="1" smtClean="0"/>
              <a:t>nT</a:t>
            </a:r>
            <a:r>
              <a:rPr lang="en-US" dirty="0" smtClean="0"/>
              <a:t>). 						See my talk </a:t>
            </a:r>
            <a:r>
              <a:rPr lang="en-US" b="1" dirty="0" smtClean="0"/>
              <a:t>Thurs. at 18:00</a:t>
            </a:r>
            <a:r>
              <a:rPr lang="en-US" dirty="0" smtClean="0"/>
              <a:t>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/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 smtClean="0"/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This is a way to validate numerical models if we know the way actual CMEs expand. In addition to test and validate using acceleration/arrival time, we should match expansion/magnetic fields. 												See Al-Haddad </a:t>
            </a:r>
            <a:r>
              <a:rPr lang="en-US" b="1" dirty="0" smtClean="0"/>
              <a:t>poster</a:t>
            </a:r>
            <a:r>
              <a:rPr lang="en-US" dirty="0" smtClean="0"/>
              <a:t> </a:t>
            </a:r>
            <a:r>
              <a:rPr lang="en-US" b="1" dirty="0" smtClean="0"/>
              <a:t>5.p22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30661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(AGU) Space Weather Journal</a:t>
            </a:r>
            <a:endParaRPr lang="en-US" dirty="0"/>
          </a:p>
        </p:txBody>
      </p:sp>
      <p:sp>
        <p:nvSpPr>
          <p:cNvPr id="5" name="Shape 153"/>
          <p:cNvSpPr/>
          <p:nvPr/>
        </p:nvSpPr>
        <p:spPr>
          <a:xfrm>
            <a:off x="169271" y="1609475"/>
            <a:ext cx="14291857" cy="3538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2018 Impact Factor: 3.7 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(greater than JGRA, lower than GRL). About 120 papers published per year. 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Mean # of days to first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decision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&lt;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30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days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(comparable to GRL, 25% less than JGRA).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Moved to open access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. All manuscripts submitted since mid-October. First fully open-access issue in January 2020. Publication fees (“article processing charges”): €2200. 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New Editor-in-Chief: N. Lugaz (2020-2023). Papers relevant to all sub-disciplines of space </a:t>
            </a:r>
            <a:r>
              <a:rPr lang="en-US" sz="27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eather.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endParaRPr sz="27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14" y="4731911"/>
            <a:ext cx="3697514" cy="46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1" y="5148003"/>
            <a:ext cx="8876758" cy="43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3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06" y="153083"/>
            <a:ext cx="9497684" cy="1211231"/>
          </a:xfrm>
        </p:spPr>
        <p:txBody>
          <a:bodyPr/>
          <a:lstStyle/>
          <a:p>
            <a:pPr rtl="0"/>
            <a:r>
              <a:rPr lang="en-US" dirty="0" smtClean="0"/>
              <a:t>CME Expansion and </a:t>
            </a:r>
            <a:r>
              <a:rPr lang="en-US" smtClean="0"/>
              <a:t>Radial Evolution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351" y="1492353"/>
            <a:ext cx="11354440" cy="4650720"/>
          </a:xfrm>
        </p:spPr>
        <p:txBody>
          <a:bodyPr/>
          <a:lstStyle/>
          <a:p>
            <a:pPr algn="l" rtl="0"/>
            <a:r>
              <a:rPr lang="en-US" dirty="0" smtClean="0"/>
              <a:t>A lot of what we ”think” we know is from statistical studies.</a:t>
            </a:r>
          </a:p>
          <a:p>
            <a:pPr algn="l" rtl="0"/>
            <a:r>
              <a:rPr lang="en-US" dirty="0" smtClean="0"/>
              <a:t>These and theoretical analyses reveal that the magnetic field inside CMEs evolve as r</a:t>
            </a:r>
            <a:r>
              <a:rPr lang="en-US" baseline="30000" dirty="0" smtClean="0"/>
              <a:t>-1.75±0.4</a:t>
            </a:r>
            <a:r>
              <a:rPr lang="en-US" dirty="0" smtClean="0"/>
              <a:t>. It is associated with an increasing CME size.</a:t>
            </a:r>
          </a:p>
          <a:p>
            <a:pPr algn="l" rtl="0"/>
            <a:r>
              <a:rPr lang="en-US" dirty="0" smtClean="0"/>
              <a:t>We can test these thanks to conjunction events.</a:t>
            </a:r>
          </a:p>
          <a:p>
            <a:pPr lvl="1" algn="l" rtl="0"/>
            <a:r>
              <a:rPr lang="en-US" dirty="0" smtClean="0"/>
              <a:t>MESSENGER (2011-2015), VEX (2006-2015), ACE/Wind, STEREO.</a:t>
            </a:r>
          </a:p>
          <a:p>
            <a:pPr lvl="1" algn="l" rtl="0"/>
            <a:r>
              <a:rPr lang="en-US" dirty="0" smtClean="0"/>
              <a:t> ~45 events in conjunction (Salman, </a:t>
            </a:r>
            <a:r>
              <a:rPr lang="en-US" dirty="0" smtClean="0"/>
              <a:t>Winslow, Lugaz, JGRA, </a:t>
            </a:r>
            <a:r>
              <a:rPr lang="en-US" i="1" dirty="0" smtClean="0"/>
              <a:t>in revision</a:t>
            </a:r>
            <a:r>
              <a:rPr lang="en-US" dirty="0" smtClean="0"/>
              <a:t>). </a:t>
            </a:r>
          </a:p>
          <a:p>
            <a:pPr lvl="1" algn="l" rtl="0"/>
            <a:r>
              <a:rPr lang="en-US" dirty="0" smtClean="0"/>
              <a:t>Determined the initial CME speed from </a:t>
            </a:r>
            <a:r>
              <a:rPr lang="en-US" dirty="0" err="1" smtClean="0"/>
              <a:t>coronagraphic</a:t>
            </a:r>
            <a:r>
              <a:rPr lang="en-US" dirty="0" smtClean="0"/>
              <a:t> observations.</a:t>
            </a:r>
          </a:p>
          <a:p>
            <a:pPr lvl="1" algn="l" rtl="0"/>
            <a:r>
              <a:rPr lang="en-US" dirty="0" smtClean="0"/>
              <a:t>Estimated CME speed at MESSENGER and VEX by using a drag-based approximation combined with known arrival time/speed. </a:t>
            </a:r>
          </a:p>
          <a:p>
            <a:pPr lvl="1" algn="l" rtl="0"/>
            <a:r>
              <a:rPr lang="en-US" dirty="0" smtClean="0"/>
              <a:t>Contains a range of CME speed and profile.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58"/>
          <a:stretch/>
        </p:blipFill>
        <p:spPr>
          <a:xfrm>
            <a:off x="10467077" y="3778125"/>
            <a:ext cx="4255247" cy="207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96" t="3042" r="51120"/>
          <a:stretch/>
        </p:blipFill>
        <p:spPr>
          <a:xfrm>
            <a:off x="11294414" y="822551"/>
            <a:ext cx="3335986" cy="301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72" y="5017312"/>
            <a:ext cx="3489328" cy="38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3633" y="4121475"/>
            <a:ext cx="1611016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Liu et al., 2005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89699" y="1920034"/>
            <a:ext cx="2645704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Winslow et al., 2015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1" y="6143073"/>
            <a:ext cx="6555959" cy="3585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63" y="6150795"/>
            <a:ext cx="6764386" cy="35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5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Case Study: 201</a:t>
            </a:r>
            <a:r>
              <a:rPr lang="en-US" b="1" dirty="0" smtClean="0"/>
              <a:t>3 </a:t>
            </a:r>
            <a:r>
              <a:rPr lang="en-US" dirty="0" smtClean="0"/>
              <a:t>July 9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320" y="4370831"/>
            <a:ext cx="9357080" cy="5102353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Same CME as the case example for 3DCORE (</a:t>
            </a:r>
            <a:r>
              <a:rPr lang="en-US" sz="2500" dirty="0" err="1" smtClean="0"/>
              <a:t>Möstl</a:t>
            </a:r>
            <a:r>
              <a:rPr lang="en-US" sz="2500" dirty="0" smtClean="0"/>
              <a:t> et al., </a:t>
            </a:r>
            <a:r>
              <a:rPr lang="en-US" sz="2500" i="1" dirty="0" smtClean="0"/>
              <a:t>Space Weather</a:t>
            </a:r>
            <a:r>
              <a:rPr lang="en-US" sz="2500" dirty="0" smtClean="0"/>
              <a:t>, 2018). Also part of Hess &amp; Zhang (2017)’s list.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Speed in the corona ~ 600 km/s. Direction of W1-W12.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Best observed remotely by STEREO-B. Not good enough data to perform stereoscopic HI analysis.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Impacted MESSENGER at Mercury (0.45 AU) and </a:t>
            </a:r>
            <a:r>
              <a:rPr lang="en-US" sz="2500" i="1" dirty="0" smtClean="0"/>
              <a:t>Wind</a:t>
            </a:r>
            <a:r>
              <a:rPr lang="en-US" sz="2500" dirty="0" smtClean="0"/>
              <a:t>/ACE at L1 (1.01 AU) on July 11 &amp; 12-14.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Max speed at Earth of 540 km/s. Transit speed of 530 km/s (S-M), 556 km/s (S-E) or 570 km/s (M-E) 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Different techniques and fitting to determine position/speed constrained by arrival times/speed indicate a nearly constant propagation speed (includes DBM of </a:t>
            </a:r>
            <a:r>
              <a:rPr lang="en-US" sz="2500" dirty="0" err="1" smtClean="0"/>
              <a:t>Vrsnak</a:t>
            </a:r>
            <a:r>
              <a:rPr lang="en-US" sz="2500" dirty="0" smtClean="0"/>
              <a:t>, 2010).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53949"/>
            <a:ext cx="2487168" cy="1988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4" t="26101" r="33875" b="23404"/>
          <a:stretch/>
        </p:blipFill>
        <p:spPr>
          <a:xfrm>
            <a:off x="9018416" y="1496628"/>
            <a:ext cx="2523744" cy="2550870"/>
          </a:xfrm>
          <a:prstGeom prst="rect">
            <a:avLst/>
          </a:prstGeom>
        </p:spPr>
      </p:pic>
      <p:pic>
        <p:nvPicPr>
          <p:cNvPr id="9" name="20130710_hi1b_1_25_m5_stardi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1616" y="1144522"/>
            <a:ext cx="2868784" cy="3137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453949"/>
            <a:ext cx="4885328" cy="2281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" y="3326629"/>
            <a:ext cx="5238776" cy="6469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35056" y="426377"/>
            <a:ext cx="389534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Lugaz, Winslow,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Farrugia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JGRA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in revision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063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i="1" dirty="0" smtClean="0"/>
              <a:t>In Situ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863539"/>
            <a:ext cx="7517441" cy="2888320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Very similar magnetic field profiles at MESSENGER and </a:t>
            </a:r>
            <a:r>
              <a:rPr lang="en-US" sz="2400" i="1" dirty="0" smtClean="0"/>
              <a:t>Wind</a:t>
            </a:r>
            <a:r>
              <a:rPr lang="en-US" sz="2400" dirty="0" smtClean="0"/>
              <a:t>. MVA consistent with a NWS cloud.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Front boundary at Earth taken to be associated with the S-N and W-E rotation to easily match front boundary at Mercury.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End boundary clear at Earth. Not as clear at Mercury.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9" y="1081605"/>
            <a:ext cx="4681728" cy="578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53" y="1081605"/>
            <a:ext cx="7020447" cy="86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29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CME Radial Expansion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" y="1465654"/>
            <a:ext cx="14490192" cy="8142514"/>
          </a:xfrm>
        </p:spPr>
        <p:txBody>
          <a:bodyPr/>
          <a:lstStyle/>
          <a:p>
            <a:pPr algn="l" rtl="0"/>
            <a:r>
              <a:rPr lang="en-US" sz="2500" dirty="0" smtClean="0"/>
              <a:t>The formalism of </a:t>
            </a:r>
            <a:r>
              <a:rPr lang="en-US" sz="2500" dirty="0" err="1" smtClean="0"/>
              <a:t>Démoulin</a:t>
            </a:r>
            <a:r>
              <a:rPr lang="en-US" sz="2500" dirty="0" smtClean="0"/>
              <a:t> &amp; </a:t>
            </a:r>
            <a:r>
              <a:rPr lang="en-US" sz="2500" dirty="0" err="1" smtClean="0"/>
              <a:t>Dasso</a:t>
            </a:r>
            <a:r>
              <a:rPr lang="en-US" sz="2500" dirty="0" smtClean="0"/>
              <a:t> (2009) and </a:t>
            </a:r>
            <a:r>
              <a:rPr lang="en-US" sz="2500" dirty="0" err="1" smtClean="0"/>
              <a:t>Gulisano</a:t>
            </a:r>
            <a:r>
              <a:rPr lang="en-US" sz="2500" dirty="0" smtClean="0"/>
              <a:t> et al. (2010) can be followed to determine the dimensionless expansion parameter, </a:t>
            </a:r>
            <a:r>
              <a:rPr lang="el-GR" sz="2500" dirty="0" smtClean="0"/>
              <a:t>ζ</a:t>
            </a:r>
            <a:r>
              <a:rPr lang="en-US" sz="2500" dirty="0" smtClean="0"/>
              <a:t>. 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l-GR" sz="2500" dirty="0" smtClean="0"/>
              <a:t>ζ = </a:t>
            </a:r>
            <a:r>
              <a:rPr lang="en-US" sz="2500" dirty="0" smtClean="0"/>
              <a:t>0.69 ± 0.01 relatively typical (~small).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52" y="2477299"/>
            <a:ext cx="5890332" cy="727456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40208" y="2917376"/>
            <a:ext cx="8540496" cy="814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401263" marR="50158" indent="-376184" defTabSz="956135">
              <a:spcBef>
                <a:spcPts val="741"/>
              </a:spcBef>
              <a:buClr>
                <a:srgbClr val="941E19"/>
              </a:buClr>
              <a:buSzPct val="100000"/>
              <a:buChar char="❂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626974" marR="50158" indent="-274301" defTabSz="956135">
              <a:spcBef>
                <a:spcPts val="741"/>
              </a:spcBef>
              <a:buClr>
                <a:srgbClr val="55905E"/>
              </a:buClr>
              <a:buSzPct val="100000"/>
              <a:buChar char="❖"/>
              <a:defRPr sz="234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822903" marR="50158" indent="-195929" defTabSz="956135">
              <a:spcBef>
                <a:spcPts val="555"/>
              </a:spcBef>
              <a:buClr>
                <a:srgbClr val="937A31"/>
              </a:buClr>
              <a:buSzPct val="100000"/>
              <a:buChar char="•"/>
              <a:defRPr sz="197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854839" marR="50158" indent="-118537" defTabSz="956135">
              <a:spcBef>
                <a:spcPts val="494"/>
              </a:spcBef>
              <a:buClr>
                <a:srgbClr val="743F93"/>
              </a:buClr>
              <a:buSzPct val="100000"/>
              <a:buChar char="-"/>
              <a:defRPr sz="185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091913" marR="50158" indent="-118537" defTabSz="956135">
              <a:spcBef>
                <a:spcPts val="432"/>
              </a:spcBef>
              <a:buClr>
                <a:srgbClr val="941751"/>
              </a:buClr>
              <a:buSzPct val="71500"/>
              <a:buBlip>
                <a:blip r:embed="rId3"/>
              </a:buBlip>
              <a:defRPr sz="1234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1471232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1708307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1945381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2182456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rtl="0"/>
            <a:r>
              <a:rPr lang="en-US" sz="2500" dirty="0" smtClean="0"/>
              <a:t>At Earth, the magnetic ejecta (ME) is of </a:t>
            </a:r>
            <a:r>
              <a:rPr lang="en-US" sz="2500" dirty="0"/>
              <a:t>long-duration (~42 h) and wide (~0.42 AU</a:t>
            </a:r>
            <a:r>
              <a:rPr lang="en-US" sz="2500" dirty="0" smtClean="0"/>
              <a:t>).</a:t>
            </a:r>
          </a:p>
          <a:p>
            <a:pPr algn="l" rtl="0"/>
            <a:r>
              <a:rPr lang="en-US" sz="2500" dirty="0" smtClean="0"/>
              <a:t>At Mercury, the ME is already of long-duration (~20 h).</a:t>
            </a:r>
          </a:p>
          <a:p>
            <a:pPr algn="l" rtl="0"/>
            <a:r>
              <a:rPr lang="en-US" sz="2500" dirty="0" smtClean="0"/>
              <a:t>The two </a:t>
            </a:r>
            <a:r>
              <a:rPr lang="en-US" sz="2500" i="1" dirty="0" smtClean="0"/>
              <a:t>in situ</a:t>
            </a:r>
            <a:r>
              <a:rPr lang="en-US" sz="2500" dirty="0" smtClean="0"/>
              <a:t> measurements can be combined to determine </a:t>
            </a:r>
            <a:r>
              <a:rPr lang="el-GR" sz="2500" dirty="0" smtClean="0"/>
              <a:t>α</a:t>
            </a:r>
            <a:r>
              <a:rPr lang="en-US" sz="2500" dirty="0" smtClean="0"/>
              <a:t>, the exponent decrease of B (B = B</a:t>
            </a:r>
            <a:r>
              <a:rPr lang="en-US" sz="2500" baseline="-25000" dirty="0" smtClean="0"/>
              <a:t>0</a:t>
            </a:r>
            <a:r>
              <a:rPr lang="en-US" sz="2500" dirty="0" smtClean="0"/>
              <a:t> (r/r</a:t>
            </a:r>
            <a:r>
              <a:rPr lang="en-US" sz="2500" baseline="-25000" dirty="0" smtClean="0"/>
              <a:t>0</a:t>
            </a:r>
            <a:r>
              <a:rPr lang="en-US" sz="2500" dirty="0" smtClean="0"/>
              <a:t>)</a:t>
            </a:r>
            <a:r>
              <a:rPr lang="el-GR" sz="2500" baseline="30000" dirty="0" smtClean="0"/>
              <a:t>α</a:t>
            </a:r>
            <a:r>
              <a:rPr lang="en-US" sz="2500" baseline="30000" dirty="0" smtClean="0"/>
              <a:t> </a:t>
            </a:r>
            <a:r>
              <a:rPr lang="en-US" sz="2500" dirty="0" smtClean="0"/>
              <a:t>).</a:t>
            </a:r>
          </a:p>
          <a:p>
            <a:pPr lvl="1" algn="l" rtl="0"/>
            <a:r>
              <a:rPr lang="en-US" sz="2200" dirty="0" smtClean="0"/>
              <a:t>Theoretically, </a:t>
            </a:r>
            <a:r>
              <a:rPr lang="el-GR" sz="2200" dirty="0" smtClean="0"/>
              <a:t>α</a:t>
            </a:r>
            <a:r>
              <a:rPr lang="en-US" sz="2200" dirty="0" smtClean="0"/>
              <a:t> = -2 </a:t>
            </a:r>
            <a:r>
              <a:rPr lang="el-GR" sz="2200" dirty="0" smtClean="0"/>
              <a:t>ζ.</a:t>
            </a:r>
            <a:endParaRPr lang="en-US" sz="2200" dirty="0" smtClean="0"/>
          </a:p>
          <a:p>
            <a:pPr lvl="1" algn="l" rtl="0"/>
            <a:r>
              <a:rPr lang="en-US" sz="2130" dirty="0" smtClean="0"/>
              <a:t>Using </a:t>
            </a:r>
            <a:r>
              <a:rPr lang="en-US" sz="2130" dirty="0" err="1" smtClean="0"/>
              <a:t>B</a:t>
            </a:r>
            <a:r>
              <a:rPr lang="en-US" sz="2130" baseline="-25000" dirty="0" err="1" smtClean="0"/>
              <a:t>max</a:t>
            </a:r>
            <a:r>
              <a:rPr lang="en-US" sz="2130" dirty="0" smtClean="0"/>
              <a:t>, </a:t>
            </a:r>
            <a:r>
              <a:rPr lang="el-GR" sz="2130" dirty="0" smtClean="0"/>
              <a:t>α</a:t>
            </a:r>
            <a:r>
              <a:rPr lang="en-US" sz="2130" dirty="0" smtClean="0"/>
              <a:t> = -1.60.</a:t>
            </a:r>
          </a:p>
          <a:p>
            <a:pPr lvl="1" algn="l" rtl="0"/>
            <a:r>
              <a:rPr lang="en-US" sz="2130" dirty="0"/>
              <a:t>Using </a:t>
            </a:r>
            <a:r>
              <a:rPr lang="en-US" sz="2130" dirty="0" err="1" smtClean="0"/>
              <a:t>B</a:t>
            </a:r>
            <a:r>
              <a:rPr lang="en-US" sz="2130" baseline="-25000" dirty="0" err="1" smtClean="0"/>
              <a:t>av</a:t>
            </a:r>
            <a:r>
              <a:rPr lang="en-US" sz="2130" dirty="0" smtClean="0"/>
              <a:t>, </a:t>
            </a:r>
            <a:r>
              <a:rPr lang="el-GR" sz="2130" dirty="0"/>
              <a:t>α</a:t>
            </a:r>
            <a:r>
              <a:rPr lang="en-US" sz="2130" dirty="0"/>
              <a:t> = -</a:t>
            </a:r>
            <a:r>
              <a:rPr lang="en-US" sz="2130" dirty="0" smtClean="0"/>
              <a:t>1.31.</a:t>
            </a:r>
          </a:p>
          <a:p>
            <a:pPr lvl="1" algn="l" rtl="0"/>
            <a:r>
              <a:rPr lang="en-US" sz="2130" dirty="0" smtClean="0"/>
              <a:t>Overall, this is consistent with formalism of </a:t>
            </a:r>
            <a:r>
              <a:rPr lang="en-US" sz="2130" dirty="0" err="1" smtClean="0"/>
              <a:t>Gulisano</a:t>
            </a:r>
            <a:r>
              <a:rPr lang="en-US" sz="2130" dirty="0" smtClean="0"/>
              <a:t>+, 2010.</a:t>
            </a:r>
          </a:p>
          <a:p>
            <a:pPr algn="l" rtl="0"/>
            <a:r>
              <a:rPr lang="en-US" sz="2500" dirty="0" smtClean="0"/>
              <a:t>This is an example of a long-duration (wide) CME at Earth, which is not expanding fast in the heliosphere (between Mercury and Earth).</a:t>
            </a:r>
          </a:p>
          <a:p>
            <a:pPr algn="l" rtl="0"/>
            <a:r>
              <a:rPr lang="en-US" sz="2500" dirty="0" smtClean="0"/>
              <a:t>The very long duration is either due to extreme expansion below 0.4 AU or the initiation mechanism itself.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3710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4" y="0"/>
            <a:ext cx="9144000" cy="1456074"/>
          </a:xfrm>
        </p:spPr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smtClean="0"/>
              <a:t>What Type of Expansion?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609345"/>
            <a:ext cx="3757799" cy="8142514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Uniform scaling as </a:t>
            </a:r>
            <a:r>
              <a:rPr lang="en-US" dirty="0" smtClean="0"/>
              <a:t>   r</a:t>
            </a:r>
            <a:r>
              <a:rPr lang="en-US" baseline="30000" dirty="0" smtClean="0"/>
              <a:t>-1.6</a:t>
            </a:r>
            <a:r>
              <a:rPr lang="en-US" dirty="0" smtClean="0"/>
              <a:t> </a:t>
            </a:r>
            <a:r>
              <a:rPr lang="en-US" dirty="0" smtClean="0"/>
              <a:t>between Mercury and Earth works well.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Initial attempt at different </a:t>
            </a:r>
            <a:r>
              <a:rPr lang="en-US" dirty="0" err="1" smtClean="0"/>
              <a:t>scalings</a:t>
            </a:r>
            <a:r>
              <a:rPr lang="en-US" dirty="0" smtClean="0"/>
              <a:t> for the 3 components (r</a:t>
            </a:r>
            <a:r>
              <a:rPr lang="en-US" baseline="30000" dirty="0" smtClean="0"/>
              <a:t>-1</a:t>
            </a:r>
            <a:r>
              <a:rPr lang="en-US" dirty="0" smtClean="0"/>
              <a:t> and r</a:t>
            </a:r>
            <a:r>
              <a:rPr lang="en-US" baseline="30000" dirty="0" smtClean="0"/>
              <a:t>-2</a:t>
            </a:r>
            <a:r>
              <a:rPr lang="en-US" dirty="0" smtClean="0"/>
              <a:t> for different components) indicate that uniform scaling works best for this particular ME.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If general, such a finding is </a:t>
            </a:r>
            <a:r>
              <a:rPr lang="en-US" b="1" dirty="0" smtClean="0"/>
              <a:t>not </a:t>
            </a:r>
            <a:r>
              <a:rPr lang="en-US" dirty="0" smtClean="0"/>
              <a:t>consistent with a ME going through a quasi-steady force-free expansion.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81" y="1520518"/>
            <a:ext cx="6456329" cy="7973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12" y="5029200"/>
            <a:ext cx="4072226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11" y="0"/>
            <a:ext cx="40722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07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CME Sheath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" y="1609345"/>
            <a:ext cx="7685248" cy="8142514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Let’s check expansion: scaling </a:t>
            </a:r>
            <a:r>
              <a:rPr lang="en-US" i="1" dirty="0" smtClean="0"/>
              <a:t>Wind</a:t>
            </a:r>
            <a:r>
              <a:rPr lang="en-US" dirty="0" smtClean="0"/>
              <a:t> B as r</a:t>
            </a:r>
            <a:r>
              <a:rPr lang="en-US" baseline="30000" dirty="0" smtClean="0"/>
              <a:t>-1.6, </a:t>
            </a:r>
            <a:r>
              <a:rPr lang="en-US" dirty="0" smtClean="0"/>
              <a:t>compressing the time by 2.25 and shifting time to match beginning and end of ME 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Clearest deviation for simple expansion: the sheath (no big surprise here).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Sheath is 2.5h at MESSENGER, 12.2h at </a:t>
            </a:r>
            <a:r>
              <a:rPr lang="en-US" i="1" dirty="0" smtClean="0"/>
              <a:t>Wind, i.e. </a:t>
            </a:r>
            <a:r>
              <a:rPr lang="en-US" dirty="0" smtClean="0"/>
              <a:t>sheath “expanded” about twice more than ME.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Taking into consideration the speed difference, ~60% of sheath is newly accumulated (~0.09 AU).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The 20 hours upstream of the sheath at Mercury have become part of the sheath at Earth.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The structure at the end of the sheath is a planar magnetic structure at Earth with a normal perpendicular to the ME axis. It expands with the same rate as the ME. It is already there at Mercury.</a:t>
            </a:r>
          </a:p>
          <a:p>
            <a:pPr algn="l" rtl="0"/>
            <a:r>
              <a:rPr lang="en-US" dirty="0" smtClean="0"/>
              <a:t>The newest part of the sheath is recently shocked material and the oldest may be of coronal origin or accumulated before the shock formed.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04" y="1465653"/>
            <a:ext cx="6725696" cy="8306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6336" y="921946"/>
            <a:ext cx="521208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Lugaz, Winslow,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Farrugia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JGRA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in revision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9916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Effect on Planetary Magnetospheres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7735823"/>
            <a:ext cx="14447520" cy="2016035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At Earth, “typical” N-S CME: compression of dayside magnetosphere due to the sheath, moderate storm (peak </a:t>
            </a:r>
            <a:r>
              <a:rPr lang="en-US" dirty="0" err="1" smtClean="0"/>
              <a:t>Dst</a:t>
            </a:r>
            <a:r>
              <a:rPr lang="en-US" dirty="0" smtClean="0"/>
              <a:t> -81 </a:t>
            </a:r>
            <a:r>
              <a:rPr lang="en-US" dirty="0" err="1" smtClean="0"/>
              <a:t>nT</a:t>
            </a:r>
            <a:r>
              <a:rPr lang="en-US" dirty="0" smtClean="0"/>
              <a:t>) due to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south</a:t>
            </a:r>
            <a:r>
              <a:rPr lang="en-US" dirty="0" smtClean="0"/>
              <a:t> in the second half of ME (30h main phase).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At Mercury, typical? and somewhat similar: compression of dayside magnetosphere during sheath, large expansion of </a:t>
            </a:r>
            <a:r>
              <a:rPr lang="en-US" dirty="0" err="1" smtClean="0"/>
              <a:t>magnetosheath</a:t>
            </a:r>
            <a:r>
              <a:rPr lang="en-US" dirty="0" smtClean="0"/>
              <a:t> during ME.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4" y="1465654"/>
            <a:ext cx="7317740" cy="6244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60" y="1614453"/>
            <a:ext cx="5585460" cy="5972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1088" y="947584"/>
            <a:ext cx="3639312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Lugaz</a:t>
            </a:r>
            <a:r>
              <a:rPr kumimoji="0" lang="en-US" sz="19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kumimoji="0" lang="en-US" sz="19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JGRA</a:t>
            </a:r>
            <a:r>
              <a:rPr kumimoji="0" lang="en-US" sz="19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in prep</a:t>
            </a: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8552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79022" marR="79022" indent="0" algn="l" defTabSz="17653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79022" marR="79022" indent="0" algn="l" defTabSz="17653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23345</TotalTime>
  <Words>1499</Words>
  <Application>Microsoft Macintosh PowerPoint</Application>
  <PresentationFormat>Custom</PresentationFormat>
  <Paragraphs>111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Helvetica</vt:lpstr>
      <vt:lpstr>Lucida Grande</vt:lpstr>
      <vt:lpstr>Verdana</vt:lpstr>
      <vt:lpstr>Webdings</vt:lpstr>
      <vt:lpstr>Wingdings</vt:lpstr>
      <vt:lpstr>Zapf Dingbats</vt:lpstr>
      <vt:lpstr>Arial</vt:lpstr>
      <vt:lpstr>White</vt:lpstr>
      <vt:lpstr>PowerPoint Presentation</vt:lpstr>
      <vt:lpstr>(AGU) Space Weather Journal</vt:lpstr>
      <vt:lpstr>CME Expansion and Radial Evolution</vt:lpstr>
      <vt:lpstr>Case Study: 2013 July 9</vt:lpstr>
      <vt:lpstr>In Situ Measurements</vt:lpstr>
      <vt:lpstr>CME Radial Expansion</vt:lpstr>
      <vt:lpstr>What Type of Expansion?</vt:lpstr>
      <vt:lpstr>CME Sheath</vt:lpstr>
      <vt:lpstr>Effect on Planetary Magnetospheres</vt:lpstr>
      <vt:lpstr>CME Expansion: Statistical vs. Conjunctions</vt:lpstr>
      <vt:lpstr>What Creates CME Radial Expansion?</vt:lpstr>
      <vt:lpstr>Why Does Radial Expansion Matter?     Slow CMEs Driving FF Shocks</vt:lpstr>
      <vt:lpstr>Other related topics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Shocks and Their Geomagnetic Effects</dc:title>
  <cp:lastModifiedBy>Lugaz, Noe</cp:lastModifiedBy>
  <cp:revision>258</cp:revision>
  <dcterms:modified xsi:type="dcterms:W3CDTF">2019-11-18T16:51:39Z</dcterms:modified>
</cp:coreProperties>
</file>