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7003375" cy="32764413"/>
  <p:notesSz cx="6858000" cy="9144000"/>
  <p:defaultTextStyle>
    <a:defPPr>
      <a:defRPr lang="cs-CZ"/>
    </a:defPPr>
    <a:lvl1pPr marL="0" algn="l" defTabSz="341528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707642" algn="l" defTabSz="341528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3415284" algn="l" defTabSz="341528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5122926" algn="l" defTabSz="341528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6830568" algn="l" defTabSz="341528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8538210" algn="l" defTabSz="341528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10245852" algn="l" defTabSz="341528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11953494" algn="l" defTabSz="341528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13661136" algn="l" defTabSz="341528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0">
          <p15:clr>
            <a:srgbClr val="A4A3A4"/>
          </p15:clr>
        </p15:guide>
        <p15:guide id="2" pos="85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277" y="-6370"/>
      </p:cViewPr>
      <p:guideLst>
        <p:guide orient="horz" pos="10320"/>
        <p:guide pos="85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253" y="10178206"/>
            <a:ext cx="22952869" cy="7023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6" y="18566501"/>
            <a:ext cx="18902363" cy="8373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07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5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3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4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5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61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9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3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77447" y="1312098"/>
            <a:ext cx="6075759" cy="27955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0169" y="1312098"/>
            <a:ext cx="17777222" cy="27955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8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63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80" y="21054172"/>
            <a:ext cx="22952869" cy="6507376"/>
          </a:xfrm>
        </p:spPr>
        <p:txBody>
          <a:bodyPr anchor="t"/>
          <a:lstStyle>
            <a:lvl1pPr algn="l">
              <a:defRPr sz="149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080" y="13886959"/>
            <a:ext cx="22952869" cy="7167213"/>
          </a:xfrm>
        </p:spPr>
        <p:txBody>
          <a:bodyPr anchor="b"/>
          <a:lstStyle>
            <a:lvl1pPr marL="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1pPr>
            <a:lvl2pPr marL="170764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2pPr>
            <a:lvl3pPr marL="3415284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512292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4pPr>
            <a:lvl5pPr marL="683056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5pPr>
            <a:lvl6pPr marL="853821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6pPr>
            <a:lvl7pPr marL="10245852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7pPr>
            <a:lvl8pPr marL="1195349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8pPr>
            <a:lvl9pPr marL="1366113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79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169" y="7645032"/>
            <a:ext cx="11926491" cy="21622998"/>
          </a:xfrm>
        </p:spPr>
        <p:txBody>
          <a:bodyPr/>
          <a:lstStyle>
            <a:lvl1pPr>
              <a:defRPr sz="10500"/>
            </a:lvl1pPr>
            <a:lvl2pPr>
              <a:defRPr sz="9000"/>
            </a:lvl2pPr>
            <a:lvl3pPr>
              <a:defRPr sz="75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26715" y="7645032"/>
            <a:ext cx="11926491" cy="21622998"/>
          </a:xfrm>
        </p:spPr>
        <p:txBody>
          <a:bodyPr/>
          <a:lstStyle>
            <a:lvl1pPr>
              <a:defRPr sz="10500"/>
            </a:lvl1pPr>
            <a:lvl2pPr>
              <a:defRPr sz="9000"/>
            </a:lvl2pPr>
            <a:lvl3pPr>
              <a:defRPr sz="75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69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169" y="7334073"/>
            <a:ext cx="11931180" cy="3056493"/>
          </a:xfrm>
        </p:spPr>
        <p:txBody>
          <a:bodyPr anchor="b"/>
          <a:lstStyle>
            <a:lvl1pPr marL="0" indent="0">
              <a:buNone/>
              <a:defRPr sz="9000" b="1"/>
            </a:lvl1pPr>
            <a:lvl2pPr marL="1707642" indent="0">
              <a:buNone/>
              <a:defRPr sz="7500" b="1"/>
            </a:lvl2pPr>
            <a:lvl3pPr marL="3415284" indent="0">
              <a:buNone/>
              <a:defRPr sz="6700" b="1"/>
            </a:lvl3pPr>
            <a:lvl4pPr marL="5122926" indent="0">
              <a:buNone/>
              <a:defRPr sz="6000" b="1"/>
            </a:lvl4pPr>
            <a:lvl5pPr marL="6830568" indent="0">
              <a:buNone/>
              <a:defRPr sz="6000" b="1"/>
            </a:lvl5pPr>
            <a:lvl6pPr marL="8538210" indent="0">
              <a:buNone/>
              <a:defRPr sz="6000" b="1"/>
            </a:lvl6pPr>
            <a:lvl7pPr marL="10245852" indent="0">
              <a:buNone/>
              <a:defRPr sz="6000" b="1"/>
            </a:lvl7pPr>
            <a:lvl8pPr marL="11953494" indent="0">
              <a:buNone/>
              <a:defRPr sz="6000" b="1"/>
            </a:lvl8pPr>
            <a:lvl9pPr marL="13661136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0169" y="10390566"/>
            <a:ext cx="11931180" cy="18877462"/>
          </a:xfrm>
        </p:spPr>
        <p:txBody>
          <a:bodyPr/>
          <a:lstStyle>
            <a:lvl1pPr>
              <a:defRPr sz="9000"/>
            </a:lvl1pPr>
            <a:lvl2pPr>
              <a:defRPr sz="7500"/>
            </a:lvl2pPr>
            <a:lvl3pPr>
              <a:defRPr sz="67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17341" y="7334073"/>
            <a:ext cx="11935867" cy="3056493"/>
          </a:xfrm>
        </p:spPr>
        <p:txBody>
          <a:bodyPr anchor="b"/>
          <a:lstStyle>
            <a:lvl1pPr marL="0" indent="0">
              <a:buNone/>
              <a:defRPr sz="9000" b="1"/>
            </a:lvl1pPr>
            <a:lvl2pPr marL="1707642" indent="0">
              <a:buNone/>
              <a:defRPr sz="7500" b="1"/>
            </a:lvl2pPr>
            <a:lvl3pPr marL="3415284" indent="0">
              <a:buNone/>
              <a:defRPr sz="6700" b="1"/>
            </a:lvl3pPr>
            <a:lvl4pPr marL="5122926" indent="0">
              <a:buNone/>
              <a:defRPr sz="6000" b="1"/>
            </a:lvl4pPr>
            <a:lvl5pPr marL="6830568" indent="0">
              <a:buNone/>
              <a:defRPr sz="6000" b="1"/>
            </a:lvl5pPr>
            <a:lvl6pPr marL="8538210" indent="0">
              <a:buNone/>
              <a:defRPr sz="6000" b="1"/>
            </a:lvl6pPr>
            <a:lvl7pPr marL="10245852" indent="0">
              <a:buNone/>
              <a:defRPr sz="6000" b="1"/>
            </a:lvl7pPr>
            <a:lvl8pPr marL="11953494" indent="0">
              <a:buNone/>
              <a:defRPr sz="6000" b="1"/>
            </a:lvl8pPr>
            <a:lvl9pPr marL="13661136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17341" y="10390566"/>
            <a:ext cx="11935867" cy="18877462"/>
          </a:xfrm>
        </p:spPr>
        <p:txBody>
          <a:bodyPr/>
          <a:lstStyle>
            <a:lvl1pPr>
              <a:defRPr sz="9000"/>
            </a:lvl1pPr>
            <a:lvl2pPr>
              <a:defRPr sz="7500"/>
            </a:lvl2pPr>
            <a:lvl3pPr>
              <a:defRPr sz="67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59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51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54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170" y="1304509"/>
            <a:ext cx="8883924" cy="5551748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569" y="1304511"/>
            <a:ext cx="15095637" cy="27963519"/>
          </a:xfrm>
        </p:spPr>
        <p:txBody>
          <a:bodyPr/>
          <a:lstStyle>
            <a:lvl1pPr>
              <a:defRPr sz="12000"/>
            </a:lvl1pPr>
            <a:lvl2pPr>
              <a:defRPr sz="10500"/>
            </a:lvl2pPr>
            <a:lvl3pPr>
              <a:defRPr sz="90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170" y="6856259"/>
            <a:ext cx="8883924" cy="22411771"/>
          </a:xfrm>
        </p:spPr>
        <p:txBody>
          <a:bodyPr/>
          <a:lstStyle>
            <a:lvl1pPr marL="0" indent="0">
              <a:buNone/>
              <a:defRPr sz="5200"/>
            </a:lvl1pPr>
            <a:lvl2pPr marL="1707642" indent="0">
              <a:buNone/>
              <a:defRPr sz="4500"/>
            </a:lvl2pPr>
            <a:lvl3pPr marL="3415284" indent="0">
              <a:buNone/>
              <a:defRPr sz="3700"/>
            </a:lvl3pPr>
            <a:lvl4pPr marL="5122926" indent="0">
              <a:buNone/>
              <a:defRPr sz="3400"/>
            </a:lvl4pPr>
            <a:lvl5pPr marL="6830568" indent="0">
              <a:buNone/>
              <a:defRPr sz="3400"/>
            </a:lvl5pPr>
            <a:lvl6pPr marL="8538210" indent="0">
              <a:buNone/>
              <a:defRPr sz="3400"/>
            </a:lvl6pPr>
            <a:lvl7pPr marL="10245852" indent="0">
              <a:buNone/>
              <a:defRPr sz="3400"/>
            </a:lvl7pPr>
            <a:lvl8pPr marL="11953494" indent="0">
              <a:buNone/>
              <a:defRPr sz="3400"/>
            </a:lvl8pPr>
            <a:lvl9pPr marL="13661136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1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51" y="22935089"/>
            <a:ext cx="16202025" cy="2707617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92851" y="2927561"/>
            <a:ext cx="16202025" cy="19658648"/>
          </a:xfrm>
        </p:spPr>
        <p:txBody>
          <a:bodyPr/>
          <a:lstStyle>
            <a:lvl1pPr marL="0" indent="0">
              <a:buNone/>
              <a:defRPr sz="12000"/>
            </a:lvl1pPr>
            <a:lvl2pPr marL="1707642" indent="0">
              <a:buNone/>
              <a:defRPr sz="10500"/>
            </a:lvl2pPr>
            <a:lvl3pPr marL="3415284" indent="0">
              <a:buNone/>
              <a:defRPr sz="9000"/>
            </a:lvl3pPr>
            <a:lvl4pPr marL="5122926" indent="0">
              <a:buNone/>
              <a:defRPr sz="7500"/>
            </a:lvl4pPr>
            <a:lvl5pPr marL="6830568" indent="0">
              <a:buNone/>
              <a:defRPr sz="7500"/>
            </a:lvl5pPr>
            <a:lvl6pPr marL="8538210" indent="0">
              <a:buNone/>
              <a:defRPr sz="7500"/>
            </a:lvl6pPr>
            <a:lvl7pPr marL="10245852" indent="0">
              <a:buNone/>
              <a:defRPr sz="7500"/>
            </a:lvl7pPr>
            <a:lvl8pPr marL="11953494" indent="0">
              <a:buNone/>
              <a:defRPr sz="7500"/>
            </a:lvl8pPr>
            <a:lvl9pPr marL="13661136" indent="0">
              <a:buNone/>
              <a:defRPr sz="75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2851" y="25642706"/>
            <a:ext cx="16202025" cy="3845266"/>
          </a:xfrm>
        </p:spPr>
        <p:txBody>
          <a:bodyPr/>
          <a:lstStyle>
            <a:lvl1pPr marL="0" indent="0">
              <a:buNone/>
              <a:defRPr sz="5200"/>
            </a:lvl1pPr>
            <a:lvl2pPr marL="1707642" indent="0">
              <a:buNone/>
              <a:defRPr sz="4500"/>
            </a:lvl2pPr>
            <a:lvl3pPr marL="3415284" indent="0">
              <a:buNone/>
              <a:defRPr sz="3700"/>
            </a:lvl3pPr>
            <a:lvl4pPr marL="5122926" indent="0">
              <a:buNone/>
              <a:defRPr sz="3400"/>
            </a:lvl4pPr>
            <a:lvl5pPr marL="6830568" indent="0">
              <a:buNone/>
              <a:defRPr sz="3400"/>
            </a:lvl5pPr>
            <a:lvl6pPr marL="8538210" indent="0">
              <a:buNone/>
              <a:defRPr sz="3400"/>
            </a:lvl6pPr>
            <a:lvl7pPr marL="10245852" indent="0">
              <a:buNone/>
              <a:defRPr sz="3400"/>
            </a:lvl7pPr>
            <a:lvl8pPr marL="11953494" indent="0">
              <a:buNone/>
              <a:defRPr sz="3400"/>
            </a:lvl8pPr>
            <a:lvl9pPr marL="13661136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41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0169" y="1312096"/>
            <a:ext cx="24303038" cy="5460736"/>
          </a:xfrm>
          <a:prstGeom prst="rect">
            <a:avLst/>
          </a:prstGeom>
        </p:spPr>
        <p:txBody>
          <a:bodyPr vert="horz" lIns="341528" tIns="170764" rIns="341528" bIns="1707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169" y="7645032"/>
            <a:ext cx="24303038" cy="21622998"/>
          </a:xfrm>
          <a:prstGeom prst="rect">
            <a:avLst/>
          </a:prstGeom>
        </p:spPr>
        <p:txBody>
          <a:bodyPr vert="horz" lIns="341528" tIns="170764" rIns="341528" bIns="1707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169" y="30367759"/>
            <a:ext cx="6300788" cy="1744402"/>
          </a:xfrm>
          <a:prstGeom prst="rect">
            <a:avLst/>
          </a:prstGeom>
        </p:spPr>
        <p:txBody>
          <a:bodyPr vert="horz" lIns="341528" tIns="170764" rIns="341528" bIns="170764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4A79-1383-45DF-A59D-800467E1F0D0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26153" y="30367759"/>
            <a:ext cx="8551069" cy="1744402"/>
          </a:xfrm>
          <a:prstGeom prst="rect">
            <a:avLst/>
          </a:prstGeom>
        </p:spPr>
        <p:txBody>
          <a:bodyPr vert="horz" lIns="341528" tIns="170764" rIns="341528" bIns="170764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52419" y="30367759"/>
            <a:ext cx="6300788" cy="1744402"/>
          </a:xfrm>
          <a:prstGeom prst="rect">
            <a:avLst/>
          </a:prstGeom>
        </p:spPr>
        <p:txBody>
          <a:bodyPr vert="horz" lIns="341528" tIns="170764" rIns="341528" bIns="170764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7884-7DCD-423D-B8AD-DC1CCBF73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31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15284" rtl="0" eaLnBrk="1" latinLnBrk="0" hangingPunct="1">
        <a:spcBef>
          <a:spcPct val="0"/>
        </a:spcBef>
        <a:buNone/>
        <a:defRPr sz="1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732" indent="-1280732" algn="l" defTabSz="3415284" rtl="0" eaLnBrk="1" latinLnBrk="0" hangingPunct="1">
        <a:spcBef>
          <a:spcPct val="20000"/>
        </a:spcBef>
        <a:buFont typeface="Arial" pitchFamily="34" charset="0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74918" indent="-1067276" algn="l" defTabSz="3415284" rtl="0" eaLnBrk="1" latinLnBrk="0" hangingPunct="1">
        <a:spcBef>
          <a:spcPct val="20000"/>
        </a:spcBef>
        <a:buFont typeface="Arial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2pPr>
      <a:lvl3pPr marL="4269105" indent="-853821" algn="l" defTabSz="3415284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5976747" indent="-853821" algn="l" defTabSz="3415284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684389" indent="-853821" algn="l" defTabSz="3415284" rtl="0" eaLnBrk="1" latinLnBrk="0" hangingPunct="1">
        <a:spcBef>
          <a:spcPct val="20000"/>
        </a:spcBef>
        <a:buFont typeface="Arial" pitchFamily="34" charset="0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392031" indent="-853821" algn="l" defTabSz="3415284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099673" indent="-853821" algn="l" defTabSz="3415284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7315" indent="-853821" algn="l" defTabSz="3415284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514957" indent="-853821" algn="l" defTabSz="3415284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341528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707642" algn="l" defTabSz="341528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3415284" algn="l" defTabSz="341528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5122926" algn="l" defTabSz="341528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830568" algn="l" defTabSz="341528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538210" algn="l" defTabSz="341528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45852" algn="l" defTabSz="341528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953494" algn="l" defTabSz="341528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661136" algn="l" defTabSz="341528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hyperlink" Target="mailto:jachu@ufa.cas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135" y="18381238"/>
            <a:ext cx="9720000" cy="7290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11" y="6859958"/>
            <a:ext cx="9720000" cy="7290000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59" y="9021070"/>
            <a:ext cx="9720000" cy="728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2375" y="828478"/>
            <a:ext cx="23618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of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ionospheric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disturbances </a:t>
            </a:r>
            <a:endParaRPr lang="en-US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HF Doppler sounding </a:t>
            </a:r>
            <a:endParaRPr lang="cs-CZ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1" y="828478"/>
            <a:ext cx="63912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431" y="1155700"/>
            <a:ext cx="56705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2375" y="2988718"/>
            <a:ext cx="23618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Chum, Jaroslav (1), </a:t>
            </a:r>
            <a:r>
              <a:rPr lang="en-US" sz="3600" u="sng" dirty="0">
                <a:hlinkClick r:id="rId7"/>
              </a:rPr>
              <a:t>jachu@ufa.cas.cz</a:t>
            </a:r>
            <a:r>
              <a:rPr lang="en-US" sz="3600" dirty="0"/>
              <a:t>, </a:t>
            </a:r>
            <a:r>
              <a:rPr lang="en-US" sz="3600" dirty="0" err="1"/>
              <a:t>Laštovička</a:t>
            </a:r>
            <a:r>
              <a:rPr lang="en-US" sz="3600" dirty="0"/>
              <a:t>, Jan (1), </a:t>
            </a:r>
            <a:r>
              <a:rPr lang="en-US" sz="3600" dirty="0" err="1" smtClean="0"/>
              <a:t>Rusz</a:t>
            </a:r>
            <a:r>
              <a:rPr lang="en-US" sz="3600" dirty="0"/>
              <a:t>, Jan (1) </a:t>
            </a:r>
            <a:endParaRPr lang="cs-CZ" sz="3600" dirty="0"/>
          </a:p>
          <a:p>
            <a:pPr algn="ctr"/>
            <a:r>
              <a:rPr lang="cs-CZ" sz="3600" dirty="0"/>
              <a:t> </a:t>
            </a:r>
            <a:r>
              <a:rPr lang="en-US" sz="3600" dirty="0"/>
              <a:t>(1) Institute of Atmospheric Physics CAS, </a:t>
            </a:r>
            <a:r>
              <a:rPr lang="en-US" sz="3600" dirty="0" err="1"/>
              <a:t>Bocni</a:t>
            </a:r>
            <a:r>
              <a:rPr lang="en-US" sz="3600" dirty="0"/>
              <a:t> II/1401, 14100 Prague 4, Czech Republic</a:t>
            </a:r>
            <a:endParaRPr lang="cs-CZ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76351" y="4500886"/>
            <a:ext cx="2400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Multipoint and multi frequency continuous Doppler sounding in the Czech Republic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5425" y="5725022"/>
            <a:ext cx="702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Example of TID (GW) observation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63" y="6305357"/>
            <a:ext cx="9720000" cy="729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1330" y="13789918"/>
            <a:ext cx="8784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Fig. 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Doppler shift spectrograms recorded on 8 November 2014 from 14 to 15:30 UT at 7.04 MHz (a), 4.65 MHz (b), and 3.59 MHz (c) and true height profile obtained by digital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ionospheric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sounder DPS4 at 14:45 UT.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" y="16598230"/>
            <a:ext cx="9720000" cy="72899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3337" y="23871038"/>
            <a:ext cx="84249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Fig. 2.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GW velocities in 3D obtained for selected events observed from July to December 2014. As the Doppler sounder does not distinguish between ordinary L-O and extraordinary R-X modes, both modes are considered separately.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and b) Horizontal velocities in the azimuthal plane calculated under assumption of the L-O and R-X mode, respectively. c) and d) Horizontal and vertical velocities calculated under assumption of the L-O and R-X mode,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respectively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Chum&amp;Podolsk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2018). 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2255" y="15878150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Results of 3D analysis of GW propagation</a:t>
            </a: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9900207" y="16084296"/>
            <a:ext cx="770485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Vertical velocity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ground surface motion in the Czech Republic and b) observed Doppler shifts on three sounding paths.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Different kinds of seismic waves are separated.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Coseismic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responses to all the individual wave packets are observed in the ionosphere with ~9 min delays. The signals on the ground and in the ionosphere are well correlated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frequency content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similar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(Chum et al.,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2012; 2018a); .  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182207" y="5725022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Example of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ionospheric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response to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X-ray solar flares</a:t>
            </a:r>
          </a:p>
        </p:txBody>
      </p:sp>
      <p:sp>
        <p:nvSpPr>
          <p:cNvPr id="40" name="Rectangle 83"/>
          <p:cNvSpPr>
            <a:spLocks noChangeArrowheads="1"/>
          </p:cNvSpPr>
          <p:nvPr/>
        </p:nvSpPr>
        <p:spPr bwMode="auto">
          <a:xfrm>
            <a:off x="9900207" y="7083296"/>
            <a:ext cx="806489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March  11, 2011 Japan</a:t>
            </a:r>
            <a:r>
              <a:rPr lang="cs-CZ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9.0 earthquake; 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Observation in the Czech Republic</a:t>
            </a:r>
            <a:r>
              <a:rPr lang="cs-CZ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~9000 km distance from the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epicenter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Height of observation: ~210 km                             	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2215" y="4359762"/>
            <a:ext cx="26426936" cy="2815223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Box 46"/>
          <p:cNvSpPr txBox="1"/>
          <p:nvPr/>
        </p:nvSpPr>
        <p:spPr>
          <a:xfrm>
            <a:off x="9900207" y="572502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Example of infrasound observation in the ionosphere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54215" y="14077950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Fig. 4.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a-c)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Doppler shift spectrograms recorded at f=7.04, 4.65 and 3.59 MHz during X1.6 solar flare on 22 October 2014. d) measured (blue) and IRI-16 (red) profile of plasma frequency at 14:00 UT.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Attenuation of signals in the lower ionosphere (D and E layers) depends on frequency (Chum et al., 2018b).</a:t>
            </a:r>
          </a:p>
          <a:p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3337" y="27975494"/>
            <a:ext cx="8640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References </a:t>
            </a:r>
          </a:p>
          <a:p>
            <a:pPr marL="360363" indent="-360363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Chum, J., &amp; Podolská, K. (2018). 3D analysis of GW propagation in the ionosphere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. Geophysical Research Letters, 45,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11,562–11,571.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https://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doi.org/10.1029/2018GL079695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Chum, J.,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J.-Y. Liu, K. Podolská, T. Šindelářová (2018), Infrasound in the ionosphere from earthquakes and typhoons, 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J.  Atmos.  Sol. Terr. Phys.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, 171, 72-82, doi:/10.1016/j.jastp.2017.07.022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Chum,J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., Urbář, J., Laštovička, J., Cabrera, M. A., Liu, J.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., Bonomi, F., Fagre, M.,Fišer, J. &amp; Mošna, Z. (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Continuous Doppler sounding of the ionosphere during solar flares, 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Earth, Planets and Space, 2018, 70:198,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https://doi.org/10.1186/s40623-018-0976-4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361950" indent="-361950" algn="just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Chum, J., F. Hruska, J. Zednik, and J. Lastovicka (2012), Ionospheric disturbances (infrasound waves) over the Czech Republic excited by the 2011 Tohoku earthquake, J. Geophys. Res., 117, A08319, doi:10.1029/2012JA017767.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182207" y="1727010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Example of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ionospheric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oscillations induced by geomagnetic pulsations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023" y="25383206"/>
            <a:ext cx="6840000" cy="273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731997" y="28322174"/>
            <a:ext cx="7659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Fig. 4.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Doppler shift spectrograms recorded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the Czech Republic from 18:30 to 19:15 UT showing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ionospheric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response to geomagnetic pulsations.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H component of geomagnetic field at the observatory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Budkov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(Czech Republic) for the same time interval.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4215" y="18435880"/>
            <a:ext cx="47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a)</a:t>
            </a:r>
            <a:endParaRPr lang="cs-CZ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585647" y="25652074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b)</a:t>
            </a:r>
            <a:endParaRPr lang="cs-CZ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936210" y="20414654"/>
            <a:ext cx="7668853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Perturbations in the ionosphere on short time scales (~10s to several tens of minutes) can be investigated using continuous multi-point HF Doppler sounder.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3D analysis of medium scale TIDs (gravity waves)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showed that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observed values were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absolute phase velocity ~100-200 m/s, elevation of phase vector ~-50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period ~10-40 min, attenuation with height~ 0.05-0.2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dB/km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Infrasound in the ionosphere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 detected after significant earthquakes or passages of severe weather systems. 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Doppler shifts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 different sounding paths (transmitter-receiver pairs) changes simultaneously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during geomagnetic pulsations or sudden storm com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ments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drifts or during significant X-ray solar flares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Signals differ at various sounding frequencies during solar flares as they reflect at different altitudes. They also undergo different attenuation in the D layer.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2216" y="5317932"/>
            <a:ext cx="9074090" cy="2251354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délník 31"/>
          <p:cNvSpPr/>
          <p:nvPr/>
        </p:nvSpPr>
        <p:spPr>
          <a:xfrm>
            <a:off x="9325224" y="5318236"/>
            <a:ext cx="8712968" cy="149433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bdélník 32"/>
          <p:cNvSpPr/>
          <p:nvPr/>
        </p:nvSpPr>
        <p:spPr>
          <a:xfrm>
            <a:off x="18038191" y="5292974"/>
            <a:ext cx="8638797" cy="265401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délník 40"/>
          <p:cNvSpPr/>
          <p:nvPr/>
        </p:nvSpPr>
        <p:spPr>
          <a:xfrm>
            <a:off x="9325223" y="20270638"/>
            <a:ext cx="8712968" cy="11562526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799</Words>
  <Application>Microsoft Office PowerPoint</Application>
  <PresentationFormat>Vlastní</PresentationFormat>
  <Paragraphs>40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Jaroslav</cp:lastModifiedBy>
  <cp:revision>27</cp:revision>
  <dcterms:created xsi:type="dcterms:W3CDTF">2019-10-08T09:36:13Z</dcterms:created>
  <dcterms:modified xsi:type="dcterms:W3CDTF">2019-10-23T08:47:36Z</dcterms:modified>
</cp:coreProperties>
</file>