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96" r:id="rId3"/>
    <p:sldId id="258" r:id="rId4"/>
    <p:sldId id="281" r:id="rId5"/>
    <p:sldId id="259" r:id="rId6"/>
    <p:sldId id="298" r:id="rId7"/>
    <p:sldId id="282" r:id="rId8"/>
    <p:sldId id="300" r:id="rId9"/>
    <p:sldId id="260" r:id="rId10"/>
    <p:sldId id="261" r:id="rId11"/>
    <p:sldId id="305" r:id="rId12"/>
    <p:sldId id="265" r:id="rId13"/>
    <p:sldId id="294" r:id="rId14"/>
    <p:sldId id="285" r:id="rId15"/>
    <p:sldId id="306" r:id="rId16"/>
    <p:sldId id="268" r:id="rId17"/>
    <p:sldId id="269" r:id="rId18"/>
    <p:sldId id="286" r:id="rId19"/>
    <p:sldId id="310" r:id="rId20"/>
    <p:sldId id="312" r:id="rId21"/>
    <p:sldId id="313" r:id="rId22"/>
    <p:sldId id="314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ns, Cynthia (JSC-SA)" initials="csc" lastIdx="7" clrIdx="0">
    <p:extLst>
      <p:ext uri="{19B8F6BF-5375-455C-9EA6-DF929625EA0E}">
        <p15:presenceInfo xmlns:p15="http://schemas.microsoft.com/office/powerpoint/2012/main" userId="Collins, Cynthia (JSC-SA)" providerId="None"/>
      </p:ext>
    </p:extLst>
  </p:cmAuthor>
  <p:cmAuthor id="2" name="Barzilla, Janet Elliott. (JSC-SD2)[WYLE LABORATORIES, INC.]" initials="BJE(LI" lastIdx="7" clrIdx="1">
    <p:extLst>
      <p:ext uri="{19B8F6BF-5375-455C-9EA6-DF929625EA0E}">
        <p15:presenceInfo xmlns:p15="http://schemas.microsoft.com/office/powerpoint/2012/main" userId="S-1-5-21-330711430-3775241029-4075259233-154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95FBC-E73A-45F1-8232-01ED4CB7F340}" v="1081" dt="2019-11-15T21:42:35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29" autoAdjust="0"/>
  </p:normalViewPr>
  <p:slideViewPr>
    <p:cSldViewPr snapToGrid="0">
      <p:cViewPr varScale="1">
        <p:scale>
          <a:sx n="90" d="100"/>
          <a:sy n="90" d="100"/>
        </p:scale>
        <p:origin x="996" y="84"/>
      </p:cViewPr>
      <p:guideLst>
        <p:guide pos="312"/>
        <p:guide orient="horz" pos="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zilla, Janet Elliott. (JSC-SD2)[WYLE LABORATORIES, INC.]" userId="48b6a3d8-54aa-418e-be53-1132ec2198dc" providerId="ADAL" clId="{7CD95FBC-E73A-45F1-8232-01ED4CB7F340}"/>
    <pc:docChg chg="undo custSel delSld modSld sldOrd">
      <pc:chgData name="Barzilla, Janet Elliott. (JSC-SD2)[WYLE LABORATORIES, INC.]" userId="48b6a3d8-54aa-418e-be53-1132ec2198dc" providerId="ADAL" clId="{7CD95FBC-E73A-45F1-8232-01ED4CB7F340}" dt="2019-11-15T21:42:35.178" v="1079" actId="2696"/>
      <pc:docMkLst>
        <pc:docMk/>
      </pc:docMkLst>
      <pc:sldChg chg="modSp">
        <pc:chgData name="Barzilla, Janet Elliott. (JSC-SD2)[WYLE LABORATORIES, INC.]" userId="48b6a3d8-54aa-418e-be53-1132ec2198dc" providerId="ADAL" clId="{7CD95FBC-E73A-45F1-8232-01ED4CB7F340}" dt="2019-11-15T20:18:39.559" v="417" actId="113"/>
        <pc:sldMkLst>
          <pc:docMk/>
          <pc:sldMk cId="4016078004" sldId="256"/>
        </pc:sldMkLst>
        <pc:spChg chg="mod">
          <ac:chgData name="Barzilla, Janet Elliott. (JSC-SD2)[WYLE LABORATORIES, INC.]" userId="48b6a3d8-54aa-418e-be53-1132ec2198dc" providerId="ADAL" clId="{7CD95FBC-E73A-45F1-8232-01ED4CB7F340}" dt="2019-11-15T20:18:39.559" v="417" actId="113"/>
          <ac:spMkLst>
            <pc:docMk/>
            <pc:sldMk cId="4016078004" sldId="256"/>
            <ac:spMk id="3" creationId="{1225AA5A-2F92-9149-8664-DE5D3B02E2C5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21:12:41.438" v="777" actId="403"/>
        <pc:sldMkLst>
          <pc:docMk/>
          <pc:sldMk cId="3583120365" sldId="258"/>
        </pc:sldMkLst>
        <pc:spChg chg="mod">
          <ac:chgData name="Barzilla, Janet Elliott. (JSC-SD2)[WYLE LABORATORIES, INC.]" userId="48b6a3d8-54aa-418e-be53-1132ec2198dc" providerId="ADAL" clId="{7CD95FBC-E73A-45F1-8232-01ED4CB7F340}" dt="2019-11-15T21:12:41.438" v="777" actId="403"/>
          <ac:spMkLst>
            <pc:docMk/>
            <pc:sldMk cId="3583120365" sldId="258"/>
            <ac:spMk id="102" creationId="{00000000-0000-0000-0000-000000000000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21:04:51.131" v="737" actId="403"/>
        <pc:sldMkLst>
          <pc:docMk/>
          <pc:sldMk cId="3908730666" sldId="259"/>
        </pc:sldMkLst>
        <pc:spChg chg="mod">
          <ac:chgData name="Barzilla, Janet Elliott. (JSC-SD2)[WYLE LABORATORIES, INC.]" userId="48b6a3d8-54aa-418e-be53-1132ec2198dc" providerId="ADAL" clId="{7CD95FBC-E73A-45F1-8232-01ED4CB7F340}" dt="2019-11-15T21:01:42.820" v="427" actId="20577"/>
          <ac:spMkLst>
            <pc:docMk/>
            <pc:sldMk cId="3908730666" sldId="259"/>
            <ac:spMk id="111" creationId="{00000000-0000-0000-0000-000000000000}"/>
          </ac:spMkLst>
        </pc:spChg>
        <pc:spChg chg="mod">
          <ac:chgData name="Barzilla, Janet Elliott. (JSC-SD2)[WYLE LABORATORIES, INC.]" userId="48b6a3d8-54aa-418e-be53-1132ec2198dc" providerId="ADAL" clId="{7CD95FBC-E73A-45F1-8232-01ED4CB7F340}" dt="2019-11-15T21:04:51.131" v="737" actId="403"/>
          <ac:spMkLst>
            <pc:docMk/>
            <pc:sldMk cId="3908730666" sldId="259"/>
            <ac:spMk id="112" creationId="{00000000-0000-0000-0000-000000000000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21:12:57.591" v="778" actId="403"/>
        <pc:sldMkLst>
          <pc:docMk/>
          <pc:sldMk cId="4282944639" sldId="260"/>
        </pc:sldMkLst>
        <pc:spChg chg="mod">
          <ac:chgData name="Barzilla, Janet Elliott. (JSC-SD2)[WYLE LABORATORIES, INC.]" userId="48b6a3d8-54aa-418e-be53-1132ec2198dc" providerId="ADAL" clId="{7CD95FBC-E73A-45F1-8232-01ED4CB7F340}" dt="2019-11-15T21:12:57.591" v="778" actId="403"/>
          <ac:spMkLst>
            <pc:docMk/>
            <pc:sldMk cId="4282944639" sldId="260"/>
            <ac:spMk id="139" creationId="{00000000-0000-0000-0000-000000000000}"/>
          </ac:spMkLst>
        </pc:spChg>
      </pc:sldChg>
      <pc:sldChg chg="addSp delSp modSp">
        <pc:chgData name="Barzilla, Janet Elliott. (JSC-SD2)[WYLE LABORATORIES, INC.]" userId="48b6a3d8-54aa-418e-be53-1132ec2198dc" providerId="ADAL" clId="{7CD95FBC-E73A-45F1-8232-01ED4CB7F340}" dt="2019-11-15T21:18:34.442" v="853" actId="20577"/>
        <pc:sldMkLst>
          <pc:docMk/>
          <pc:sldMk cId="2447783704" sldId="261"/>
        </pc:sldMkLst>
        <pc:spChg chg="add del mod">
          <ac:chgData name="Barzilla, Janet Elliott. (JSC-SD2)[WYLE LABORATORIES, INC.]" userId="48b6a3d8-54aa-418e-be53-1132ec2198dc" providerId="ADAL" clId="{7CD95FBC-E73A-45F1-8232-01ED4CB7F340}" dt="2019-11-15T21:13:54.584" v="787" actId="478"/>
          <ac:spMkLst>
            <pc:docMk/>
            <pc:sldMk cId="2447783704" sldId="261"/>
            <ac:spMk id="2" creationId="{8D9274B4-A0FF-49D5-AD04-7FCB1FBDFE27}"/>
          </ac:spMkLst>
        </pc:spChg>
        <pc:spChg chg="add del mod">
          <ac:chgData name="Barzilla, Janet Elliott. (JSC-SD2)[WYLE LABORATORIES, INC.]" userId="48b6a3d8-54aa-418e-be53-1132ec2198dc" providerId="ADAL" clId="{7CD95FBC-E73A-45F1-8232-01ED4CB7F340}" dt="2019-11-15T21:14:37.319" v="797"/>
          <ac:spMkLst>
            <pc:docMk/>
            <pc:sldMk cId="2447783704" sldId="261"/>
            <ac:spMk id="3" creationId="{C6745131-ACA8-46BF-B1CF-6C4BDE25AD81}"/>
          </ac:spMkLst>
        </pc:spChg>
        <pc:spChg chg="add mod">
          <ac:chgData name="Barzilla, Janet Elliott. (JSC-SD2)[WYLE LABORATORIES, INC.]" userId="48b6a3d8-54aa-418e-be53-1132ec2198dc" providerId="ADAL" clId="{7CD95FBC-E73A-45F1-8232-01ED4CB7F340}" dt="2019-11-15T21:17:05.582" v="832" actId="207"/>
          <ac:spMkLst>
            <pc:docMk/>
            <pc:sldMk cId="2447783704" sldId="261"/>
            <ac:spMk id="4" creationId="{4726686A-3B37-4C57-8A04-3DFAD66FA9C1}"/>
          </ac:spMkLst>
        </pc:spChg>
        <pc:spChg chg="mod ord">
          <ac:chgData name="Barzilla, Janet Elliott. (JSC-SD2)[WYLE LABORATORIES, INC.]" userId="48b6a3d8-54aa-418e-be53-1132ec2198dc" providerId="ADAL" clId="{7CD95FBC-E73A-45F1-8232-01ED4CB7F340}" dt="2019-11-15T21:18:34.442" v="853" actId="20577"/>
          <ac:spMkLst>
            <pc:docMk/>
            <pc:sldMk cId="2447783704" sldId="261"/>
            <ac:spMk id="139" creationId="{00000000-0000-0000-0000-000000000000}"/>
          </ac:spMkLst>
        </pc:spChg>
      </pc:sldChg>
      <pc:sldChg chg="del">
        <pc:chgData name="Barzilla, Janet Elliott. (JSC-SD2)[WYLE LABORATORIES, INC.]" userId="48b6a3d8-54aa-418e-be53-1132ec2198dc" providerId="ADAL" clId="{7CD95FBC-E73A-45F1-8232-01ED4CB7F340}" dt="2019-11-15T21:42:35.046" v="1068" actId="2696"/>
        <pc:sldMkLst>
          <pc:docMk/>
          <pc:sldMk cId="3617082834" sldId="262"/>
        </pc:sldMkLst>
      </pc:sldChg>
      <pc:sldChg chg="modSp">
        <pc:chgData name="Barzilla, Janet Elliott. (JSC-SD2)[WYLE LABORATORIES, INC.]" userId="48b6a3d8-54aa-418e-be53-1132ec2198dc" providerId="ADAL" clId="{7CD95FBC-E73A-45F1-8232-01ED4CB7F340}" dt="2019-11-15T21:30:37.490" v="912" actId="113"/>
        <pc:sldMkLst>
          <pc:docMk/>
          <pc:sldMk cId="4208757014" sldId="269"/>
        </pc:sldMkLst>
        <pc:graphicFrameChg chg="modGraphic">
          <ac:chgData name="Barzilla, Janet Elliott. (JSC-SD2)[WYLE LABORATORIES, INC.]" userId="48b6a3d8-54aa-418e-be53-1132ec2198dc" providerId="ADAL" clId="{7CD95FBC-E73A-45F1-8232-01ED4CB7F340}" dt="2019-11-15T21:30:37.490" v="912" actId="113"/>
          <ac:graphicFrameMkLst>
            <pc:docMk/>
            <pc:sldMk cId="4208757014" sldId="269"/>
            <ac:graphicFrameMk id="8" creationId="{00000000-0000-0000-0000-000000000000}"/>
          </ac:graphicFrameMkLst>
        </pc:graphicFrameChg>
      </pc:sldChg>
      <pc:sldChg chg="del">
        <pc:chgData name="Barzilla, Janet Elliott. (JSC-SD2)[WYLE LABORATORIES, INC.]" userId="48b6a3d8-54aa-418e-be53-1132ec2198dc" providerId="ADAL" clId="{7CD95FBC-E73A-45F1-8232-01ED4CB7F340}" dt="2019-11-15T21:42:35.102" v="1072" actId="2696"/>
        <pc:sldMkLst>
          <pc:docMk/>
          <pc:sldMk cId="3083628302" sldId="270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114" v="1073" actId="2696"/>
        <pc:sldMkLst>
          <pc:docMk/>
          <pc:sldMk cId="3144867147" sldId="271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135" v="1074" actId="2696"/>
        <pc:sldMkLst>
          <pc:docMk/>
          <pc:sldMk cId="1677206420" sldId="272"/>
        </pc:sldMkLst>
      </pc:sldChg>
      <pc:sldChg chg="modSp">
        <pc:chgData name="Barzilla, Janet Elliott. (JSC-SD2)[WYLE LABORATORIES, INC.]" userId="48b6a3d8-54aa-418e-be53-1132ec2198dc" providerId="ADAL" clId="{7CD95FBC-E73A-45F1-8232-01ED4CB7F340}" dt="2019-11-15T21:08:19.696" v="765" actId="6549"/>
        <pc:sldMkLst>
          <pc:docMk/>
          <pc:sldMk cId="3186929944" sldId="281"/>
        </pc:sldMkLst>
        <pc:spChg chg="mod">
          <ac:chgData name="Barzilla, Janet Elliott. (JSC-SD2)[WYLE LABORATORIES, INC.]" userId="48b6a3d8-54aa-418e-be53-1132ec2198dc" providerId="ADAL" clId="{7CD95FBC-E73A-45F1-8232-01ED4CB7F340}" dt="2019-11-15T21:07:56.787" v="761" actId="6549"/>
          <ac:spMkLst>
            <pc:docMk/>
            <pc:sldMk cId="3186929944" sldId="281"/>
            <ac:spMk id="11" creationId="{00000000-0000-0000-0000-000000000000}"/>
          </ac:spMkLst>
        </pc:spChg>
        <pc:spChg chg="mod">
          <ac:chgData name="Barzilla, Janet Elliott. (JSC-SD2)[WYLE LABORATORIES, INC.]" userId="48b6a3d8-54aa-418e-be53-1132ec2198dc" providerId="ADAL" clId="{7CD95FBC-E73A-45F1-8232-01ED4CB7F340}" dt="2019-11-15T21:08:16.306" v="762" actId="6549"/>
          <ac:spMkLst>
            <pc:docMk/>
            <pc:sldMk cId="3186929944" sldId="281"/>
            <ac:spMk id="13" creationId="{00000000-0000-0000-0000-000000000000}"/>
          </ac:spMkLst>
        </pc:spChg>
        <pc:spChg chg="mod">
          <ac:chgData name="Barzilla, Janet Elliott. (JSC-SD2)[WYLE LABORATORIES, INC.]" userId="48b6a3d8-54aa-418e-be53-1132ec2198dc" providerId="ADAL" clId="{7CD95FBC-E73A-45F1-8232-01ED4CB7F340}" dt="2019-11-15T21:08:19.696" v="765" actId="6549"/>
          <ac:spMkLst>
            <pc:docMk/>
            <pc:sldMk cId="3186929944" sldId="281"/>
            <ac:spMk id="15" creationId="{00000000-0000-0000-0000-000000000000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21:10:19.569" v="776" actId="20577"/>
        <pc:sldMkLst>
          <pc:docMk/>
          <pc:sldMk cId="873354060" sldId="282"/>
        </pc:sldMkLst>
        <pc:spChg chg="mod">
          <ac:chgData name="Barzilla, Janet Elliott. (JSC-SD2)[WYLE LABORATORIES, INC.]" userId="48b6a3d8-54aa-418e-be53-1132ec2198dc" providerId="ADAL" clId="{7CD95FBC-E73A-45F1-8232-01ED4CB7F340}" dt="2019-11-15T21:10:19.569" v="776" actId="20577"/>
          <ac:spMkLst>
            <pc:docMk/>
            <pc:sldMk cId="873354060" sldId="282"/>
            <ac:spMk id="4" creationId="{00000000-0000-0000-0000-000000000000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21:27:33.186" v="910" actId="20577"/>
        <pc:sldMkLst>
          <pc:docMk/>
          <pc:sldMk cId="312469312" sldId="285"/>
        </pc:sldMkLst>
        <pc:spChg chg="mod">
          <ac:chgData name="Barzilla, Janet Elliott. (JSC-SD2)[WYLE LABORATORIES, INC.]" userId="48b6a3d8-54aa-418e-be53-1132ec2198dc" providerId="ADAL" clId="{7CD95FBC-E73A-45F1-8232-01ED4CB7F340}" dt="2019-11-15T21:26:49.412" v="865" actId="403"/>
          <ac:spMkLst>
            <pc:docMk/>
            <pc:sldMk cId="312469312" sldId="285"/>
            <ac:spMk id="4" creationId="{00000000-0000-0000-0000-000000000000}"/>
          </ac:spMkLst>
        </pc:spChg>
        <pc:spChg chg="mod">
          <ac:chgData name="Barzilla, Janet Elliott. (JSC-SD2)[WYLE LABORATORIES, INC.]" userId="48b6a3d8-54aa-418e-be53-1132ec2198dc" providerId="ADAL" clId="{7CD95FBC-E73A-45F1-8232-01ED4CB7F340}" dt="2019-11-15T21:27:33.186" v="910" actId="20577"/>
          <ac:spMkLst>
            <pc:docMk/>
            <pc:sldMk cId="312469312" sldId="285"/>
            <ac:spMk id="5" creationId="{00000000-0000-0000-0000-000000000000}"/>
          </ac:spMkLst>
        </pc:spChg>
      </pc:sldChg>
      <pc:sldChg chg="addSp delSp modSp">
        <pc:chgData name="Barzilla, Janet Elliott. (JSC-SD2)[WYLE LABORATORIES, INC.]" userId="48b6a3d8-54aa-418e-be53-1132ec2198dc" providerId="ADAL" clId="{7CD95FBC-E73A-45F1-8232-01ED4CB7F340}" dt="2019-11-15T20:09:52.601" v="416" actId="20577"/>
        <pc:sldMkLst>
          <pc:docMk/>
          <pc:sldMk cId="179863338" sldId="286"/>
        </pc:sldMkLst>
        <pc:spChg chg="mod">
          <ac:chgData name="Barzilla, Janet Elliott. (JSC-SD2)[WYLE LABORATORIES, INC.]" userId="48b6a3d8-54aa-418e-be53-1132ec2198dc" providerId="ADAL" clId="{7CD95FBC-E73A-45F1-8232-01ED4CB7F340}" dt="2019-11-15T20:09:52.601" v="416" actId="20577"/>
          <ac:spMkLst>
            <pc:docMk/>
            <pc:sldMk cId="179863338" sldId="286"/>
            <ac:spMk id="244" creationId="{00000000-0000-0000-0000-000000000000}"/>
          </ac:spMkLst>
        </pc:spChg>
        <pc:picChg chg="add mod">
          <ac:chgData name="Barzilla, Janet Elliott. (JSC-SD2)[WYLE LABORATORIES, INC.]" userId="48b6a3d8-54aa-418e-be53-1132ec2198dc" providerId="ADAL" clId="{7CD95FBC-E73A-45F1-8232-01ED4CB7F340}" dt="2019-11-15T20:07:08.847" v="195" actId="1076"/>
          <ac:picMkLst>
            <pc:docMk/>
            <pc:sldMk cId="179863338" sldId="286"/>
            <ac:picMk id="3" creationId="{CB52EBCF-96D7-4018-B5D6-9A0626794BB5}"/>
          </ac:picMkLst>
        </pc:picChg>
        <pc:picChg chg="del">
          <ac:chgData name="Barzilla, Janet Elliott. (JSC-SD2)[WYLE LABORATORIES, INC.]" userId="48b6a3d8-54aa-418e-be53-1132ec2198dc" providerId="ADAL" clId="{7CD95FBC-E73A-45F1-8232-01ED4CB7F340}" dt="2019-11-15T19:59:01.693" v="192" actId="478"/>
          <ac:picMkLst>
            <pc:docMk/>
            <pc:sldMk cId="179863338" sldId="286"/>
            <ac:picMk id="242" creationId="{00000000-0000-0000-0000-000000000000}"/>
          </ac:picMkLst>
        </pc:picChg>
      </pc:sldChg>
      <pc:sldChg chg="del">
        <pc:chgData name="Barzilla, Janet Elliott. (JSC-SD2)[WYLE LABORATORIES, INC.]" userId="48b6a3d8-54aa-418e-be53-1132ec2198dc" providerId="ADAL" clId="{7CD95FBC-E73A-45F1-8232-01ED4CB7F340}" dt="2019-11-15T21:42:35.146" v="1075" actId="2696"/>
        <pc:sldMkLst>
          <pc:docMk/>
          <pc:sldMk cId="4156846721" sldId="287"/>
        </pc:sldMkLst>
      </pc:sldChg>
      <pc:sldChg chg="modSp">
        <pc:chgData name="Barzilla, Janet Elliott. (JSC-SD2)[WYLE LABORATORIES, INC.]" userId="48b6a3d8-54aa-418e-be53-1132ec2198dc" providerId="ADAL" clId="{7CD95FBC-E73A-45F1-8232-01ED4CB7F340}" dt="2019-11-15T21:18:48.256" v="854" actId="403"/>
        <pc:sldMkLst>
          <pc:docMk/>
          <pc:sldMk cId="893946695" sldId="294"/>
        </pc:sldMkLst>
        <pc:spChg chg="mod">
          <ac:chgData name="Barzilla, Janet Elliott. (JSC-SD2)[WYLE LABORATORIES, INC.]" userId="48b6a3d8-54aa-418e-be53-1132ec2198dc" providerId="ADAL" clId="{7CD95FBC-E73A-45F1-8232-01ED4CB7F340}" dt="2019-11-15T21:18:48.256" v="854" actId="403"/>
          <ac:spMkLst>
            <pc:docMk/>
            <pc:sldMk cId="893946695" sldId="294"/>
            <ac:spMk id="139" creationId="{00000000-0000-0000-0000-000000000000}"/>
          </ac:spMkLst>
        </pc:spChg>
      </pc:sldChg>
      <pc:sldChg chg="modSp">
        <pc:chgData name="Barzilla, Janet Elliott. (JSC-SD2)[WYLE LABORATORIES, INC.]" userId="48b6a3d8-54aa-418e-be53-1132ec2198dc" providerId="ADAL" clId="{7CD95FBC-E73A-45F1-8232-01ED4CB7F340}" dt="2019-11-15T19:32:07.871" v="11" actId="20577"/>
        <pc:sldMkLst>
          <pc:docMk/>
          <pc:sldMk cId="960717049" sldId="300"/>
        </pc:sldMkLst>
        <pc:spChg chg="mod">
          <ac:chgData name="Barzilla, Janet Elliott. (JSC-SD2)[WYLE LABORATORIES, INC.]" userId="48b6a3d8-54aa-418e-be53-1132ec2198dc" providerId="ADAL" clId="{7CD95FBC-E73A-45F1-8232-01ED4CB7F340}" dt="2019-11-15T19:32:07.871" v="11" actId="20577"/>
          <ac:spMkLst>
            <pc:docMk/>
            <pc:sldMk cId="960717049" sldId="300"/>
            <ac:spMk id="138" creationId="{00000000-0000-0000-0000-000000000000}"/>
          </ac:spMkLst>
        </pc:spChg>
      </pc:sldChg>
      <pc:sldChg chg="del">
        <pc:chgData name="Barzilla, Janet Elliott. (JSC-SD2)[WYLE LABORATORIES, INC.]" userId="48b6a3d8-54aa-418e-be53-1132ec2198dc" providerId="ADAL" clId="{7CD95FBC-E73A-45F1-8232-01ED4CB7F340}" dt="2019-11-15T21:42:35.154" v="1076" actId="2696"/>
        <pc:sldMkLst>
          <pc:docMk/>
          <pc:sldMk cId="3474639365" sldId="301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165" v="1077" actId="2696"/>
        <pc:sldMkLst>
          <pc:docMk/>
          <pc:sldMk cId="967491074" sldId="302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170" v="1078" actId="2696"/>
        <pc:sldMkLst>
          <pc:docMk/>
          <pc:sldMk cId="3850218468" sldId="303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178" v="1079" actId="2696"/>
        <pc:sldMkLst>
          <pc:docMk/>
          <pc:sldMk cId="611524372" sldId="304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062" v="1069" actId="2696"/>
        <pc:sldMkLst>
          <pc:docMk/>
          <pc:sldMk cId="1434279690" sldId="307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078" v="1070" actId="2696"/>
        <pc:sldMkLst>
          <pc:docMk/>
          <pc:sldMk cId="3259812535" sldId="308"/>
        </pc:sldMkLst>
      </pc:sldChg>
      <pc:sldChg chg="del">
        <pc:chgData name="Barzilla, Janet Elliott. (JSC-SD2)[WYLE LABORATORIES, INC.]" userId="48b6a3d8-54aa-418e-be53-1132ec2198dc" providerId="ADAL" clId="{7CD95FBC-E73A-45F1-8232-01ED4CB7F340}" dt="2019-11-15T21:42:35.088" v="1071" actId="2696"/>
        <pc:sldMkLst>
          <pc:docMk/>
          <pc:sldMk cId="2394778354" sldId="309"/>
        </pc:sldMkLst>
      </pc:sldChg>
      <pc:sldChg chg="del ord">
        <pc:chgData name="Barzilla, Janet Elliott. (JSC-SD2)[WYLE LABORATORIES, INC.]" userId="48b6a3d8-54aa-418e-be53-1132ec2198dc" providerId="ADAL" clId="{7CD95FBC-E73A-45F1-8232-01ED4CB7F340}" dt="2019-11-15T21:42:35.028" v="1067" actId="2696"/>
        <pc:sldMkLst>
          <pc:docMk/>
          <pc:sldMk cId="2371964656" sldId="311"/>
        </pc:sldMkLst>
      </pc:sldChg>
      <pc:sldChg chg="addSp delSp modSp">
        <pc:chgData name="Barzilla, Janet Elliott. (JSC-SD2)[WYLE LABORATORIES, INC.]" userId="48b6a3d8-54aa-418e-be53-1132ec2198dc" providerId="ADAL" clId="{7CD95FBC-E73A-45F1-8232-01ED4CB7F340}" dt="2019-11-15T20:08:36.375" v="226" actId="1076"/>
        <pc:sldMkLst>
          <pc:docMk/>
          <pc:sldMk cId="539950340" sldId="313"/>
        </pc:sldMkLst>
        <pc:spChg chg="add mod">
          <ac:chgData name="Barzilla, Janet Elliott. (JSC-SD2)[WYLE LABORATORIES, INC.]" userId="48b6a3d8-54aa-418e-be53-1132ec2198dc" providerId="ADAL" clId="{7CD95FBC-E73A-45F1-8232-01ED4CB7F340}" dt="2019-11-15T19:52:15.138" v="164" actId="1076"/>
          <ac:spMkLst>
            <pc:docMk/>
            <pc:sldMk cId="539950340" sldId="313"/>
            <ac:spMk id="5" creationId="{98F90240-A076-4EDF-B621-2C66B31A86CB}"/>
          </ac:spMkLst>
        </pc:spChg>
        <pc:spChg chg="add mod">
          <ac:chgData name="Barzilla, Janet Elliott. (JSC-SD2)[WYLE LABORATORIES, INC.]" userId="48b6a3d8-54aa-418e-be53-1132ec2198dc" providerId="ADAL" clId="{7CD95FBC-E73A-45F1-8232-01ED4CB7F340}" dt="2019-11-15T20:08:36.375" v="226" actId="1076"/>
          <ac:spMkLst>
            <pc:docMk/>
            <pc:sldMk cId="539950340" sldId="313"/>
            <ac:spMk id="6" creationId="{D85037FF-D241-47F0-AFF6-8FFDDE10E679}"/>
          </ac:spMkLst>
        </pc:spChg>
        <pc:grpChg chg="del">
          <ac:chgData name="Barzilla, Janet Elliott. (JSC-SD2)[WYLE LABORATORIES, INC.]" userId="48b6a3d8-54aa-418e-be53-1132ec2198dc" providerId="ADAL" clId="{7CD95FBC-E73A-45F1-8232-01ED4CB7F340}" dt="2019-11-15T19:49:18.324" v="31" actId="478"/>
          <ac:grpSpMkLst>
            <pc:docMk/>
            <pc:sldMk cId="539950340" sldId="313"/>
            <ac:grpSpMk id="12" creationId="{9E98681C-0CB6-EE44-8D64-BB230F5E4500}"/>
          </ac:grpSpMkLst>
        </pc:grpChg>
        <pc:graphicFrameChg chg="mod modGraphic">
          <ac:chgData name="Barzilla, Janet Elliott. (JSC-SD2)[WYLE LABORATORIES, INC.]" userId="48b6a3d8-54aa-418e-be53-1132ec2198dc" providerId="ADAL" clId="{7CD95FBC-E73A-45F1-8232-01ED4CB7F340}" dt="2019-11-15T19:50:17.426" v="40" actId="1076"/>
          <ac:graphicFrameMkLst>
            <pc:docMk/>
            <pc:sldMk cId="539950340" sldId="313"/>
            <ac:graphicFrameMk id="9" creationId="{00000000-0000-0000-0000-000000000000}"/>
          </ac:graphicFrameMkLst>
        </pc:graphicFrameChg>
        <pc:picChg chg="add mod">
          <ac:chgData name="Barzilla, Janet Elliott. (JSC-SD2)[WYLE LABORATORIES, INC.]" userId="48b6a3d8-54aa-418e-be53-1132ec2198dc" providerId="ADAL" clId="{7CD95FBC-E73A-45F1-8232-01ED4CB7F340}" dt="2019-11-15T19:50:27.986" v="42" actId="1076"/>
          <ac:picMkLst>
            <pc:docMk/>
            <pc:sldMk cId="539950340" sldId="313"/>
            <ac:picMk id="4" creationId="{4908C8FB-3080-4DE3-86BB-3783AD7BE5D7}"/>
          </ac:picMkLst>
        </pc:picChg>
      </pc:sldChg>
      <pc:sldChg chg="modSp">
        <pc:chgData name="Barzilla, Janet Elliott. (JSC-SD2)[WYLE LABORATORIES, INC.]" userId="48b6a3d8-54aa-418e-be53-1132ec2198dc" providerId="ADAL" clId="{7CD95FBC-E73A-45F1-8232-01ED4CB7F340}" dt="2019-11-15T21:39:43.780" v="1065" actId="108"/>
        <pc:sldMkLst>
          <pc:docMk/>
          <pc:sldMk cId="1017722036" sldId="314"/>
        </pc:sldMkLst>
        <pc:spChg chg="mod">
          <ac:chgData name="Barzilla, Janet Elliott. (JSC-SD2)[WYLE LABORATORIES, INC.]" userId="48b6a3d8-54aa-418e-be53-1132ec2198dc" providerId="ADAL" clId="{7CD95FBC-E73A-45F1-8232-01ED4CB7F340}" dt="2019-11-15T21:39:43.780" v="1065" actId="108"/>
          <ac:spMkLst>
            <pc:docMk/>
            <pc:sldMk cId="1017722036" sldId="314"/>
            <ac:spMk id="3" creationId="{00000000-0000-0000-0000-000000000000}"/>
          </ac:spMkLst>
        </pc:spChg>
      </pc:sldChg>
      <pc:sldChg chg="del">
        <pc:chgData name="Barzilla, Janet Elliott. (JSC-SD2)[WYLE LABORATORIES, INC.]" userId="48b6a3d8-54aa-418e-be53-1132ec2198dc" providerId="ADAL" clId="{7CD95FBC-E73A-45F1-8232-01ED4CB7F340}" dt="2019-11-15T21:42:35.001" v="1066" actId="2696"/>
        <pc:sldMkLst>
          <pc:docMk/>
          <pc:sldMk cId="3451939610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3235-7B56-4416-AA5E-9604F71816EA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3012-86F2-4608-8EFF-2E1B72E18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3012-86F2-4608-8EFF-2E1B72E18A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81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30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03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35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55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3012-86F2-4608-8EFF-2E1B72E18A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956553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3956553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5/11/18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93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56553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3956553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5/11/18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21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85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9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50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01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956553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dt" idx="10"/>
          </p:nvPr>
        </p:nvSpPr>
        <p:spPr>
          <a:xfrm>
            <a:off x="3956553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25" rIns="93075" bIns="465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5/11/18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83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FF29-89FD-4B26-A748-6B6208CC0EFA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0EB9-D3DA-41A9-ACC0-F0AEE1A3B19C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F968-7533-4AF0-BDF0-257808238D6D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3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83FC-0C0C-496F-BDC7-84B5EB6DC07A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4B2B-BA7B-4933-88B6-2F91C6DEAF71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7E5E-8A59-4710-B5E5-5058AE77F69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A80-C2F1-4DEA-82AE-03F95291A009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09EA-AC9A-4AFF-976C-A0603F74097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97FE-527D-4E14-B266-148893FAA1B9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5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987A-1375-4F4D-B2A0-2EFE097AA7E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8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5770-992C-4DD4-84E0-DC44B8B5D6E9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F045-4FD4-42E9-B8ED-062F284E676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90CD-5992-484F-AC7D-26B33CC5A0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Shape 82" descr="NASA insignia.png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8137525" y="242094"/>
            <a:ext cx="803275" cy="661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5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a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6281-AA4D-C44E-970B-79CD1F9CC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ISEP: A Joint SRAG/CCMC Collaboration to Improve Space Weather Prediction for Crew Protection during Near-Term Lunar Surface and Cis-Lunar 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5AA5A-2F92-9149-8664-DE5D3B02E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/>
              <a:t>Janet E. Barzilla, Ph.D.</a:t>
            </a:r>
            <a:r>
              <a:rPr lang="en-US" sz="1800" b="1" baseline="30000" dirty="0"/>
              <a:t>1</a:t>
            </a:r>
            <a:r>
              <a:rPr lang="en-US" sz="1800" dirty="0"/>
              <a:t>; Kerry Lee, Ph.D.</a:t>
            </a:r>
            <a:r>
              <a:rPr lang="en-US" sz="1800" baseline="30000" dirty="0"/>
              <a:t>2</a:t>
            </a:r>
            <a:r>
              <a:rPr lang="en-US" sz="1800" dirty="0"/>
              <a:t>; Edward Semones</a:t>
            </a:r>
            <a:r>
              <a:rPr lang="en-US" sz="1800" baseline="30000" dirty="0"/>
              <a:t>2</a:t>
            </a:r>
            <a:r>
              <a:rPr lang="en-US" sz="1800" dirty="0"/>
              <a:t>; A. Steve Johnson, Ph.D.</a:t>
            </a:r>
            <a:r>
              <a:rPr lang="en-US" sz="1800" baseline="30000" dirty="0"/>
              <a:t>1</a:t>
            </a:r>
            <a:r>
              <a:rPr lang="en-US" sz="1800" dirty="0"/>
              <a:t>; Kathryn Whitman, Ph.D.</a:t>
            </a:r>
            <a:r>
              <a:rPr lang="en-US" sz="1800" baseline="30000" dirty="0"/>
              <a:t>4</a:t>
            </a:r>
            <a:r>
              <a:rPr lang="en-US" sz="1800" dirty="0"/>
              <a:t>;</a:t>
            </a:r>
            <a:r>
              <a:rPr lang="en-US" sz="1800" baseline="30000" dirty="0"/>
              <a:t> </a:t>
            </a:r>
            <a:r>
              <a:rPr lang="en-US" sz="1800" dirty="0"/>
              <a:t>Philip Quinn, Ph.D.</a:t>
            </a:r>
            <a:r>
              <a:rPr lang="en-US" sz="1800" baseline="30000" dirty="0"/>
              <a:t>1</a:t>
            </a:r>
            <a:r>
              <a:rPr lang="en-US" sz="1800" dirty="0"/>
              <a:t>; M. Leila Mays, Ph.D.</a:t>
            </a:r>
            <a:r>
              <a:rPr lang="en-US" sz="1800" baseline="30000" dirty="0"/>
              <a:t>3</a:t>
            </a:r>
            <a:r>
              <a:rPr lang="en-US" sz="1800" dirty="0"/>
              <a:t>; Maria Kuznetsova, Ph.D.</a:t>
            </a:r>
            <a:r>
              <a:rPr lang="en-US" sz="1800" baseline="30000" dirty="0"/>
              <a:t>3</a:t>
            </a:r>
            <a:r>
              <a:rPr lang="en-US" sz="1800" dirty="0"/>
              <a:t>; Joycelyn Jones</a:t>
            </a:r>
            <a:r>
              <a:rPr lang="en-US" sz="1800" baseline="30000" dirty="0"/>
              <a:t>3</a:t>
            </a:r>
            <a:r>
              <a:rPr lang="en-US" sz="1800" dirty="0"/>
              <a:t>; Christopher Mertens</a:t>
            </a:r>
            <a:r>
              <a:rPr lang="en-US" sz="1800" baseline="30000" dirty="0"/>
              <a:t>5</a:t>
            </a:r>
          </a:p>
          <a:p>
            <a:r>
              <a:rPr lang="en-US" sz="1300" i="1" baseline="30000" dirty="0"/>
              <a:t>1</a:t>
            </a:r>
            <a:r>
              <a:rPr lang="en-US" sz="1300" i="1" dirty="0"/>
              <a:t>Leidos Exploration and Mission Support, Houston, TX; </a:t>
            </a:r>
            <a:r>
              <a:rPr lang="en-US" sz="1300" i="1" baseline="30000" dirty="0"/>
              <a:t>2</a:t>
            </a:r>
            <a:r>
              <a:rPr lang="en-US" sz="1300" i="1" dirty="0"/>
              <a:t>NASA Johnson Space Center, Houston, TX; </a:t>
            </a:r>
            <a:r>
              <a:rPr lang="en-US" sz="1300" i="1" baseline="30000" dirty="0"/>
              <a:t>3</a:t>
            </a:r>
            <a:r>
              <a:rPr lang="en-US" sz="1300" i="1" dirty="0"/>
              <a:t>NASA Goddard Space Flight Center, Greenbelt, MD; </a:t>
            </a:r>
            <a:r>
              <a:rPr lang="en-US" sz="1300" i="1" baseline="30000" dirty="0"/>
              <a:t>4</a:t>
            </a:r>
            <a:r>
              <a:rPr lang="en-US" sz="1300" i="1" dirty="0"/>
              <a:t>University of Houston, Houston, TX; </a:t>
            </a:r>
            <a:r>
              <a:rPr lang="en-US" sz="1300" i="1" baseline="30000" dirty="0"/>
              <a:t>5</a:t>
            </a:r>
            <a:r>
              <a:rPr lang="en-US" sz="1300" i="1" dirty="0"/>
              <a:t>NASA Langley Research Center, Hampton, VA</a:t>
            </a:r>
          </a:p>
        </p:txBody>
      </p:sp>
    </p:spTree>
    <p:extLst>
      <p:ext uri="{BB962C8B-B14F-4D97-AF65-F5344CB8AC3E}">
        <p14:creationId xmlns:p14="http://schemas.microsoft.com/office/powerpoint/2010/main" val="40160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2858" y="1257300"/>
            <a:ext cx="8549268" cy="509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None/>
            </a:pP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</a:rPr>
              <a:t>SRAG will continue 24/7 mission support for ISS, but there are complications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None/>
            </a:pPr>
            <a:endParaRPr lang="en-US" sz="14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Free space mission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→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Crew cannot use protection from Earth’s geomagnetic field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Vehicle design process incorporates advances in particle transport modeling and shielding technologies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Improvements to space weather forecasting capability (modeling) needed to give FCT information to act upon when making crew recommendations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Crew cannot shelter continuously for days; they need to know when they can exit shelter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Reduced communications capability </a:t>
            </a: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→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FCT requires longer lead time to determine recommendations for crew action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A 12-24 hour lead time would give the FCT more ability to act prior to communication blackout periods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654511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Mission Support for Exo-LEO Missions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6686A-3B37-4C57-8A04-3DFAD66FA9C1}"/>
              </a:ext>
            </a:extLst>
          </p:cNvPr>
          <p:cNvSpPr txBox="1"/>
          <p:nvPr/>
        </p:nvSpPr>
        <p:spPr>
          <a:xfrm>
            <a:off x="1411973" y="5320498"/>
            <a:ext cx="6491037" cy="10310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Arial"/>
              </a:rPr>
              <a:t>An ideal alert/warning system will</a:t>
            </a:r>
            <a:endParaRPr lang="en-US" sz="20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Arial"/>
            </a:endParaRP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Font typeface="+mj-lt"/>
              <a:buAutoNum type="arabicPeriod"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Arial"/>
              </a:rPr>
              <a:t>Maximize true event predictions and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  <a:buFont typeface="+mj-lt"/>
              <a:buAutoNum type="arabicPeriod"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Arial"/>
              </a:rPr>
              <a:t>Minimize false positive / true negative event predictions</a:t>
            </a:r>
          </a:p>
        </p:txBody>
      </p:sp>
    </p:spTree>
    <p:extLst>
      <p:ext uri="{BB962C8B-B14F-4D97-AF65-F5344CB8AC3E}">
        <p14:creationId xmlns:p14="http://schemas.microsoft.com/office/powerpoint/2010/main" val="244778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2728"/>
            <a:ext cx="7886700" cy="4924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Space Weather Forecasting Needs for Human Spaceflight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Human Spaceflight Applications with the ISEP Project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Collaborations in Support of the ISEP Project</a:t>
            </a:r>
          </a:p>
        </p:txBody>
      </p:sp>
      <p:sp>
        <p:nvSpPr>
          <p:cNvPr id="4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ISEP Collaboration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15560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3995" y="5564672"/>
            <a:ext cx="580724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Contingency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9464" y="1171680"/>
            <a:ext cx="2208260" cy="11887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Exploration Concept of Operations: Guideline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9464" y="4188938"/>
            <a:ext cx="2212638" cy="64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Flight Rule Reference Real-Time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053384" y="3781864"/>
            <a:ext cx="401053" cy="35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5256" y="1708338"/>
            <a:ext cx="1973179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Real-Time Satellite Data / NOAA Report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5256" y="4188938"/>
            <a:ext cx="1973179" cy="64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ISEP Environment Predictions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5457" y="3023545"/>
            <a:ext cx="1973179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SRAG Real-Time Acute Dose Projections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3384" y="4882762"/>
            <a:ext cx="401053" cy="635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601318" y="2785590"/>
            <a:ext cx="401053" cy="1300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5400000">
            <a:off x="4303286" y="3337843"/>
            <a:ext cx="401053" cy="230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2754584">
            <a:off x="3116758" y="3729484"/>
            <a:ext cx="401053" cy="353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05457" y="1257996"/>
            <a:ext cx="1973179" cy="9144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Real-Time Spacecraft Instrument Data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385026" y="2224669"/>
            <a:ext cx="401053" cy="694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CA3B7-8819-D247-8384-0859B313677F}"/>
              </a:ext>
            </a:extLst>
          </p:cNvPr>
          <p:cNvSpPr txBox="1"/>
          <p:nvPr/>
        </p:nvSpPr>
        <p:spPr>
          <a:xfrm>
            <a:off x="1099464" y="2989267"/>
            <a:ext cx="2208260" cy="7315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Flight Rule Development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2E2A9BC4-55F7-3E4D-BC5A-4BE8EC4471E3}"/>
              </a:ext>
            </a:extLst>
          </p:cNvPr>
          <p:cNvSpPr/>
          <p:nvPr/>
        </p:nvSpPr>
        <p:spPr>
          <a:xfrm>
            <a:off x="2053383" y="2451157"/>
            <a:ext cx="401053" cy="477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hape 129"/>
          <p:cNvSpPr txBox="1">
            <a:spLocks noGrp="1"/>
          </p:cNvSpPr>
          <p:nvPr>
            <p:ph type="title"/>
          </p:nvPr>
        </p:nvSpPr>
        <p:spPr>
          <a:xfrm>
            <a:off x="1295400" y="762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Operational Schema for Exo-LEO Missions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99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778336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‘Big Three’ – Model Focus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7242" y="1257299"/>
            <a:ext cx="8436827" cy="550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arenR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Will there be an event (SEP)? 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Probability Scoreboard</a:t>
            </a:r>
            <a:endParaRPr lang="en-US" sz="2800" b="1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arenR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Arial"/>
              </a:rPr>
              <a:t>How ‘intense’ will it be? 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Arial"/>
              </a:rPr>
              <a:t>Proton Peak Flux Scoreboard</a:t>
            </a:r>
            <a:endParaRPr lang="en-US" sz="2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57150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+mj-lt"/>
              <a:buAutoNum type="arabicParenR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How long will it last? 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None/>
            </a:pPr>
            <a:r>
              <a:rPr lang="en-US" sz="2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Flux Time Series Scoreboard </a:t>
            </a:r>
            <a:endParaRPr lang="en-US" sz="2800" b="1" dirty="0">
              <a:solidFill>
                <a:schemeClr val="accent2"/>
              </a:solidFill>
              <a:ea typeface="Calibri"/>
              <a:cs typeface="Calibri"/>
              <a:sym typeface="Arial"/>
            </a:endParaRPr>
          </a:p>
          <a:p>
            <a:pPr marL="457200">
              <a:spcBef>
                <a:spcPts val="0"/>
              </a:spcBef>
              <a:buSzPts val="1062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914400" lvl="1">
              <a:spcBef>
                <a:spcPts val="0"/>
              </a:spcBef>
              <a:buSzPts val="1062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342900"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2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94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0826"/>
            <a:ext cx="7886700" cy="825499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Research Model Investments to Operational Tools 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endParaRPr lang="en-US"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1925" y="1438275"/>
            <a:ext cx="4352925" cy="473868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40"/>
              </a:spcBef>
              <a:spcAft>
                <a:spcPts val="18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Focus on two paths</a:t>
            </a:r>
            <a:endParaRPr lang="en-US" sz="4800" dirty="0"/>
          </a:p>
          <a:p>
            <a:pPr marL="742950" lvl="1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Statistical-based models: </a:t>
            </a:r>
          </a:p>
          <a:p>
            <a:pPr marL="1200150" lvl="2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Models will be integrated to run as an ensemble output for peak SEP fluence.</a:t>
            </a:r>
            <a:endParaRPr lang="en-US" sz="1600" dirty="0"/>
          </a:p>
          <a:p>
            <a:pPr marL="742950" lvl="1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Physics-based models: </a:t>
            </a:r>
          </a:p>
          <a:p>
            <a:pPr marL="1200150" lvl="2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Higher complexity over statistical models </a:t>
            </a:r>
          </a:p>
          <a:p>
            <a:pPr marL="1200150" lvl="2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Less mature </a:t>
            </a:r>
          </a:p>
          <a:p>
            <a:pPr marL="1200150" lvl="2" indent="-285750">
              <a:spcBef>
                <a:spcPts val="200"/>
              </a:spcBef>
              <a:spcAft>
                <a:spcPts val="180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Build on past agency investment in forecasting temporal evolution.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49" y="1438275"/>
            <a:ext cx="4257675" cy="473868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Leverage current capabilities</a:t>
            </a:r>
          </a:p>
          <a:p>
            <a:pPr marL="800100" lvl="1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ISEP infrastructure funded under NASA Space Technology Mission Directorate (STMD) FY12-FY14</a:t>
            </a:r>
            <a:endParaRPr lang="en-US" sz="1800" dirty="0"/>
          </a:p>
          <a:p>
            <a:pPr marL="800100" lvl="1">
              <a:spcBef>
                <a:spcPts val="0"/>
              </a:spcBef>
              <a:spcAft>
                <a:spcPts val="1800"/>
              </a:spcAft>
              <a:buSzPts val="12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GSFC/CCMC and </a:t>
            </a:r>
            <a:r>
              <a:rPr lang="en-US" sz="1800" dirty="0"/>
              <a:t>JSC/SRAG </a:t>
            </a:r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expertise and functionality to develop ensemble techniques and operational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1246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2728"/>
            <a:ext cx="7886700" cy="4924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Space Weather Forecasting Needs for Human Spaceflight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Human Spaceflight Applications with the ISEP Project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Collaborations in Support of the ISEP Project</a:t>
            </a:r>
          </a:p>
        </p:txBody>
      </p:sp>
      <p:sp>
        <p:nvSpPr>
          <p:cNvPr id="4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ISEP Collaboration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57616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447800" y="762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Magnetogram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Forecast (MAG4)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Probability Scoreboard</a:t>
            </a:r>
            <a:endParaRPr sz="2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1D57D-9F21-664D-8198-52282B34EFFF}"/>
              </a:ext>
            </a:extLst>
          </p:cNvPr>
          <p:cNvGrpSpPr>
            <a:grpSpLocks noChangeAspect="1"/>
          </p:cNvGrpSpPr>
          <p:nvPr/>
        </p:nvGrpSpPr>
        <p:grpSpPr>
          <a:xfrm>
            <a:off x="5379855" y="1562100"/>
            <a:ext cx="3764145" cy="4276725"/>
            <a:chOff x="5486400" y="1093525"/>
            <a:chExt cx="3487493" cy="3962400"/>
          </a:xfrm>
        </p:grpSpPr>
        <p:pic>
          <p:nvPicPr>
            <p:cNvPr id="345" name="Shape 345" descr="defaultSRAGrate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86400" y="1445824"/>
              <a:ext cx="3487493" cy="26915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ABE4534-FF56-344A-9386-53BC31BF7FC5}"/>
                </a:ext>
              </a:extLst>
            </p:cNvPr>
            <p:cNvGrpSpPr/>
            <p:nvPr/>
          </p:nvGrpSpPr>
          <p:grpSpPr>
            <a:xfrm>
              <a:off x="5791200" y="1093525"/>
              <a:ext cx="3164651" cy="3962400"/>
              <a:chOff x="5791200" y="1295400"/>
              <a:chExt cx="3164651" cy="3962400"/>
            </a:xfrm>
          </p:grpSpPr>
          <p:cxnSp>
            <p:nvCxnSpPr>
              <p:cNvPr id="346" name="Shape 346"/>
              <p:cNvCxnSpPr/>
              <p:nvPr/>
            </p:nvCxnSpPr>
            <p:spPr>
              <a:xfrm>
                <a:off x="6400800" y="1524000"/>
                <a:ext cx="0" cy="990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47" name="Shape 347"/>
              <p:cNvSpPr txBox="1"/>
              <p:nvPr/>
            </p:nvSpPr>
            <p:spPr>
              <a:xfrm>
                <a:off x="5791200" y="1295400"/>
                <a:ext cx="13359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Active Region (AR)</a:t>
                </a:r>
                <a:endParaRPr dirty="0"/>
              </a:p>
            </p:txBody>
          </p:sp>
          <p:cxnSp>
            <p:nvCxnSpPr>
              <p:cNvPr id="348" name="Shape 348"/>
              <p:cNvCxnSpPr/>
              <p:nvPr/>
            </p:nvCxnSpPr>
            <p:spPr>
              <a:xfrm flipH="1">
                <a:off x="7543800" y="1524000"/>
                <a:ext cx="457200" cy="838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49" name="Shape 349"/>
              <p:cNvSpPr txBox="1"/>
              <p:nvPr/>
            </p:nvSpPr>
            <p:spPr>
              <a:xfrm>
                <a:off x="7620253" y="1295400"/>
                <a:ext cx="7617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r>
                  <a:rPr lang="en-US" sz="1200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º</a:t>
                </a: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cone</a:t>
                </a:r>
                <a:endParaRPr dirty="0"/>
              </a:p>
            </p:txBody>
          </p:sp>
          <p:cxnSp>
            <p:nvCxnSpPr>
              <p:cNvPr id="350" name="Shape 350"/>
              <p:cNvCxnSpPr/>
              <p:nvPr/>
            </p:nvCxnSpPr>
            <p:spPr>
              <a:xfrm rot="10800000">
                <a:off x="8382000" y="2895600"/>
                <a:ext cx="0" cy="1676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51" name="Shape 351"/>
              <p:cNvSpPr txBox="1"/>
              <p:nvPr/>
            </p:nvSpPr>
            <p:spPr>
              <a:xfrm>
                <a:off x="7924800" y="4495800"/>
                <a:ext cx="103105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Western limb</a:t>
                </a:r>
                <a:endParaRPr dirty="0"/>
              </a:p>
            </p:txBody>
          </p:sp>
          <p:cxnSp>
            <p:nvCxnSpPr>
              <p:cNvPr id="352" name="Shape 352"/>
              <p:cNvCxnSpPr/>
              <p:nvPr/>
            </p:nvCxnSpPr>
            <p:spPr>
              <a:xfrm rot="10800000">
                <a:off x="7239000" y="3810000"/>
                <a:ext cx="0" cy="9906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353" name="Shape 353"/>
              <p:cNvSpPr txBox="1"/>
              <p:nvPr/>
            </p:nvSpPr>
            <p:spPr>
              <a:xfrm>
                <a:off x="6781800" y="4796135"/>
                <a:ext cx="118345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Line-of-Sight Magnetogram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62A978-4DBF-AF4E-94A1-90A10F9FB10F}"/>
              </a:ext>
            </a:extLst>
          </p:cNvPr>
          <p:cNvSpPr txBox="1"/>
          <p:nvPr/>
        </p:nvSpPr>
        <p:spPr>
          <a:xfrm>
            <a:off x="8513837" y="648866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9855" y="5687568"/>
            <a:ext cx="3727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/>
              <a:t>MAG4 image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23703"/>
              </p:ext>
            </p:extLst>
          </p:nvPr>
        </p:nvGraphicFramePr>
        <p:xfrm>
          <a:off x="45954" y="1102159"/>
          <a:ext cx="5251656" cy="495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University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 of Alabama Huntsville </a:t>
                      </a: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D. Falconer)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37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Probabilistic forecasting tool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that </a:t>
                      </a: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uses SOHO/MDI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and SDO/HMI </a:t>
                      </a:r>
                      <a:r>
                        <a:rPr lang="en-US" sz="160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magnetogram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data to project likelihood of solar flares, CMEs and SPEs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063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Derive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and implement forecast curves for X+M-flares, X-flares and SPEs using historic HMI data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Study and report on forecast curves for CMEs/</a:t>
                      </a:r>
                      <a:r>
                        <a:rPr lang="en-US" sz="160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fCMEs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using historic HMI data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Improve model robustness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Deliver code to SRAG/CCMC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Continue to provide expertise for improving model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robustness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492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Also used for All-Clear projection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37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50267"/>
              </p:ext>
            </p:extLst>
          </p:nvPr>
        </p:nvGraphicFramePr>
        <p:xfrm>
          <a:off x="45954" y="1102159"/>
          <a:ext cx="4949559" cy="53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University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 of Malaga</a:t>
                      </a: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M. Nunez)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37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Using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GOES SXR and differential proton flux data, assesses connectivity and provides projection of event onset and intensity. Versions exist for &gt;10MeV (-10), &gt;100MeV (-100) and GLEs (-500)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049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Update output displays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for operational use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Update model output format per CCMC request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Deliver code to SRAG/CCMC and help CCMC implement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Continue working with CCMC on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implementation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UMASEP-30/UMASEP-50 development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Event comparison tool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492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Also used for All-Clear projection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UMASEP-500 part of </a:t>
                      </a: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HESPERIA</a:t>
                      </a: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collaboration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(HORIZON 2020 program)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798897" y="76200"/>
            <a:ext cx="704970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University of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MAlaga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Solar Energetic Particles (UMASEP)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Arial"/>
              </a:rPr>
              <a:t>Proton Peak Flux Scoreboard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pic>
        <p:nvPicPr>
          <p:cNvPr id="241" name="Shape 241" descr="umasep.tiff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513" y="1761569"/>
            <a:ext cx="4112092" cy="343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5687277" y="5258873"/>
            <a:ext cx="3124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(current UMASEP model running in real-time at CCMC)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0AF91-BC27-BE4E-A863-80FFE2BD85F3}"/>
              </a:ext>
            </a:extLst>
          </p:cNvPr>
          <p:cNvSpPr txBox="1"/>
          <p:nvPr/>
        </p:nvSpPr>
        <p:spPr>
          <a:xfrm>
            <a:off x="8513838" y="6488668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5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95300" y="76200"/>
            <a:ext cx="735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Relativistic Electron Alert System for Exploration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REleASE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Arial"/>
              </a:rPr>
              <a:t>Proton Peak Flux Scoreboard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410200" y="4169664"/>
            <a:ext cx="3124200" cy="67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real-time forecast from HESPERIA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model. Output graph provided by HESPERIA </a:t>
            </a:r>
            <a:r>
              <a:rPr lang="en-US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collaboration to SRAG in September 2019 report.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0AF91-BC27-BE4E-A863-80FFE2BD85F3}"/>
              </a:ext>
            </a:extLst>
          </p:cNvPr>
          <p:cNvSpPr txBox="1"/>
          <p:nvPr/>
        </p:nvSpPr>
        <p:spPr>
          <a:xfrm>
            <a:off x="8515150" y="6484439"/>
            <a:ext cx="7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05617"/>
              </p:ext>
            </p:extLst>
          </p:nvPr>
        </p:nvGraphicFramePr>
        <p:xfrm>
          <a:off x="45954" y="1102159"/>
          <a:ext cx="4949559" cy="5221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University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 of Kiel / National Observatory of Athens</a:t>
                      </a: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O. Malandraki)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37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Using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electron measurements from SOHO/COSTEP/EPHIN and ACE/EPAM, forecast proton flux at 15.8-39.8MeV and 28.2-50.1 energy bands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25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Update output displays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for operations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Update model output format per CCMC request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Deliver code to SRAG/CCMC and help CCMC implement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492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Original version developed by A. Posner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and used COSTEP data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Model hosted at CCMC (</a:t>
                      </a:r>
                      <a:r>
                        <a:rPr lang="en-US" sz="160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iSWA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Can be used in All-Clear forecast product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Current version (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HESPERIA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) developed in collaboration with HORIZON 2020 program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52EBCF-96D7-4018-B5D6-9A062679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350073"/>
            <a:ext cx="36576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95300" y="76200"/>
            <a:ext cx="735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SEP Predictions inspired by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STEReo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(SEPSTER)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Arial"/>
              </a:rPr>
              <a:t>Proton Peak Flux Scoreboard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0AF91-BC27-BE4E-A863-80FFE2BD85F3}"/>
              </a:ext>
            </a:extLst>
          </p:cNvPr>
          <p:cNvSpPr txBox="1"/>
          <p:nvPr/>
        </p:nvSpPr>
        <p:spPr>
          <a:xfrm>
            <a:off x="8515150" y="6484439"/>
            <a:ext cx="7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63742"/>
              </p:ext>
            </p:extLst>
          </p:nvPr>
        </p:nvGraphicFramePr>
        <p:xfrm>
          <a:off x="45954" y="1102159"/>
          <a:ext cx="4949559" cy="516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NASA GSFC </a:t>
                      </a: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/ 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University of Maryland College Park</a:t>
                      </a: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I. Richardson)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37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Using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observed CME speed and connection angle (based on solar wind speed and CME longitude), forecasts peak proton flux at 14-24MeV and time to reach peak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049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Derive method to predict peak proton intensities at different energy ranges (&gt;10MeV, &gt;30MeV, &gt;50MeV, &gt;100MeV)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Create and deliver the SEPSTER code to be hosted at CCMC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Host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model on operational server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Continued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work on expansion of model to different energy ranges possible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Continued validation possible</a:t>
                      </a:r>
                      <a:endParaRPr lang="en-US" sz="160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492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Simple empirical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model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Robust and reliable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Fully automated, running hourly at CCMC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74E0456-73A3-704F-B64C-8E29BE2ED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8" t="24098" r="13325" b="13087"/>
          <a:stretch/>
        </p:blipFill>
        <p:spPr>
          <a:xfrm>
            <a:off x="5020920" y="1389321"/>
            <a:ext cx="4123079" cy="4139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5859" y="5528892"/>
            <a:ext cx="249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/>
              <a:t>Richardson et al, Space Weather (2018)</a:t>
            </a:r>
          </a:p>
        </p:txBody>
      </p:sp>
    </p:spTree>
    <p:extLst>
      <p:ext uri="{BB962C8B-B14F-4D97-AF65-F5344CB8AC3E}">
        <p14:creationId xmlns:p14="http://schemas.microsoft.com/office/powerpoint/2010/main" val="337357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2728"/>
            <a:ext cx="7886700" cy="492423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endParaRPr lang="en-US" sz="2400" b="1" i="1" dirty="0"/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b="1" i="1" dirty="0"/>
              <a:t>Purpose:</a:t>
            </a:r>
            <a:r>
              <a:rPr lang="en-US" sz="3600" b="1" dirty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b="1" dirty="0"/>
              <a:t>To transition space weather models of interest in human spaceflight from research to operational (R2O) use to support forecasting needs for </a:t>
            </a:r>
            <a:r>
              <a:rPr lang="en-US" sz="3600" b="1" dirty="0" err="1"/>
              <a:t>exo</a:t>
            </a:r>
            <a:r>
              <a:rPr lang="en-US" sz="3600" b="1" dirty="0"/>
              <a:t>-LEO missions</a:t>
            </a:r>
            <a:endParaRPr lang="en-US" sz="3600" dirty="0"/>
          </a:p>
        </p:txBody>
      </p:sp>
      <p:sp>
        <p:nvSpPr>
          <p:cNvPr id="4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ISEP Collaboration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41095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95300" y="76200"/>
            <a:ext cx="735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ENLIL + SEP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(SEPMOD)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Flux Time Series Scoreboard 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0AF91-BC27-BE4E-A863-80FFE2BD85F3}"/>
              </a:ext>
            </a:extLst>
          </p:cNvPr>
          <p:cNvSpPr txBox="1"/>
          <p:nvPr/>
        </p:nvSpPr>
        <p:spPr>
          <a:xfrm>
            <a:off x="8515150" y="6484439"/>
            <a:ext cx="7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61208"/>
              </p:ext>
            </p:extLst>
          </p:nvPr>
        </p:nvGraphicFramePr>
        <p:xfrm>
          <a:off x="45954" y="1063882"/>
          <a:ext cx="4949559" cy="563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University of California Berkeley</a:t>
                      </a:r>
                      <a:endParaRPr lang="en-US" sz="1600" b="1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J. </a:t>
                      </a:r>
                      <a:r>
                        <a:rPr lang="en-US" sz="1600" b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Luhmann</a:t>
                      </a:r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37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Coupled to ENLIL (CME/solar wind MHD model), SEPMOD accelerates particles from shock to observer along solar wind magnetic field lines. Model originally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predicted 1-100MeV proton flux time profile (user-specified ranges).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19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Extended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output energy range to 500MeV (&gt;100MeV and &gt;300MeV provided)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Explore coupling of SEPMOD to WSA model (coronal reflection)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Validation work planned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with ISEP and 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CU Boulder CIRES/NOAA SWPC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Complete WSA model incorporation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Test use of a cluster of several field line start points around observer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Test inclusion of SEPMOD ‘flare’ source option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43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Can predict SPE time profile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over broad energy range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https://lh3.googleusercontent.com/DHmtEzs33ypxh6Vs1vES0VPXVkgDFWPxveR08yv_-R3qNziUs1v6idzUzjt43Qe-Ql8ehJSwF1yppQPU0PuLFAATHN_t5Fddwkw8LwDHYPBrlVVntzOF1JPS31JjLQ8M5Po60GUy">
            <a:extLst>
              <a:ext uri="{FF2B5EF4-FFF2-40B4-BE49-F238E27FC236}">
                <a16:creationId xmlns:a16="http://schemas.microsoft.com/office/drawing/2014/main" id="{7BC4EF96-DE81-1245-85AC-E4594968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62" y="2154865"/>
            <a:ext cx="3617819" cy="19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98983" y="4482900"/>
            <a:ext cx="2550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(Presented at GSFC Space Weather Workshop, 2017)</a:t>
            </a:r>
          </a:p>
        </p:txBody>
      </p:sp>
    </p:spTree>
    <p:extLst>
      <p:ext uri="{BB962C8B-B14F-4D97-AF65-F5344CB8AC3E}">
        <p14:creationId xmlns:p14="http://schemas.microsoft.com/office/powerpoint/2010/main" val="364497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95300" y="76200"/>
            <a:ext cx="7353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SPE Threat Assessment Tool (STAT)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Flux Time Series Scoreboard 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0AF91-BC27-BE4E-A863-80FFE2BD85F3}"/>
              </a:ext>
            </a:extLst>
          </p:cNvPr>
          <p:cNvSpPr txBox="1"/>
          <p:nvPr/>
        </p:nvSpPr>
        <p:spPr>
          <a:xfrm>
            <a:off x="8515150" y="6484439"/>
            <a:ext cx="7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" action="ppaction://noaction"/>
              </a:rPr>
              <a:t>BACK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64047"/>
              </p:ext>
            </p:extLst>
          </p:nvPr>
        </p:nvGraphicFramePr>
        <p:xfrm>
          <a:off x="0" y="990600"/>
          <a:ext cx="9098045" cy="306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685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Developer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Predictive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</a:rPr>
                        <a:t> Sciences, Inc / University of New Hampshire</a:t>
                      </a:r>
                    </a:p>
                    <a:p>
                      <a:r>
                        <a:rPr lang="en-US" sz="1600" b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(PI: J. Linker)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181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Summary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STAT couples CORHEL/MAS (CME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formation and eruption) and EPREM (particle transport in heliosphere) to provide &gt;10MeV, &gt;50MeV and &gt;100MeV proton flux time profile.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621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FY19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Improved model design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Simulation of 3 historical CMEs for inclusion in output database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685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FY20 Work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Incorporation of STAT into Scoreboard interface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Operational use of STAT database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021">
                <a:tc>
                  <a:txBody>
                    <a:bodyPr/>
                    <a:lstStyle/>
                    <a:p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Of</a:t>
                      </a:r>
                      <a:r>
                        <a:rPr lang="en-US" sz="1600" b="1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Note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STAT currently</a:t>
                      </a:r>
                      <a:r>
                        <a:rPr lang="en-US" sz="160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simulates historic events only</a:t>
                      </a:r>
                      <a:endParaRPr lang="en-US" sz="16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908C8FB-3080-4DE3-86BB-3783AD7B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30" y="4158770"/>
            <a:ext cx="5240739" cy="2623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90240-A076-4EDF-B621-2C66B31A86CB}"/>
              </a:ext>
            </a:extLst>
          </p:cNvPr>
          <p:cNvSpPr txBox="1"/>
          <p:nvPr/>
        </p:nvSpPr>
        <p:spPr>
          <a:xfrm>
            <a:off x="45954" y="6237968"/>
            <a:ext cx="171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www.nasa.gov</a:t>
            </a:r>
            <a:r>
              <a:rPr lang="en-US" sz="800" dirty="0"/>
              <a:t>; Charting a Course for Astronaut Safety as NASA launches to the Moon and to Mars; 30 Nov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037FF-D241-47F0-AFF6-8FFDDE10E679}"/>
              </a:ext>
            </a:extLst>
          </p:cNvPr>
          <p:cNvSpPr txBox="1"/>
          <p:nvPr/>
        </p:nvSpPr>
        <p:spPr>
          <a:xfrm>
            <a:off x="141489" y="4318495"/>
            <a:ext cx="171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Model of CME observed 14 Jul 2000 </a:t>
            </a:r>
          </a:p>
        </p:txBody>
      </p:sp>
    </p:spTree>
    <p:extLst>
      <p:ext uri="{BB962C8B-B14F-4D97-AF65-F5344CB8AC3E}">
        <p14:creationId xmlns:p14="http://schemas.microsoft.com/office/powerpoint/2010/main" val="53995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7433"/>
            <a:ext cx="7886700" cy="5099530"/>
          </a:xfrm>
        </p:spPr>
        <p:txBody>
          <a:bodyPr/>
          <a:lstStyle/>
          <a:p>
            <a:r>
              <a:rPr lang="en-US" dirty="0"/>
              <a:t>June 2019: Working meeting – Applying Machine Learning / Artificial Intelligence Technology to forecasting of Solar Proton Events</a:t>
            </a:r>
          </a:p>
          <a:p>
            <a:r>
              <a:rPr lang="en-US" dirty="0"/>
              <a:t>September 2019: Began collaboration with </a:t>
            </a:r>
            <a:r>
              <a:rPr lang="en-US" b="1" dirty="0">
                <a:solidFill>
                  <a:schemeClr val="accent1"/>
                </a:solidFill>
              </a:rPr>
              <a:t>Georgia State University</a:t>
            </a:r>
            <a:r>
              <a:rPr lang="en-US" dirty="0"/>
              <a:t> for initial steps in application of ML technology to SPE forecasts</a:t>
            </a:r>
          </a:p>
          <a:p>
            <a:r>
              <a:rPr lang="en-US" dirty="0"/>
              <a:t>November 2019: Pursuing collaboration with </a:t>
            </a:r>
            <a:r>
              <a:rPr lang="en-US" b="1" dirty="0">
                <a:solidFill>
                  <a:schemeClr val="accent1"/>
                </a:solidFill>
              </a:rPr>
              <a:t>Southwest Research Institute </a:t>
            </a:r>
            <a:r>
              <a:rPr lang="en-US" dirty="0"/>
              <a:t>for development of  reliable particle seed spectrum for use by SEP modelers</a:t>
            </a:r>
          </a:p>
          <a:p>
            <a:r>
              <a:rPr lang="en-US" dirty="0"/>
              <a:t>More to come…</a:t>
            </a:r>
          </a:p>
        </p:txBody>
      </p:sp>
      <p:sp>
        <p:nvSpPr>
          <p:cNvPr id="5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New Directions: Machine/Deep Learning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01772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7300"/>
            <a:ext cx="7886700" cy="5201091"/>
          </a:xfrm>
        </p:spPr>
        <p:txBody>
          <a:bodyPr>
            <a:normAutofit/>
          </a:bodyPr>
          <a:lstStyle/>
          <a:p>
            <a:pPr>
              <a:buSzPct val="70000"/>
            </a:pPr>
            <a:r>
              <a:rPr lang="en-US" dirty="0"/>
              <a:t>SRAG current forecasting capabilities for ISS support lags capabilities required for exo-LEO missions</a:t>
            </a:r>
          </a:p>
          <a:p>
            <a:pPr>
              <a:buSzPct val="70000"/>
            </a:pPr>
            <a:r>
              <a:rPr lang="en-US" dirty="0"/>
              <a:t>ISEP will fill the gaps, giving SRAG tools needed to better assess impacts of changes to the space environment</a:t>
            </a:r>
          </a:p>
          <a:p>
            <a:pPr>
              <a:buSzPct val="70000"/>
            </a:pPr>
            <a:r>
              <a:rPr lang="en-US" dirty="0"/>
              <a:t>With a better idea of (1) </a:t>
            </a:r>
            <a:r>
              <a:rPr lang="en-US" b="1" dirty="0">
                <a:solidFill>
                  <a:schemeClr val="accent2"/>
                </a:solidFill>
              </a:rPr>
              <a:t>If </a:t>
            </a:r>
            <a:r>
              <a:rPr lang="en-US" dirty="0"/>
              <a:t>an SPE will occur, (2) </a:t>
            </a:r>
            <a:r>
              <a:rPr lang="en-US" b="1" dirty="0">
                <a:solidFill>
                  <a:schemeClr val="accent2"/>
                </a:solidFill>
              </a:rPr>
              <a:t>How big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will the event be and (3) </a:t>
            </a:r>
            <a:r>
              <a:rPr lang="en-US" b="1" dirty="0">
                <a:solidFill>
                  <a:schemeClr val="accent2"/>
                </a:solidFill>
              </a:rPr>
              <a:t>How long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will it last, SRAG can better recommend crew action to support both ALARA and mission-critical task completion</a:t>
            </a:r>
            <a:endParaRPr lang="en-US" b="1" dirty="0"/>
          </a:p>
        </p:txBody>
      </p:sp>
      <p:sp>
        <p:nvSpPr>
          <p:cNvPr id="4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778336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ISEP Support for Exo-LEO Missions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99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778336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Questions?</a:t>
            </a:r>
            <a:endParaRPr sz="4000" b="1" dirty="0"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" y="1233376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" y="3861390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37" y="3948223"/>
            <a:ext cx="33528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37" y="1233376"/>
            <a:ext cx="33528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3024" y="1405350"/>
            <a:ext cx="3093248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Sept 10, 2017 Event</a:t>
            </a:r>
          </a:p>
          <a:p>
            <a:pPr defTabSz="227013"/>
            <a:r>
              <a:rPr lang="en-US" dirty="0"/>
              <a:t>	15:53 GMT </a:t>
            </a:r>
          </a:p>
          <a:p>
            <a:pPr defTabSz="227013"/>
            <a:r>
              <a:rPr lang="en-US" dirty="0"/>
              <a:t>		X-ray flux &gt; M5</a:t>
            </a:r>
          </a:p>
          <a:p>
            <a:pPr defTabSz="227013"/>
            <a:r>
              <a:rPr lang="en-US" dirty="0"/>
              <a:t>	16:06 GMT</a:t>
            </a:r>
          </a:p>
          <a:p>
            <a:pPr defTabSz="227013"/>
            <a:r>
              <a:rPr lang="en-US" dirty="0"/>
              <a:t>		X-ray peak @ X8.2</a:t>
            </a:r>
          </a:p>
          <a:p>
            <a:pPr defTabSz="227013"/>
            <a:r>
              <a:rPr lang="en-US" dirty="0"/>
              <a:t>	16:25 GMT</a:t>
            </a:r>
          </a:p>
          <a:p>
            <a:pPr defTabSz="227013"/>
            <a:r>
              <a:rPr lang="en-US" dirty="0"/>
              <a:t>		100MeV protons &gt; 100pfu </a:t>
            </a:r>
          </a:p>
          <a:p>
            <a:pPr defTabSz="227013"/>
            <a:r>
              <a:rPr lang="en-US" dirty="0"/>
              <a:t>	16:45 GMT</a:t>
            </a:r>
          </a:p>
          <a:p>
            <a:pPr defTabSz="227013"/>
            <a:r>
              <a:rPr lang="en-US" dirty="0"/>
              <a:t>		10MeV protons &gt; 10pfu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4" y="4176823"/>
            <a:ext cx="22860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7237" y="6492389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GOES data charts: swpc.noaa.gov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21" y="6477000"/>
            <a:ext cx="2954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Imagery: sdo.gsfc.noaa.gov</a:t>
            </a:r>
          </a:p>
        </p:txBody>
      </p:sp>
    </p:spTree>
    <p:extLst>
      <p:ext uri="{BB962C8B-B14F-4D97-AF65-F5344CB8AC3E}">
        <p14:creationId xmlns:p14="http://schemas.microsoft.com/office/powerpoint/2010/main" val="346671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Weather Forecasting for Long-Duration Missions Beyond LEO – Programmatic Level</a:t>
            </a:r>
            <a:endParaRPr lang="en-US"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95300" y="1257300"/>
            <a:ext cx="4623700" cy="477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400"/>
            </a:pPr>
            <a:r>
              <a:rPr lang="en-US" sz="2400" b="0" dirty="0">
                <a:latin typeface="Calibri"/>
                <a:ea typeface="Calibri"/>
                <a:cs typeface="Calibri"/>
                <a:sym typeface="Calibri"/>
              </a:rPr>
              <a:t>National Space Weather Action Plan (SWAP) and National Space Weather Strategy (2015)</a:t>
            </a:r>
            <a:endParaRPr lang="en-US" sz="4000" b="0" dirty="0"/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200"/>
              <a:buFont typeface="Arial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National Science and Technology Council products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200"/>
              <a:buFont typeface="Arial"/>
              <a:buChar char="•"/>
            </a:pPr>
            <a:r>
              <a:rPr lang="en-US" sz="1600" dirty="0">
                <a:latin typeface="Calibri"/>
                <a:cs typeface="Calibri"/>
                <a:sym typeface="Calibri"/>
              </a:rPr>
              <a:t>Details six goals to prepare for space weather effects on multiple systems; includes associated deliverables and timeline 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200"/>
              <a:buFont typeface="Arial"/>
              <a:buChar char="•"/>
            </a:pPr>
            <a:r>
              <a:rPr lang="en-US" sz="1600" dirty="0">
                <a:latin typeface="Calibri"/>
                <a:cs typeface="Calibri"/>
                <a:sym typeface="Calibri"/>
              </a:rPr>
              <a:t>Phase 1 Benchmarks released in June 2018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200"/>
              <a:buFont typeface="Arial"/>
              <a:buChar char="•"/>
            </a:pPr>
            <a:r>
              <a:rPr lang="en-US" sz="1600" dirty="0">
                <a:latin typeface="Calibri"/>
                <a:cs typeface="Calibri"/>
                <a:sym typeface="Calibri"/>
              </a:rPr>
              <a:t>Updated Space Weather Strategy and Action Plan in March 2019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Continued Support for Space Weather Strategy in Legislature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4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H.R.3086 (2017)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4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S.141 (2017)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4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S.881 (2019)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19" y="1257300"/>
            <a:ext cx="2054473" cy="266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29" y="3448050"/>
            <a:ext cx="2054473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29842" y="1043391"/>
            <a:ext cx="3868340" cy="478048"/>
          </a:xfrm>
        </p:spPr>
        <p:txBody>
          <a:bodyPr/>
          <a:lstStyle/>
          <a:p>
            <a:r>
              <a:rPr lang="en-US" dirty="0"/>
              <a:t>115</a:t>
            </a:r>
            <a:r>
              <a:rPr lang="en-US" baseline="30000" dirty="0"/>
              <a:t>th</a:t>
            </a:r>
            <a:r>
              <a:rPr lang="en-US" dirty="0"/>
              <a:t> Congress (2017-18)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9842" y="1521439"/>
            <a:ext cx="3999308" cy="53365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700" dirty="0">
                <a:ea typeface="Calibri"/>
                <a:cs typeface="Calibri"/>
                <a:sym typeface="Calibri"/>
              </a:rPr>
              <a:t>H.R. 3086 introduced (2017)</a:t>
            </a:r>
          </a:p>
          <a:p>
            <a:pPr lvl="1"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500" dirty="0">
                <a:ea typeface="Calibri"/>
                <a:cs typeface="Calibri"/>
                <a:sym typeface="Calibri"/>
              </a:rPr>
              <a:t>Originally co-sponsored by Rep. Ed Perlmutter (D-CO) and then-Rep. Jim Bridenstine (R-OK) </a:t>
            </a:r>
          </a:p>
          <a:p>
            <a:pPr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700" dirty="0">
                <a:ea typeface="Calibri"/>
                <a:cs typeface="Calibri"/>
                <a:sym typeface="Calibri"/>
              </a:rPr>
              <a:t>S. 141 introduced/passed by Senate (2017)</a:t>
            </a:r>
          </a:p>
          <a:p>
            <a:pPr lvl="1"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500" dirty="0">
                <a:ea typeface="Calibri"/>
                <a:cs typeface="Calibri"/>
                <a:sym typeface="Calibri"/>
              </a:rPr>
              <a:t>‘Space Weather Coordination Act’</a:t>
            </a:r>
          </a:p>
          <a:p>
            <a:pPr lvl="1"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500" dirty="0">
                <a:ea typeface="Calibri"/>
                <a:cs typeface="Calibri"/>
                <a:sym typeface="Calibri"/>
              </a:rPr>
              <a:t>Directs Office of Science and Technology Policy (OSTP)  to coordinate effort </a:t>
            </a:r>
            <a:r>
              <a:rPr lang="en-US" sz="1500" dirty="0">
                <a:ea typeface="Calibri"/>
                <a:cs typeface="Calibri"/>
              </a:rPr>
              <a:t>“to improve the nation’s ability to prepare, avoid, mitigate, respond to, and recover from potentially devastating impacts of space weather events.”</a:t>
            </a:r>
            <a:endParaRPr lang="en-US" sz="1500" dirty="0"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700" dirty="0">
                <a:ea typeface="Calibri"/>
                <a:cs typeface="Calibri"/>
                <a:sym typeface="Calibri"/>
              </a:rPr>
              <a:t>S. 141 approved by the House (July 24)</a:t>
            </a:r>
          </a:p>
          <a:p>
            <a:pPr lvl="1"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500" dirty="0">
                <a:ea typeface="Calibri"/>
                <a:cs typeface="Calibri"/>
                <a:sym typeface="Calibri"/>
              </a:rPr>
              <a:t>Added focus to private sector efforts</a:t>
            </a:r>
          </a:p>
          <a:p>
            <a:pPr lvl="1"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500" dirty="0">
                <a:ea typeface="Calibri"/>
                <a:cs typeface="Calibri"/>
                <a:sym typeface="Calibri"/>
              </a:rPr>
              <a:t>Created National Committee for Space Weather Observation and Forecasting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51811" y="1043391"/>
            <a:ext cx="3887391" cy="478048"/>
          </a:xfrm>
        </p:spPr>
        <p:txBody>
          <a:bodyPr/>
          <a:lstStyle/>
          <a:p>
            <a:r>
              <a:rPr lang="en-US" dirty="0"/>
              <a:t>116</a:t>
            </a:r>
            <a:r>
              <a:rPr lang="en-US" baseline="30000" dirty="0"/>
              <a:t>th</a:t>
            </a:r>
            <a:r>
              <a:rPr lang="en-US" dirty="0"/>
              <a:t> Congress (2019-20)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51811" y="1521440"/>
            <a:ext cx="4146860" cy="466822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S. 881 introduced (March 26)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400" dirty="0">
                <a:ea typeface="Calibri"/>
                <a:cs typeface="Calibri"/>
                <a:sym typeface="Calibri"/>
              </a:rPr>
              <a:t>‘Space Weather Research and Forecasting Act’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400" dirty="0">
                <a:ea typeface="Calibri"/>
                <a:cs typeface="Calibri"/>
                <a:sym typeface="Calibri"/>
              </a:rPr>
              <a:t>Intent similar to that of  bills from 115th Congress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1400" dirty="0">
                <a:ea typeface="Calibri"/>
                <a:cs typeface="Calibri"/>
                <a:sym typeface="Calibri"/>
              </a:rPr>
              <a:t>April 03 – Reported without amendment favorably</a:t>
            </a:r>
          </a:p>
        </p:txBody>
      </p:sp>
      <p:sp>
        <p:nvSpPr>
          <p:cNvPr id="15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Congressional Activity: Bipartisan Effort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318692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Weather Science and Applications 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SWxSA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95300" y="1257300"/>
            <a:ext cx="7891503" cy="532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by NASA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Heliophysics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Division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Advancement of understanding of space weather to enable improvement to prediction capabilities</a:t>
            </a:r>
          </a:p>
          <a:p>
            <a:pPr marL="34290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Supports objectives outlined in National Space Weather Strategy and Action Plan (2019)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spcBef>
                <a:spcPts val="0"/>
              </a:spcBef>
              <a:spcAft>
                <a:spcPts val="600"/>
              </a:spcAft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multi-agency c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ollaborations 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National Science Foundation (NSF)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National Oceanic and Atmospheric Administration (NOAA)</a:t>
            </a:r>
          </a:p>
          <a:p>
            <a:pPr marL="800100"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Department of Defense (DoD)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7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2728"/>
            <a:ext cx="7886700" cy="4924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Space Weather Forecasting Needs for Human Spaceflight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Human Spaceflight Applications with the ISEP Project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Collaborations in Support of the ISEP Project</a:t>
            </a:r>
          </a:p>
        </p:txBody>
      </p:sp>
      <p:sp>
        <p:nvSpPr>
          <p:cNvPr id="4" name="Shape 10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ISEP Collaboration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44844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7300"/>
            <a:ext cx="4981956" cy="54891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X-Ray Flare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 Impact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be associated with SPE/ESPE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Geomagnetic Storm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Impact </a:t>
            </a:r>
            <a:r>
              <a:rPr lang="en-US" i="1" dirty="0"/>
              <a:t>only</a:t>
            </a:r>
            <a:r>
              <a:rPr lang="en-US" dirty="0"/>
              <a:t> if there is an increase in solar energetic particles (SEP)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‘compress’ Earth’s geomagnetic field/ protection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Solar Particle Event (SPE)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Definition: &gt;10MeV proton flux &gt;10pfu (GOES)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Minimal impact unless crew is EVA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Low energy particles do not penetrate vehicle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Energetic Solar Particle Event (ESPE)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Definition: &gt;100MeV proton flux &gt;1pfu (GOES)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Concern – SRAG monitors closely and makes recommendations to Flight Control Team (FCT)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Crew may be asked to avoid lower-shielded areas or shelter in highly-shielded areas of vehicle</a:t>
            </a:r>
          </a:p>
        </p:txBody>
      </p:sp>
      <p:sp>
        <p:nvSpPr>
          <p:cNvPr id="4" name="Shape 11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74516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Weather Concerns for Human Spaceflight – A Quick Summary for ISS Operations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56" y="1717842"/>
            <a:ext cx="3194713" cy="3194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7256" y="4912555"/>
            <a:ext cx="3194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of Coronal Mass Ejection (CME) taken by NASA’s Solar Dynamics Observatory (SDO) on May 1, 2013. </a:t>
            </a:r>
          </a:p>
          <a:p>
            <a:r>
              <a:rPr lang="en-US" sz="1000" i="1" dirty="0"/>
              <a:t>From: https://sdo.gsfc.nasa.gov</a:t>
            </a:r>
          </a:p>
        </p:txBody>
      </p:sp>
    </p:spTree>
    <p:extLst>
      <p:ext uri="{BB962C8B-B14F-4D97-AF65-F5344CB8AC3E}">
        <p14:creationId xmlns:p14="http://schemas.microsoft.com/office/powerpoint/2010/main" val="8733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778336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Role of LEO Mission Proximity to Earth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7243" y="1257299"/>
            <a:ext cx="4346961" cy="515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1313" indent="-230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62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Low-Earth Orbit (LEO) missions, including ISS, take advantage of Earth’s geomagnetic field for protection during majority of impact due to large SPEs/ESPEs. </a:t>
            </a:r>
          </a:p>
          <a:p>
            <a:pPr marL="341313" indent="-230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62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If shelter is recommended, crew is notified when vehicle enters and leaves ‘areas of high-risk orbital alignment’ (10-15min/orbit)</a:t>
            </a:r>
          </a:p>
          <a:p>
            <a:pPr marL="341313" indent="-230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62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No impact to crew when vehicle is outside these areas</a:t>
            </a:r>
          </a:p>
          <a:p>
            <a:pPr marL="341313" indent="-2301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62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All recommendations worked through FCT, considering other high-priority mission activities</a:t>
            </a:r>
            <a:endParaRPr lang="en-US" sz="16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pic>
        <p:nvPicPr>
          <p:cNvPr id="6" name="Shape 190" descr="Layout0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204" y="1111698"/>
            <a:ext cx="4343400" cy="544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3664" y="146957"/>
            <a:ext cx="7778336" cy="94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SRAG – Current Roles and Responsibilities</a:t>
            </a:r>
            <a:endParaRPr sz="2400" b="1" dirty="0">
              <a:latin typeface="Arial"/>
              <a:ea typeface="Arial"/>
              <a:cs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17242" y="1257299"/>
            <a:ext cx="8436827" cy="550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SRAG provides 24/7 mission support for ISS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Focus on ALARA – As Low As Reasonably Achievable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“</a:t>
            </a:r>
            <a:r>
              <a:rPr lang="en-US" sz="2400" dirty="0">
                <a:latin typeface="Calibri"/>
                <a:ea typeface="Calibri"/>
                <a:cs typeface="Calibri"/>
              </a:rPr>
              <a:t>Big Three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” questions the Console Operator always fields: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Will there be an event (SEP)? 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Arial"/>
              </a:rPr>
              <a:t>How ‘intense’ will it be? 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How long will it last?</a:t>
            </a:r>
          </a:p>
          <a:p>
            <a:pPr marL="346075" indent="-230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Arial"/>
              </a:rPr>
              <a:t>The console operator’s ability to answer the “Big Three” questions is limited by current technology</a:t>
            </a:r>
          </a:p>
          <a:p>
            <a:pPr marL="798513" lvl="1" indent="-230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Arial"/>
              </a:rPr>
              <a:t>Daily briefings provided by NOAA/SWPC to gain situational awareness</a:t>
            </a:r>
          </a:p>
          <a:p>
            <a:pPr marL="798513" lvl="1" indent="-230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Arial"/>
              </a:rPr>
              <a:t>When large X-ray flare or SPE observed, SRAG is alerted by SWPC as well as own internal systems</a:t>
            </a:r>
          </a:p>
          <a:p>
            <a:pPr marL="798513" lvl="1" indent="-23018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1062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Arial"/>
              </a:rPr>
              <a:t>Space weather models are available to assess possible impacts; this approach is best described as ‘now-casting’</a:t>
            </a:r>
            <a:endParaRPr lang="en-US" sz="1800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  <a:p>
            <a:pPr marL="457200">
              <a:spcBef>
                <a:spcPts val="0"/>
              </a:spcBef>
              <a:buSzPts val="1062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914400" lvl="1">
              <a:spcBef>
                <a:spcPts val="0"/>
              </a:spcBef>
              <a:buSzPts val="1062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Arial"/>
            </a:endParaRPr>
          </a:p>
          <a:p>
            <a:pPr marL="342900" marR="0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2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94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11911</TotalTime>
  <Words>2188</Words>
  <Application>Microsoft Office PowerPoint</Application>
  <PresentationFormat>On-screen Show (4:3)</PresentationFormat>
  <Paragraphs>268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Noto Sans Symbols</vt:lpstr>
      <vt:lpstr>Office Theme</vt:lpstr>
      <vt:lpstr>ISEP: A Joint SRAG/CCMC Collaboration to Improve Space Weather Prediction for Crew Protection during Near-Term Lunar Surface and Cis-Lunar Missions</vt:lpstr>
      <vt:lpstr>ISEP Collaboration</vt:lpstr>
      <vt:lpstr>Space Weather Forecasting for Long-Duration Missions Beyond LEO – Programmatic Level</vt:lpstr>
      <vt:lpstr>Congressional Activity: Bipartisan Effort</vt:lpstr>
      <vt:lpstr>Space Weather Science and Applications (SWxSA)</vt:lpstr>
      <vt:lpstr>ISEP Collaboration</vt:lpstr>
      <vt:lpstr>Space Weather Concerns for Human Spaceflight – A Quick Summary for ISS Operations</vt:lpstr>
      <vt:lpstr>Role of LEO Mission Proximity to Earth</vt:lpstr>
      <vt:lpstr>SRAG – Current Roles and Responsibilities</vt:lpstr>
      <vt:lpstr>Mission Support for Exo-LEO Missions</vt:lpstr>
      <vt:lpstr>ISEP Collaboration</vt:lpstr>
      <vt:lpstr>Operational Schema for Exo-LEO Missions</vt:lpstr>
      <vt:lpstr>‘Big Three’ – Model Focus</vt:lpstr>
      <vt:lpstr>Research Model Investments to Operational Tools  </vt:lpstr>
      <vt:lpstr>ISEP Collaboration</vt:lpstr>
      <vt:lpstr>Magnetogram Forecast (MAG4) Probability Scoreboard</vt:lpstr>
      <vt:lpstr>University of MAlaga Solar Energetic Particles (UMASEP) Proton Peak Flux Scoreboard</vt:lpstr>
      <vt:lpstr>Relativistic Electron Alert System for Exploration (REleASE) Proton Peak Flux Scoreboard</vt:lpstr>
      <vt:lpstr>SEP Predictions inspired by STEReo (SEPSTER) Proton Peak Flux Scoreboard</vt:lpstr>
      <vt:lpstr>ENLIL + SEP MODel (SEPMOD) Flux Time Series Scoreboard </vt:lpstr>
      <vt:lpstr>SPE Threat Assessment Tool (STAT) Flux Time Series Scoreboard </vt:lpstr>
      <vt:lpstr>New Directions: Machine/Deep Learning</vt:lpstr>
      <vt:lpstr>ISEP Support for Exo-LEO Missions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Barzilla, Janet Elliott. (JSC-SD2)[WYLE LABORATORIES, INC.]</dc:creator>
  <cp:lastModifiedBy>Barzilla, Janet Elliott. (JSC-SD2)[WYLE LABORATORIES, INC.]</cp:lastModifiedBy>
  <cp:revision>153</cp:revision>
  <dcterms:created xsi:type="dcterms:W3CDTF">2019-03-27T00:31:01Z</dcterms:created>
  <dcterms:modified xsi:type="dcterms:W3CDTF">2019-11-15T21:42:43Z</dcterms:modified>
</cp:coreProperties>
</file>