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7"/>
  </p:notesMasterIdLst>
  <p:sldIdLst>
    <p:sldId id="264" r:id="rId2"/>
    <p:sldId id="266" r:id="rId3"/>
    <p:sldId id="351" r:id="rId4"/>
    <p:sldId id="341" r:id="rId5"/>
    <p:sldId id="338" r:id="rId6"/>
    <p:sldId id="340" r:id="rId7"/>
    <p:sldId id="336" r:id="rId8"/>
    <p:sldId id="337" r:id="rId9"/>
    <p:sldId id="355" r:id="rId10"/>
    <p:sldId id="342" r:id="rId11"/>
    <p:sldId id="346" r:id="rId12"/>
    <p:sldId id="347" r:id="rId13"/>
    <p:sldId id="348" r:id="rId14"/>
    <p:sldId id="371" r:id="rId15"/>
    <p:sldId id="372" r:id="rId16"/>
  </p:sldIdLst>
  <p:sldSz cx="9144000" cy="6858000" type="screen4x3"/>
  <p:notesSz cx="6858000" cy="9144000"/>
  <p:embeddedFontLst>
    <p:embeddedFont>
      <p:font typeface="Avenir Roman" panose="02000503020000020003" pitchFamily="2"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Corbert" pitchFamily="2" charset="77"/>
      <p:regular r:id="rId26"/>
    </p:embeddedFont>
    <p:embeddedFont>
      <p:font typeface="Raleway" panose="020B0503030101060003" pitchFamily="34" charset="77"/>
      <p:regular r:id="rId27"/>
      <p:bold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639"/>
    <a:srgbClr val="944A00"/>
    <a:srgbClr val="5B5B5B"/>
    <a:srgbClr val="0B0A1B"/>
    <a:srgbClr val="1B1309"/>
    <a:srgbClr val="311C0D"/>
    <a:srgbClr val="0244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7" autoAdjust="0"/>
    <p:restoredTop sz="85800" autoAdjust="0"/>
  </p:normalViewPr>
  <p:slideViewPr>
    <p:cSldViewPr snapToGrid="0" snapToObjects="1">
      <p:cViewPr varScale="1">
        <p:scale>
          <a:sx n="76" d="100"/>
          <a:sy n="76" d="100"/>
        </p:scale>
        <p:origin x="1496" y="20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043F8-D8BF-7F42-9655-6A8A05B19127}" type="doc">
      <dgm:prSet loTypeId="urn:microsoft.com/office/officeart/2005/8/layout/process1" loCatId="" qsTypeId="urn:microsoft.com/office/officeart/2005/8/quickstyle/simple4" qsCatId="simple" csTypeId="urn:microsoft.com/office/officeart/2005/8/colors/accent1_2" csCatId="accent1" phldr="1"/>
      <dgm:spPr/>
    </dgm:pt>
    <dgm:pt modelId="{ADD7072F-FF7D-A546-B403-85EE2C7EF6AB}">
      <dgm:prSet phldrT="[Text]"/>
      <dgm:spPr>
        <a:solidFill>
          <a:schemeClr val="accent2">
            <a:lumMod val="75000"/>
          </a:schemeClr>
        </a:solidFill>
      </dgm:spPr>
      <dgm:t>
        <a:bodyPr/>
        <a:lstStyle/>
        <a:p>
          <a:r>
            <a:rPr lang="en-US" dirty="0"/>
            <a:t>Environment (model or data)</a:t>
          </a:r>
        </a:p>
      </dgm:t>
    </dgm:pt>
    <dgm:pt modelId="{AAB756B6-FC1F-A04A-813F-9E5E113F710E}" type="parTrans" cxnId="{1278235F-96C1-024D-9269-C6769CF98A37}">
      <dgm:prSet/>
      <dgm:spPr/>
      <dgm:t>
        <a:bodyPr/>
        <a:lstStyle/>
        <a:p>
          <a:endParaRPr lang="en-US"/>
        </a:p>
      </dgm:t>
    </dgm:pt>
    <dgm:pt modelId="{2FE4FEA5-D5B7-D145-9CD0-45AE7123CD80}" type="sibTrans" cxnId="{1278235F-96C1-024D-9269-C6769CF98A37}">
      <dgm:prSet/>
      <dgm:spPr>
        <a:solidFill>
          <a:schemeClr val="accent5">
            <a:lumMod val="75000"/>
          </a:schemeClr>
        </a:solidFill>
      </dgm:spPr>
      <dgm:t>
        <a:bodyPr/>
        <a:lstStyle/>
        <a:p>
          <a:endParaRPr lang="en-US"/>
        </a:p>
      </dgm:t>
    </dgm:pt>
    <dgm:pt modelId="{9B4DB3A1-448C-1148-ADE3-55FE73A5688B}">
      <dgm:prSet phldrT="[Text]"/>
      <dgm:spPr>
        <a:solidFill>
          <a:schemeClr val="accent3">
            <a:lumMod val="75000"/>
          </a:schemeClr>
        </a:solidFill>
      </dgm:spPr>
      <dgm:t>
        <a:bodyPr/>
        <a:lstStyle/>
        <a:p>
          <a:r>
            <a:rPr lang="en-US" dirty="0"/>
            <a:t>Engineering effect</a:t>
          </a:r>
        </a:p>
      </dgm:t>
    </dgm:pt>
    <dgm:pt modelId="{44347E44-0D7E-4943-AA47-E4444E791074}" type="parTrans" cxnId="{841A5FF3-575B-2C4A-8260-77D452699C63}">
      <dgm:prSet/>
      <dgm:spPr/>
      <dgm:t>
        <a:bodyPr/>
        <a:lstStyle/>
        <a:p>
          <a:endParaRPr lang="en-US"/>
        </a:p>
      </dgm:t>
    </dgm:pt>
    <dgm:pt modelId="{AD17E0D3-560A-BD40-96E5-8BF4117400FC}" type="sibTrans" cxnId="{841A5FF3-575B-2C4A-8260-77D452699C63}">
      <dgm:prSet/>
      <dgm:spPr>
        <a:solidFill>
          <a:schemeClr val="accent5">
            <a:lumMod val="75000"/>
          </a:schemeClr>
        </a:solidFill>
      </dgm:spPr>
      <dgm:t>
        <a:bodyPr/>
        <a:lstStyle/>
        <a:p>
          <a:endParaRPr lang="en-US"/>
        </a:p>
      </dgm:t>
    </dgm:pt>
    <dgm:pt modelId="{EB278C14-D444-E648-BE25-AB2F24FAB32C}">
      <dgm:prSet phldrT="[Text]"/>
      <dgm:spPr>
        <a:solidFill>
          <a:schemeClr val="bg1">
            <a:lumMod val="75000"/>
            <a:lumOff val="25000"/>
          </a:schemeClr>
        </a:solidFill>
      </dgm:spPr>
      <dgm:t>
        <a:bodyPr/>
        <a:lstStyle/>
        <a:p>
          <a:r>
            <a:rPr lang="en-US" dirty="0"/>
            <a:t>User Interface</a:t>
          </a:r>
        </a:p>
      </dgm:t>
    </dgm:pt>
    <dgm:pt modelId="{A72FE653-B6FF-F447-8FA3-F26F62B0B7E4}" type="parTrans" cxnId="{8EDD246B-AC62-2741-A3B0-40DD69DA6651}">
      <dgm:prSet/>
      <dgm:spPr/>
      <dgm:t>
        <a:bodyPr/>
        <a:lstStyle/>
        <a:p>
          <a:endParaRPr lang="en-US"/>
        </a:p>
      </dgm:t>
    </dgm:pt>
    <dgm:pt modelId="{3FDA0350-3993-5B46-8D91-F6A86456F25E}" type="sibTrans" cxnId="{8EDD246B-AC62-2741-A3B0-40DD69DA6651}">
      <dgm:prSet/>
      <dgm:spPr/>
      <dgm:t>
        <a:bodyPr/>
        <a:lstStyle/>
        <a:p>
          <a:endParaRPr lang="en-US"/>
        </a:p>
      </dgm:t>
    </dgm:pt>
    <dgm:pt modelId="{61A127C0-F8CB-6A42-9F43-294D48E95B66}" type="pres">
      <dgm:prSet presAssocID="{32D043F8-D8BF-7F42-9655-6A8A05B19127}" presName="Name0" presStyleCnt="0">
        <dgm:presLayoutVars>
          <dgm:dir/>
          <dgm:resizeHandles val="exact"/>
        </dgm:presLayoutVars>
      </dgm:prSet>
      <dgm:spPr/>
    </dgm:pt>
    <dgm:pt modelId="{122C8B24-0538-D04C-9B59-02F73382E2CE}" type="pres">
      <dgm:prSet presAssocID="{ADD7072F-FF7D-A546-B403-85EE2C7EF6AB}" presName="node" presStyleLbl="node1" presStyleIdx="0" presStyleCnt="3">
        <dgm:presLayoutVars>
          <dgm:bulletEnabled val="1"/>
        </dgm:presLayoutVars>
      </dgm:prSet>
      <dgm:spPr/>
    </dgm:pt>
    <dgm:pt modelId="{F960BCD3-E41A-DD41-A318-5C34CC1F8908}" type="pres">
      <dgm:prSet presAssocID="{2FE4FEA5-D5B7-D145-9CD0-45AE7123CD80}" presName="sibTrans" presStyleLbl="sibTrans2D1" presStyleIdx="0" presStyleCnt="2"/>
      <dgm:spPr/>
    </dgm:pt>
    <dgm:pt modelId="{70496BD6-BCD2-784E-A9D7-9E0C9E6F2751}" type="pres">
      <dgm:prSet presAssocID="{2FE4FEA5-D5B7-D145-9CD0-45AE7123CD80}" presName="connectorText" presStyleLbl="sibTrans2D1" presStyleIdx="0" presStyleCnt="2"/>
      <dgm:spPr/>
    </dgm:pt>
    <dgm:pt modelId="{903CC851-7729-AD46-B70F-95C2F2DB5677}" type="pres">
      <dgm:prSet presAssocID="{9B4DB3A1-448C-1148-ADE3-55FE73A5688B}" presName="node" presStyleLbl="node1" presStyleIdx="1" presStyleCnt="3" custLinFactNeighborX="-3812">
        <dgm:presLayoutVars>
          <dgm:bulletEnabled val="1"/>
        </dgm:presLayoutVars>
      </dgm:prSet>
      <dgm:spPr/>
    </dgm:pt>
    <dgm:pt modelId="{DBE97F80-A95D-3C44-83E8-D4A0C918690E}" type="pres">
      <dgm:prSet presAssocID="{AD17E0D3-560A-BD40-96E5-8BF4117400FC}" presName="sibTrans" presStyleLbl="sibTrans2D1" presStyleIdx="1" presStyleCnt="2"/>
      <dgm:spPr/>
    </dgm:pt>
    <dgm:pt modelId="{5C631159-F1D4-FE4B-A31E-45A3C3C9CF80}" type="pres">
      <dgm:prSet presAssocID="{AD17E0D3-560A-BD40-96E5-8BF4117400FC}" presName="connectorText" presStyleLbl="sibTrans2D1" presStyleIdx="1" presStyleCnt="2"/>
      <dgm:spPr/>
    </dgm:pt>
    <dgm:pt modelId="{224213C2-A6B3-C841-8158-80B35BEE2506}" type="pres">
      <dgm:prSet presAssocID="{EB278C14-D444-E648-BE25-AB2F24FAB32C}" presName="node" presStyleLbl="node1" presStyleIdx="2" presStyleCnt="3" custLinFactNeighborX="-3866" custLinFactNeighborY="1289">
        <dgm:presLayoutVars>
          <dgm:bulletEnabled val="1"/>
        </dgm:presLayoutVars>
      </dgm:prSet>
      <dgm:spPr/>
    </dgm:pt>
  </dgm:ptLst>
  <dgm:cxnLst>
    <dgm:cxn modelId="{79CC144D-162D-C24E-8F5E-83ED0185F5DB}" type="presOf" srcId="{2FE4FEA5-D5B7-D145-9CD0-45AE7123CD80}" destId="{F960BCD3-E41A-DD41-A318-5C34CC1F8908}" srcOrd="0" destOrd="0" presId="urn:microsoft.com/office/officeart/2005/8/layout/process1"/>
    <dgm:cxn modelId="{B74F924E-1AFA-F442-8223-28B0C2385846}" type="presOf" srcId="{32D043F8-D8BF-7F42-9655-6A8A05B19127}" destId="{61A127C0-F8CB-6A42-9F43-294D48E95B66}" srcOrd="0" destOrd="0" presId="urn:microsoft.com/office/officeart/2005/8/layout/process1"/>
    <dgm:cxn modelId="{1278235F-96C1-024D-9269-C6769CF98A37}" srcId="{32D043F8-D8BF-7F42-9655-6A8A05B19127}" destId="{ADD7072F-FF7D-A546-B403-85EE2C7EF6AB}" srcOrd="0" destOrd="0" parTransId="{AAB756B6-FC1F-A04A-813F-9E5E113F710E}" sibTransId="{2FE4FEA5-D5B7-D145-9CD0-45AE7123CD80}"/>
    <dgm:cxn modelId="{9889FB65-329E-754E-82DF-923010A16A64}" type="presOf" srcId="{AD17E0D3-560A-BD40-96E5-8BF4117400FC}" destId="{5C631159-F1D4-FE4B-A31E-45A3C3C9CF80}" srcOrd="1" destOrd="0" presId="urn:microsoft.com/office/officeart/2005/8/layout/process1"/>
    <dgm:cxn modelId="{8EDD246B-AC62-2741-A3B0-40DD69DA6651}" srcId="{32D043F8-D8BF-7F42-9655-6A8A05B19127}" destId="{EB278C14-D444-E648-BE25-AB2F24FAB32C}" srcOrd="2" destOrd="0" parTransId="{A72FE653-B6FF-F447-8FA3-F26F62B0B7E4}" sibTransId="{3FDA0350-3993-5B46-8D91-F6A86456F25E}"/>
    <dgm:cxn modelId="{702C8AA0-70EC-7642-A241-AD8D327415DA}" type="presOf" srcId="{AD17E0D3-560A-BD40-96E5-8BF4117400FC}" destId="{DBE97F80-A95D-3C44-83E8-D4A0C918690E}" srcOrd="0" destOrd="0" presId="urn:microsoft.com/office/officeart/2005/8/layout/process1"/>
    <dgm:cxn modelId="{25F4FDBC-341F-9546-ADDD-A6FD7C861FD0}" type="presOf" srcId="{EB278C14-D444-E648-BE25-AB2F24FAB32C}" destId="{224213C2-A6B3-C841-8158-80B35BEE2506}" srcOrd="0" destOrd="0" presId="urn:microsoft.com/office/officeart/2005/8/layout/process1"/>
    <dgm:cxn modelId="{B69E4CCA-C6E2-9C48-9D6C-279751680B9A}" type="presOf" srcId="{9B4DB3A1-448C-1148-ADE3-55FE73A5688B}" destId="{903CC851-7729-AD46-B70F-95C2F2DB5677}" srcOrd="0" destOrd="0" presId="urn:microsoft.com/office/officeart/2005/8/layout/process1"/>
    <dgm:cxn modelId="{87E01ED6-D556-AE4B-AA1D-94CBABD636DA}" type="presOf" srcId="{2FE4FEA5-D5B7-D145-9CD0-45AE7123CD80}" destId="{70496BD6-BCD2-784E-A9D7-9E0C9E6F2751}" srcOrd="1" destOrd="0" presId="urn:microsoft.com/office/officeart/2005/8/layout/process1"/>
    <dgm:cxn modelId="{371EFCDA-A784-FC45-991B-EFBBAC83005D}" type="presOf" srcId="{ADD7072F-FF7D-A546-B403-85EE2C7EF6AB}" destId="{122C8B24-0538-D04C-9B59-02F73382E2CE}" srcOrd="0" destOrd="0" presId="urn:microsoft.com/office/officeart/2005/8/layout/process1"/>
    <dgm:cxn modelId="{841A5FF3-575B-2C4A-8260-77D452699C63}" srcId="{32D043F8-D8BF-7F42-9655-6A8A05B19127}" destId="{9B4DB3A1-448C-1148-ADE3-55FE73A5688B}" srcOrd="1" destOrd="0" parTransId="{44347E44-0D7E-4943-AA47-E4444E791074}" sibTransId="{AD17E0D3-560A-BD40-96E5-8BF4117400FC}"/>
    <dgm:cxn modelId="{337F8EDF-2456-8F4F-8369-2048C40169CE}" type="presParOf" srcId="{61A127C0-F8CB-6A42-9F43-294D48E95B66}" destId="{122C8B24-0538-D04C-9B59-02F73382E2CE}" srcOrd="0" destOrd="0" presId="urn:microsoft.com/office/officeart/2005/8/layout/process1"/>
    <dgm:cxn modelId="{1B72335C-4631-044A-951E-1D45D8275046}" type="presParOf" srcId="{61A127C0-F8CB-6A42-9F43-294D48E95B66}" destId="{F960BCD3-E41A-DD41-A318-5C34CC1F8908}" srcOrd="1" destOrd="0" presId="urn:microsoft.com/office/officeart/2005/8/layout/process1"/>
    <dgm:cxn modelId="{399F2803-CA3F-1044-AAFB-FFCA57D9E185}" type="presParOf" srcId="{F960BCD3-E41A-DD41-A318-5C34CC1F8908}" destId="{70496BD6-BCD2-784E-A9D7-9E0C9E6F2751}" srcOrd="0" destOrd="0" presId="urn:microsoft.com/office/officeart/2005/8/layout/process1"/>
    <dgm:cxn modelId="{D297510B-D449-644F-BB8D-A0FCD910F3D0}" type="presParOf" srcId="{61A127C0-F8CB-6A42-9F43-294D48E95B66}" destId="{903CC851-7729-AD46-B70F-95C2F2DB5677}" srcOrd="2" destOrd="0" presId="urn:microsoft.com/office/officeart/2005/8/layout/process1"/>
    <dgm:cxn modelId="{3C934A83-7764-EE4E-800E-F54B7340439B}" type="presParOf" srcId="{61A127C0-F8CB-6A42-9F43-294D48E95B66}" destId="{DBE97F80-A95D-3C44-83E8-D4A0C918690E}" srcOrd="3" destOrd="0" presId="urn:microsoft.com/office/officeart/2005/8/layout/process1"/>
    <dgm:cxn modelId="{76239C86-F58B-6A46-A1A6-6374B41F332D}" type="presParOf" srcId="{DBE97F80-A95D-3C44-83E8-D4A0C918690E}" destId="{5C631159-F1D4-FE4B-A31E-45A3C3C9CF80}" srcOrd="0" destOrd="0" presId="urn:microsoft.com/office/officeart/2005/8/layout/process1"/>
    <dgm:cxn modelId="{9F15799B-058C-A645-9169-32CFF2AD84BD}" type="presParOf" srcId="{61A127C0-F8CB-6A42-9F43-294D48E95B66}" destId="{224213C2-A6B3-C841-8158-80B35BEE2506}"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D043F8-D8BF-7F42-9655-6A8A05B19127}" type="doc">
      <dgm:prSet loTypeId="urn:microsoft.com/office/officeart/2005/8/layout/process1" loCatId="" qsTypeId="urn:microsoft.com/office/officeart/2005/8/quickstyle/simple4" qsCatId="simple" csTypeId="urn:microsoft.com/office/officeart/2005/8/colors/accent1_2" csCatId="accent1" phldr="1"/>
      <dgm:spPr/>
    </dgm:pt>
    <dgm:pt modelId="{ADD7072F-FF7D-A546-B403-85EE2C7EF6AB}">
      <dgm:prSet phldrT="[Text]"/>
      <dgm:spPr>
        <a:solidFill>
          <a:schemeClr val="accent2">
            <a:lumMod val="75000"/>
          </a:schemeClr>
        </a:solidFill>
      </dgm:spPr>
      <dgm:t>
        <a:bodyPr/>
        <a:lstStyle/>
        <a:p>
          <a:r>
            <a:rPr lang="en-US" dirty="0"/>
            <a:t>Environment (model or data)</a:t>
          </a:r>
        </a:p>
      </dgm:t>
    </dgm:pt>
    <dgm:pt modelId="{AAB756B6-FC1F-A04A-813F-9E5E113F710E}" type="parTrans" cxnId="{1278235F-96C1-024D-9269-C6769CF98A37}">
      <dgm:prSet/>
      <dgm:spPr/>
      <dgm:t>
        <a:bodyPr/>
        <a:lstStyle/>
        <a:p>
          <a:endParaRPr lang="en-US"/>
        </a:p>
      </dgm:t>
    </dgm:pt>
    <dgm:pt modelId="{2FE4FEA5-D5B7-D145-9CD0-45AE7123CD80}" type="sibTrans" cxnId="{1278235F-96C1-024D-9269-C6769CF98A37}">
      <dgm:prSet/>
      <dgm:spPr>
        <a:solidFill>
          <a:schemeClr val="accent5">
            <a:lumMod val="75000"/>
          </a:schemeClr>
        </a:solidFill>
      </dgm:spPr>
      <dgm:t>
        <a:bodyPr/>
        <a:lstStyle/>
        <a:p>
          <a:endParaRPr lang="en-US"/>
        </a:p>
      </dgm:t>
    </dgm:pt>
    <dgm:pt modelId="{9B4DB3A1-448C-1148-ADE3-55FE73A5688B}">
      <dgm:prSet phldrT="[Text]"/>
      <dgm:spPr>
        <a:solidFill>
          <a:schemeClr val="accent3">
            <a:lumMod val="75000"/>
          </a:schemeClr>
        </a:solidFill>
      </dgm:spPr>
      <dgm:t>
        <a:bodyPr/>
        <a:lstStyle/>
        <a:p>
          <a:r>
            <a:rPr lang="en-US" dirty="0"/>
            <a:t>Engineering effect</a:t>
          </a:r>
        </a:p>
      </dgm:t>
    </dgm:pt>
    <dgm:pt modelId="{44347E44-0D7E-4943-AA47-E4444E791074}" type="parTrans" cxnId="{841A5FF3-575B-2C4A-8260-77D452699C63}">
      <dgm:prSet/>
      <dgm:spPr/>
      <dgm:t>
        <a:bodyPr/>
        <a:lstStyle/>
        <a:p>
          <a:endParaRPr lang="en-US"/>
        </a:p>
      </dgm:t>
    </dgm:pt>
    <dgm:pt modelId="{AD17E0D3-560A-BD40-96E5-8BF4117400FC}" type="sibTrans" cxnId="{841A5FF3-575B-2C4A-8260-77D452699C63}">
      <dgm:prSet/>
      <dgm:spPr>
        <a:solidFill>
          <a:schemeClr val="accent5">
            <a:lumMod val="75000"/>
          </a:schemeClr>
        </a:solidFill>
      </dgm:spPr>
      <dgm:t>
        <a:bodyPr/>
        <a:lstStyle/>
        <a:p>
          <a:endParaRPr lang="en-US"/>
        </a:p>
      </dgm:t>
    </dgm:pt>
    <dgm:pt modelId="{EB278C14-D444-E648-BE25-AB2F24FAB32C}">
      <dgm:prSet phldrT="[Text]"/>
      <dgm:spPr>
        <a:solidFill>
          <a:schemeClr val="bg1">
            <a:lumMod val="75000"/>
            <a:lumOff val="25000"/>
          </a:schemeClr>
        </a:solidFill>
      </dgm:spPr>
      <dgm:t>
        <a:bodyPr/>
        <a:lstStyle/>
        <a:p>
          <a:r>
            <a:rPr lang="en-US" dirty="0"/>
            <a:t>User Interface</a:t>
          </a:r>
        </a:p>
      </dgm:t>
    </dgm:pt>
    <dgm:pt modelId="{A72FE653-B6FF-F447-8FA3-F26F62B0B7E4}" type="parTrans" cxnId="{8EDD246B-AC62-2741-A3B0-40DD69DA6651}">
      <dgm:prSet/>
      <dgm:spPr/>
      <dgm:t>
        <a:bodyPr/>
        <a:lstStyle/>
        <a:p>
          <a:endParaRPr lang="en-US"/>
        </a:p>
      </dgm:t>
    </dgm:pt>
    <dgm:pt modelId="{3FDA0350-3993-5B46-8D91-F6A86456F25E}" type="sibTrans" cxnId="{8EDD246B-AC62-2741-A3B0-40DD69DA6651}">
      <dgm:prSet/>
      <dgm:spPr/>
      <dgm:t>
        <a:bodyPr/>
        <a:lstStyle/>
        <a:p>
          <a:endParaRPr lang="en-US"/>
        </a:p>
      </dgm:t>
    </dgm:pt>
    <dgm:pt modelId="{61A127C0-F8CB-6A42-9F43-294D48E95B66}" type="pres">
      <dgm:prSet presAssocID="{32D043F8-D8BF-7F42-9655-6A8A05B19127}" presName="Name0" presStyleCnt="0">
        <dgm:presLayoutVars>
          <dgm:dir/>
          <dgm:resizeHandles val="exact"/>
        </dgm:presLayoutVars>
      </dgm:prSet>
      <dgm:spPr/>
    </dgm:pt>
    <dgm:pt modelId="{122C8B24-0538-D04C-9B59-02F73382E2CE}" type="pres">
      <dgm:prSet presAssocID="{ADD7072F-FF7D-A546-B403-85EE2C7EF6AB}" presName="node" presStyleLbl="node1" presStyleIdx="0" presStyleCnt="3">
        <dgm:presLayoutVars>
          <dgm:bulletEnabled val="1"/>
        </dgm:presLayoutVars>
      </dgm:prSet>
      <dgm:spPr/>
    </dgm:pt>
    <dgm:pt modelId="{F960BCD3-E41A-DD41-A318-5C34CC1F8908}" type="pres">
      <dgm:prSet presAssocID="{2FE4FEA5-D5B7-D145-9CD0-45AE7123CD80}" presName="sibTrans" presStyleLbl="sibTrans2D1" presStyleIdx="0" presStyleCnt="2"/>
      <dgm:spPr/>
    </dgm:pt>
    <dgm:pt modelId="{70496BD6-BCD2-784E-A9D7-9E0C9E6F2751}" type="pres">
      <dgm:prSet presAssocID="{2FE4FEA5-D5B7-D145-9CD0-45AE7123CD80}" presName="connectorText" presStyleLbl="sibTrans2D1" presStyleIdx="0" presStyleCnt="2"/>
      <dgm:spPr/>
    </dgm:pt>
    <dgm:pt modelId="{903CC851-7729-AD46-B70F-95C2F2DB5677}" type="pres">
      <dgm:prSet presAssocID="{9B4DB3A1-448C-1148-ADE3-55FE73A5688B}" presName="node" presStyleLbl="node1" presStyleIdx="1" presStyleCnt="3" custLinFactNeighborX="-3812" custLinFactNeighborY="-2030">
        <dgm:presLayoutVars>
          <dgm:bulletEnabled val="1"/>
        </dgm:presLayoutVars>
      </dgm:prSet>
      <dgm:spPr/>
    </dgm:pt>
    <dgm:pt modelId="{DBE97F80-A95D-3C44-83E8-D4A0C918690E}" type="pres">
      <dgm:prSet presAssocID="{AD17E0D3-560A-BD40-96E5-8BF4117400FC}" presName="sibTrans" presStyleLbl="sibTrans2D1" presStyleIdx="1" presStyleCnt="2"/>
      <dgm:spPr/>
    </dgm:pt>
    <dgm:pt modelId="{5C631159-F1D4-FE4B-A31E-45A3C3C9CF80}" type="pres">
      <dgm:prSet presAssocID="{AD17E0D3-560A-BD40-96E5-8BF4117400FC}" presName="connectorText" presStyleLbl="sibTrans2D1" presStyleIdx="1" presStyleCnt="2"/>
      <dgm:spPr/>
    </dgm:pt>
    <dgm:pt modelId="{224213C2-A6B3-C841-8158-80B35BEE2506}" type="pres">
      <dgm:prSet presAssocID="{EB278C14-D444-E648-BE25-AB2F24FAB32C}" presName="node" presStyleLbl="node1" presStyleIdx="2" presStyleCnt="3" custLinFactNeighborX="-3866" custLinFactNeighborY="1289">
        <dgm:presLayoutVars>
          <dgm:bulletEnabled val="1"/>
        </dgm:presLayoutVars>
      </dgm:prSet>
      <dgm:spPr/>
    </dgm:pt>
  </dgm:ptLst>
  <dgm:cxnLst>
    <dgm:cxn modelId="{79CC144D-162D-C24E-8F5E-83ED0185F5DB}" type="presOf" srcId="{2FE4FEA5-D5B7-D145-9CD0-45AE7123CD80}" destId="{F960BCD3-E41A-DD41-A318-5C34CC1F8908}" srcOrd="0" destOrd="0" presId="urn:microsoft.com/office/officeart/2005/8/layout/process1"/>
    <dgm:cxn modelId="{B74F924E-1AFA-F442-8223-28B0C2385846}" type="presOf" srcId="{32D043F8-D8BF-7F42-9655-6A8A05B19127}" destId="{61A127C0-F8CB-6A42-9F43-294D48E95B66}" srcOrd="0" destOrd="0" presId="urn:microsoft.com/office/officeart/2005/8/layout/process1"/>
    <dgm:cxn modelId="{1278235F-96C1-024D-9269-C6769CF98A37}" srcId="{32D043F8-D8BF-7F42-9655-6A8A05B19127}" destId="{ADD7072F-FF7D-A546-B403-85EE2C7EF6AB}" srcOrd="0" destOrd="0" parTransId="{AAB756B6-FC1F-A04A-813F-9E5E113F710E}" sibTransId="{2FE4FEA5-D5B7-D145-9CD0-45AE7123CD80}"/>
    <dgm:cxn modelId="{9889FB65-329E-754E-82DF-923010A16A64}" type="presOf" srcId="{AD17E0D3-560A-BD40-96E5-8BF4117400FC}" destId="{5C631159-F1D4-FE4B-A31E-45A3C3C9CF80}" srcOrd="1" destOrd="0" presId="urn:microsoft.com/office/officeart/2005/8/layout/process1"/>
    <dgm:cxn modelId="{8EDD246B-AC62-2741-A3B0-40DD69DA6651}" srcId="{32D043F8-D8BF-7F42-9655-6A8A05B19127}" destId="{EB278C14-D444-E648-BE25-AB2F24FAB32C}" srcOrd="2" destOrd="0" parTransId="{A72FE653-B6FF-F447-8FA3-F26F62B0B7E4}" sibTransId="{3FDA0350-3993-5B46-8D91-F6A86456F25E}"/>
    <dgm:cxn modelId="{702C8AA0-70EC-7642-A241-AD8D327415DA}" type="presOf" srcId="{AD17E0D3-560A-BD40-96E5-8BF4117400FC}" destId="{DBE97F80-A95D-3C44-83E8-D4A0C918690E}" srcOrd="0" destOrd="0" presId="urn:microsoft.com/office/officeart/2005/8/layout/process1"/>
    <dgm:cxn modelId="{25F4FDBC-341F-9546-ADDD-A6FD7C861FD0}" type="presOf" srcId="{EB278C14-D444-E648-BE25-AB2F24FAB32C}" destId="{224213C2-A6B3-C841-8158-80B35BEE2506}" srcOrd="0" destOrd="0" presId="urn:microsoft.com/office/officeart/2005/8/layout/process1"/>
    <dgm:cxn modelId="{B69E4CCA-C6E2-9C48-9D6C-279751680B9A}" type="presOf" srcId="{9B4DB3A1-448C-1148-ADE3-55FE73A5688B}" destId="{903CC851-7729-AD46-B70F-95C2F2DB5677}" srcOrd="0" destOrd="0" presId="urn:microsoft.com/office/officeart/2005/8/layout/process1"/>
    <dgm:cxn modelId="{87E01ED6-D556-AE4B-AA1D-94CBABD636DA}" type="presOf" srcId="{2FE4FEA5-D5B7-D145-9CD0-45AE7123CD80}" destId="{70496BD6-BCD2-784E-A9D7-9E0C9E6F2751}" srcOrd="1" destOrd="0" presId="urn:microsoft.com/office/officeart/2005/8/layout/process1"/>
    <dgm:cxn modelId="{371EFCDA-A784-FC45-991B-EFBBAC83005D}" type="presOf" srcId="{ADD7072F-FF7D-A546-B403-85EE2C7EF6AB}" destId="{122C8B24-0538-D04C-9B59-02F73382E2CE}" srcOrd="0" destOrd="0" presId="urn:microsoft.com/office/officeart/2005/8/layout/process1"/>
    <dgm:cxn modelId="{841A5FF3-575B-2C4A-8260-77D452699C63}" srcId="{32D043F8-D8BF-7F42-9655-6A8A05B19127}" destId="{9B4DB3A1-448C-1148-ADE3-55FE73A5688B}" srcOrd="1" destOrd="0" parTransId="{44347E44-0D7E-4943-AA47-E4444E791074}" sibTransId="{AD17E0D3-560A-BD40-96E5-8BF4117400FC}"/>
    <dgm:cxn modelId="{337F8EDF-2456-8F4F-8369-2048C40169CE}" type="presParOf" srcId="{61A127C0-F8CB-6A42-9F43-294D48E95B66}" destId="{122C8B24-0538-D04C-9B59-02F73382E2CE}" srcOrd="0" destOrd="0" presId="urn:microsoft.com/office/officeart/2005/8/layout/process1"/>
    <dgm:cxn modelId="{1B72335C-4631-044A-951E-1D45D8275046}" type="presParOf" srcId="{61A127C0-F8CB-6A42-9F43-294D48E95B66}" destId="{F960BCD3-E41A-DD41-A318-5C34CC1F8908}" srcOrd="1" destOrd="0" presId="urn:microsoft.com/office/officeart/2005/8/layout/process1"/>
    <dgm:cxn modelId="{399F2803-CA3F-1044-AAFB-FFCA57D9E185}" type="presParOf" srcId="{F960BCD3-E41A-DD41-A318-5C34CC1F8908}" destId="{70496BD6-BCD2-784E-A9D7-9E0C9E6F2751}" srcOrd="0" destOrd="0" presId="urn:microsoft.com/office/officeart/2005/8/layout/process1"/>
    <dgm:cxn modelId="{D297510B-D449-644F-BB8D-A0FCD910F3D0}" type="presParOf" srcId="{61A127C0-F8CB-6A42-9F43-294D48E95B66}" destId="{903CC851-7729-AD46-B70F-95C2F2DB5677}" srcOrd="2" destOrd="0" presId="urn:microsoft.com/office/officeart/2005/8/layout/process1"/>
    <dgm:cxn modelId="{3C934A83-7764-EE4E-800E-F54B7340439B}" type="presParOf" srcId="{61A127C0-F8CB-6A42-9F43-294D48E95B66}" destId="{DBE97F80-A95D-3C44-83E8-D4A0C918690E}" srcOrd="3" destOrd="0" presId="urn:microsoft.com/office/officeart/2005/8/layout/process1"/>
    <dgm:cxn modelId="{76239C86-F58B-6A46-A1A6-6374B41F332D}" type="presParOf" srcId="{DBE97F80-A95D-3C44-83E8-D4A0C918690E}" destId="{5C631159-F1D4-FE4B-A31E-45A3C3C9CF80}" srcOrd="0" destOrd="0" presId="urn:microsoft.com/office/officeart/2005/8/layout/process1"/>
    <dgm:cxn modelId="{9F15799B-058C-A645-9169-32CFF2AD84BD}" type="presParOf" srcId="{61A127C0-F8CB-6A42-9F43-294D48E95B66}" destId="{224213C2-A6B3-C841-8158-80B35BEE250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D043F8-D8BF-7F42-9655-6A8A05B19127}" type="doc">
      <dgm:prSet loTypeId="urn:microsoft.com/office/officeart/2005/8/layout/process1" loCatId="" qsTypeId="urn:microsoft.com/office/officeart/2005/8/quickstyle/simple4" qsCatId="simple" csTypeId="urn:microsoft.com/office/officeart/2005/8/colors/accent1_2" csCatId="accent1" phldr="1"/>
      <dgm:spPr/>
    </dgm:pt>
    <dgm:pt modelId="{ADD7072F-FF7D-A546-B403-85EE2C7EF6AB}">
      <dgm:prSet phldrT="[Text]"/>
      <dgm:spPr>
        <a:solidFill>
          <a:schemeClr val="accent2">
            <a:lumMod val="75000"/>
          </a:schemeClr>
        </a:solidFill>
      </dgm:spPr>
      <dgm:t>
        <a:bodyPr/>
        <a:lstStyle/>
        <a:p>
          <a:r>
            <a:rPr lang="en-US" dirty="0"/>
            <a:t>Environment (model or data)</a:t>
          </a:r>
        </a:p>
      </dgm:t>
    </dgm:pt>
    <dgm:pt modelId="{AAB756B6-FC1F-A04A-813F-9E5E113F710E}" type="parTrans" cxnId="{1278235F-96C1-024D-9269-C6769CF98A37}">
      <dgm:prSet/>
      <dgm:spPr/>
      <dgm:t>
        <a:bodyPr/>
        <a:lstStyle/>
        <a:p>
          <a:endParaRPr lang="en-US"/>
        </a:p>
      </dgm:t>
    </dgm:pt>
    <dgm:pt modelId="{2FE4FEA5-D5B7-D145-9CD0-45AE7123CD80}" type="sibTrans" cxnId="{1278235F-96C1-024D-9269-C6769CF98A37}">
      <dgm:prSet/>
      <dgm:spPr>
        <a:solidFill>
          <a:schemeClr val="accent5">
            <a:lumMod val="75000"/>
          </a:schemeClr>
        </a:solidFill>
      </dgm:spPr>
      <dgm:t>
        <a:bodyPr/>
        <a:lstStyle/>
        <a:p>
          <a:endParaRPr lang="en-US"/>
        </a:p>
      </dgm:t>
    </dgm:pt>
    <dgm:pt modelId="{9B4DB3A1-448C-1148-ADE3-55FE73A5688B}">
      <dgm:prSet phldrT="[Text]"/>
      <dgm:spPr>
        <a:solidFill>
          <a:schemeClr val="accent3">
            <a:lumMod val="75000"/>
          </a:schemeClr>
        </a:solidFill>
      </dgm:spPr>
      <dgm:t>
        <a:bodyPr/>
        <a:lstStyle/>
        <a:p>
          <a:r>
            <a:rPr lang="en-US" dirty="0"/>
            <a:t>Engineering effect</a:t>
          </a:r>
        </a:p>
      </dgm:t>
    </dgm:pt>
    <dgm:pt modelId="{44347E44-0D7E-4943-AA47-E4444E791074}" type="parTrans" cxnId="{841A5FF3-575B-2C4A-8260-77D452699C63}">
      <dgm:prSet/>
      <dgm:spPr/>
      <dgm:t>
        <a:bodyPr/>
        <a:lstStyle/>
        <a:p>
          <a:endParaRPr lang="en-US"/>
        </a:p>
      </dgm:t>
    </dgm:pt>
    <dgm:pt modelId="{AD17E0D3-560A-BD40-96E5-8BF4117400FC}" type="sibTrans" cxnId="{841A5FF3-575B-2C4A-8260-77D452699C63}">
      <dgm:prSet/>
      <dgm:spPr>
        <a:solidFill>
          <a:schemeClr val="accent5">
            <a:lumMod val="75000"/>
          </a:schemeClr>
        </a:solidFill>
      </dgm:spPr>
      <dgm:t>
        <a:bodyPr/>
        <a:lstStyle/>
        <a:p>
          <a:endParaRPr lang="en-US"/>
        </a:p>
      </dgm:t>
    </dgm:pt>
    <dgm:pt modelId="{EB278C14-D444-E648-BE25-AB2F24FAB32C}">
      <dgm:prSet phldrT="[Text]"/>
      <dgm:spPr>
        <a:solidFill>
          <a:schemeClr val="bg1">
            <a:lumMod val="75000"/>
            <a:lumOff val="25000"/>
          </a:schemeClr>
        </a:solidFill>
      </dgm:spPr>
      <dgm:t>
        <a:bodyPr/>
        <a:lstStyle/>
        <a:p>
          <a:r>
            <a:rPr lang="en-US" dirty="0"/>
            <a:t>User Interface</a:t>
          </a:r>
        </a:p>
      </dgm:t>
    </dgm:pt>
    <dgm:pt modelId="{A72FE653-B6FF-F447-8FA3-F26F62B0B7E4}" type="parTrans" cxnId="{8EDD246B-AC62-2741-A3B0-40DD69DA6651}">
      <dgm:prSet/>
      <dgm:spPr/>
      <dgm:t>
        <a:bodyPr/>
        <a:lstStyle/>
        <a:p>
          <a:endParaRPr lang="en-US"/>
        </a:p>
      </dgm:t>
    </dgm:pt>
    <dgm:pt modelId="{3FDA0350-3993-5B46-8D91-F6A86456F25E}" type="sibTrans" cxnId="{8EDD246B-AC62-2741-A3B0-40DD69DA6651}">
      <dgm:prSet/>
      <dgm:spPr/>
      <dgm:t>
        <a:bodyPr/>
        <a:lstStyle/>
        <a:p>
          <a:endParaRPr lang="en-US"/>
        </a:p>
      </dgm:t>
    </dgm:pt>
    <dgm:pt modelId="{61A127C0-F8CB-6A42-9F43-294D48E95B66}" type="pres">
      <dgm:prSet presAssocID="{32D043F8-D8BF-7F42-9655-6A8A05B19127}" presName="Name0" presStyleCnt="0">
        <dgm:presLayoutVars>
          <dgm:dir/>
          <dgm:resizeHandles val="exact"/>
        </dgm:presLayoutVars>
      </dgm:prSet>
      <dgm:spPr/>
    </dgm:pt>
    <dgm:pt modelId="{122C8B24-0538-D04C-9B59-02F73382E2CE}" type="pres">
      <dgm:prSet presAssocID="{ADD7072F-FF7D-A546-B403-85EE2C7EF6AB}" presName="node" presStyleLbl="node1" presStyleIdx="0" presStyleCnt="3">
        <dgm:presLayoutVars>
          <dgm:bulletEnabled val="1"/>
        </dgm:presLayoutVars>
      </dgm:prSet>
      <dgm:spPr/>
    </dgm:pt>
    <dgm:pt modelId="{F960BCD3-E41A-DD41-A318-5C34CC1F8908}" type="pres">
      <dgm:prSet presAssocID="{2FE4FEA5-D5B7-D145-9CD0-45AE7123CD80}" presName="sibTrans" presStyleLbl="sibTrans2D1" presStyleIdx="0" presStyleCnt="2"/>
      <dgm:spPr/>
    </dgm:pt>
    <dgm:pt modelId="{70496BD6-BCD2-784E-A9D7-9E0C9E6F2751}" type="pres">
      <dgm:prSet presAssocID="{2FE4FEA5-D5B7-D145-9CD0-45AE7123CD80}" presName="connectorText" presStyleLbl="sibTrans2D1" presStyleIdx="0" presStyleCnt="2"/>
      <dgm:spPr/>
    </dgm:pt>
    <dgm:pt modelId="{903CC851-7729-AD46-B70F-95C2F2DB5677}" type="pres">
      <dgm:prSet presAssocID="{9B4DB3A1-448C-1148-ADE3-55FE73A5688B}" presName="node" presStyleLbl="node1" presStyleIdx="1" presStyleCnt="3" custLinFactNeighborX="-3812" custLinFactNeighborY="-2030">
        <dgm:presLayoutVars>
          <dgm:bulletEnabled val="1"/>
        </dgm:presLayoutVars>
      </dgm:prSet>
      <dgm:spPr/>
    </dgm:pt>
    <dgm:pt modelId="{DBE97F80-A95D-3C44-83E8-D4A0C918690E}" type="pres">
      <dgm:prSet presAssocID="{AD17E0D3-560A-BD40-96E5-8BF4117400FC}" presName="sibTrans" presStyleLbl="sibTrans2D1" presStyleIdx="1" presStyleCnt="2"/>
      <dgm:spPr/>
    </dgm:pt>
    <dgm:pt modelId="{5C631159-F1D4-FE4B-A31E-45A3C3C9CF80}" type="pres">
      <dgm:prSet presAssocID="{AD17E0D3-560A-BD40-96E5-8BF4117400FC}" presName="connectorText" presStyleLbl="sibTrans2D1" presStyleIdx="1" presStyleCnt="2"/>
      <dgm:spPr/>
    </dgm:pt>
    <dgm:pt modelId="{224213C2-A6B3-C841-8158-80B35BEE2506}" type="pres">
      <dgm:prSet presAssocID="{EB278C14-D444-E648-BE25-AB2F24FAB32C}" presName="node" presStyleLbl="node1" presStyleIdx="2" presStyleCnt="3" custLinFactNeighborX="-3866" custLinFactNeighborY="1289">
        <dgm:presLayoutVars>
          <dgm:bulletEnabled val="1"/>
        </dgm:presLayoutVars>
      </dgm:prSet>
      <dgm:spPr/>
    </dgm:pt>
  </dgm:ptLst>
  <dgm:cxnLst>
    <dgm:cxn modelId="{79CC144D-162D-C24E-8F5E-83ED0185F5DB}" type="presOf" srcId="{2FE4FEA5-D5B7-D145-9CD0-45AE7123CD80}" destId="{F960BCD3-E41A-DD41-A318-5C34CC1F8908}" srcOrd="0" destOrd="0" presId="urn:microsoft.com/office/officeart/2005/8/layout/process1"/>
    <dgm:cxn modelId="{B74F924E-1AFA-F442-8223-28B0C2385846}" type="presOf" srcId="{32D043F8-D8BF-7F42-9655-6A8A05B19127}" destId="{61A127C0-F8CB-6A42-9F43-294D48E95B66}" srcOrd="0" destOrd="0" presId="urn:microsoft.com/office/officeart/2005/8/layout/process1"/>
    <dgm:cxn modelId="{1278235F-96C1-024D-9269-C6769CF98A37}" srcId="{32D043F8-D8BF-7F42-9655-6A8A05B19127}" destId="{ADD7072F-FF7D-A546-B403-85EE2C7EF6AB}" srcOrd="0" destOrd="0" parTransId="{AAB756B6-FC1F-A04A-813F-9E5E113F710E}" sibTransId="{2FE4FEA5-D5B7-D145-9CD0-45AE7123CD80}"/>
    <dgm:cxn modelId="{9889FB65-329E-754E-82DF-923010A16A64}" type="presOf" srcId="{AD17E0D3-560A-BD40-96E5-8BF4117400FC}" destId="{5C631159-F1D4-FE4B-A31E-45A3C3C9CF80}" srcOrd="1" destOrd="0" presId="urn:microsoft.com/office/officeart/2005/8/layout/process1"/>
    <dgm:cxn modelId="{8EDD246B-AC62-2741-A3B0-40DD69DA6651}" srcId="{32D043F8-D8BF-7F42-9655-6A8A05B19127}" destId="{EB278C14-D444-E648-BE25-AB2F24FAB32C}" srcOrd="2" destOrd="0" parTransId="{A72FE653-B6FF-F447-8FA3-F26F62B0B7E4}" sibTransId="{3FDA0350-3993-5B46-8D91-F6A86456F25E}"/>
    <dgm:cxn modelId="{702C8AA0-70EC-7642-A241-AD8D327415DA}" type="presOf" srcId="{AD17E0D3-560A-BD40-96E5-8BF4117400FC}" destId="{DBE97F80-A95D-3C44-83E8-D4A0C918690E}" srcOrd="0" destOrd="0" presId="urn:microsoft.com/office/officeart/2005/8/layout/process1"/>
    <dgm:cxn modelId="{25F4FDBC-341F-9546-ADDD-A6FD7C861FD0}" type="presOf" srcId="{EB278C14-D444-E648-BE25-AB2F24FAB32C}" destId="{224213C2-A6B3-C841-8158-80B35BEE2506}" srcOrd="0" destOrd="0" presId="urn:microsoft.com/office/officeart/2005/8/layout/process1"/>
    <dgm:cxn modelId="{B69E4CCA-C6E2-9C48-9D6C-279751680B9A}" type="presOf" srcId="{9B4DB3A1-448C-1148-ADE3-55FE73A5688B}" destId="{903CC851-7729-AD46-B70F-95C2F2DB5677}" srcOrd="0" destOrd="0" presId="urn:microsoft.com/office/officeart/2005/8/layout/process1"/>
    <dgm:cxn modelId="{87E01ED6-D556-AE4B-AA1D-94CBABD636DA}" type="presOf" srcId="{2FE4FEA5-D5B7-D145-9CD0-45AE7123CD80}" destId="{70496BD6-BCD2-784E-A9D7-9E0C9E6F2751}" srcOrd="1" destOrd="0" presId="urn:microsoft.com/office/officeart/2005/8/layout/process1"/>
    <dgm:cxn modelId="{371EFCDA-A784-FC45-991B-EFBBAC83005D}" type="presOf" srcId="{ADD7072F-FF7D-A546-B403-85EE2C7EF6AB}" destId="{122C8B24-0538-D04C-9B59-02F73382E2CE}" srcOrd="0" destOrd="0" presId="urn:microsoft.com/office/officeart/2005/8/layout/process1"/>
    <dgm:cxn modelId="{841A5FF3-575B-2C4A-8260-77D452699C63}" srcId="{32D043F8-D8BF-7F42-9655-6A8A05B19127}" destId="{9B4DB3A1-448C-1148-ADE3-55FE73A5688B}" srcOrd="1" destOrd="0" parTransId="{44347E44-0D7E-4943-AA47-E4444E791074}" sibTransId="{AD17E0D3-560A-BD40-96E5-8BF4117400FC}"/>
    <dgm:cxn modelId="{337F8EDF-2456-8F4F-8369-2048C40169CE}" type="presParOf" srcId="{61A127C0-F8CB-6A42-9F43-294D48E95B66}" destId="{122C8B24-0538-D04C-9B59-02F73382E2CE}" srcOrd="0" destOrd="0" presId="urn:microsoft.com/office/officeart/2005/8/layout/process1"/>
    <dgm:cxn modelId="{1B72335C-4631-044A-951E-1D45D8275046}" type="presParOf" srcId="{61A127C0-F8CB-6A42-9F43-294D48E95B66}" destId="{F960BCD3-E41A-DD41-A318-5C34CC1F8908}" srcOrd="1" destOrd="0" presId="urn:microsoft.com/office/officeart/2005/8/layout/process1"/>
    <dgm:cxn modelId="{399F2803-CA3F-1044-AAFB-FFCA57D9E185}" type="presParOf" srcId="{F960BCD3-E41A-DD41-A318-5C34CC1F8908}" destId="{70496BD6-BCD2-784E-A9D7-9E0C9E6F2751}" srcOrd="0" destOrd="0" presId="urn:microsoft.com/office/officeart/2005/8/layout/process1"/>
    <dgm:cxn modelId="{D297510B-D449-644F-BB8D-A0FCD910F3D0}" type="presParOf" srcId="{61A127C0-F8CB-6A42-9F43-294D48E95B66}" destId="{903CC851-7729-AD46-B70F-95C2F2DB5677}" srcOrd="2" destOrd="0" presId="urn:microsoft.com/office/officeart/2005/8/layout/process1"/>
    <dgm:cxn modelId="{3C934A83-7764-EE4E-800E-F54B7340439B}" type="presParOf" srcId="{61A127C0-F8CB-6A42-9F43-294D48E95B66}" destId="{DBE97F80-A95D-3C44-83E8-D4A0C918690E}" srcOrd="3" destOrd="0" presId="urn:microsoft.com/office/officeart/2005/8/layout/process1"/>
    <dgm:cxn modelId="{76239C86-F58B-6A46-A1A6-6374B41F332D}" type="presParOf" srcId="{DBE97F80-A95D-3C44-83E8-D4A0C918690E}" destId="{5C631159-F1D4-FE4B-A31E-45A3C3C9CF80}" srcOrd="0" destOrd="0" presId="urn:microsoft.com/office/officeart/2005/8/layout/process1"/>
    <dgm:cxn modelId="{9F15799B-058C-A645-9169-32CFF2AD84BD}" type="presParOf" srcId="{61A127C0-F8CB-6A42-9F43-294D48E95B66}" destId="{224213C2-A6B3-C841-8158-80B35BEE2506}"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C8B24-0538-D04C-9B59-02F73382E2CE}">
      <dsp:nvSpPr>
        <dsp:cNvPr id="0" name=""/>
        <dsp:cNvSpPr/>
      </dsp:nvSpPr>
      <dsp:spPr>
        <a:xfrm>
          <a:off x="7535" y="833316"/>
          <a:ext cx="2252180" cy="1351308"/>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Environment (model or data)</a:t>
          </a:r>
        </a:p>
      </dsp:txBody>
      <dsp:txXfrm>
        <a:off x="47113" y="872894"/>
        <a:ext cx="2173024" cy="1272152"/>
      </dsp:txXfrm>
    </dsp:sp>
    <dsp:sp modelId="{F960BCD3-E41A-DD41-A318-5C34CC1F8908}">
      <dsp:nvSpPr>
        <dsp:cNvPr id="0" name=""/>
        <dsp:cNvSpPr/>
      </dsp:nvSpPr>
      <dsp:spPr>
        <a:xfrm>
          <a:off x="2476348" y="1229700"/>
          <a:ext cx="459261" cy="558540"/>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76348" y="1341408"/>
        <a:ext cx="321483" cy="335124"/>
      </dsp:txXfrm>
    </dsp:sp>
    <dsp:sp modelId="{903CC851-7729-AD46-B70F-95C2F2DB5677}">
      <dsp:nvSpPr>
        <dsp:cNvPr id="0" name=""/>
        <dsp:cNvSpPr/>
      </dsp:nvSpPr>
      <dsp:spPr>
        <a:xfrm>
          <a:off x="3126246" y="833316"/>
          <a:ext cx="2252180" cy="1351308"/>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Engineering effect</a:t>
          </a:r>
        </a:p>
      </dsp:txBody>
      <dsp:txXfrm>
        <a:off x="3165824" y="872894"/>
        <a:ext cx="2173024" cy="1272152"/>
      </dsp:txXfrm>
    </dsp:sp>
    <dsp:sp modelId="{DBE97F80-A95D-3C44-83E8-D4A0C918690E}">
      <dsp:nvSpPr>
        <dsp:cNvPr id="0" name=""/>
        <dsp:cNvSpPr/>
      </dsp:nvSpPr>
      <dsp:spPr>
        <a:xfrm rot="18994">
          <a:off x="5603520" y="1238484"/>
          <a:ext cx="477211" cy="558540"/>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603521" y="1349797"/>
        <a:ext cx="334048" cy="335124"/>
      </dsp:txXfrm>
    </dsp:sp>
    <dsp:sp modelId="{224213C2-A6B3-C841-8158-80B35BEE2506}">
      <dsp:nvSpPr>
        <dsp:cNvPr id="0" name=""/>
        <dsp:cNvSpPr/>
      </dsp:nvSpPr>
      <dsp:spPr>
        <a:xfrm>
          <a:off x="6278813" y="850735"/>
          <a:ext cx="2252180" cy="1351308"/>
        </a:xfrm>
        <a:prstGeom prst="roundRect">
          <a:avLst>
            <a:gd name="adj" fmla="val 10000"/>
          </a:avLst>
        </a:prstGeom>
        <a:solidFill>
          <a:schemeClr val="bg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User Interface</a:t>
          </a:r>
        </a:p>
      </dsp:txBody>
      <dsp:txXfrm>
        <a:off x="6318391" y="890313"/>
        <a:ext cx="2173024" cy="1272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C8B24-0538-D04C-9B59-02F73382E2CE}">
      <dsp:nvSpPr>
        <dsp:cNvPr id="0" name=""/>
        <dsp:cNvSpPr/>
      </dsp:nvSpPr>
      <dsp:spPr>
        <a:xfrm>
          <a:off x="6477" y="0"/>
          <a:ext cx="1936081" cy="901049"/>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Environment (model or data)</a:t>
          </a:r>
        </a:p>
      </dsp:txBody>
      <dsp:txXfrm>
        <a:off x="32868" y="26391"/>
        <a:ext cx="1883299" cy="848267"/>
      </dsp:txXfrm>
    </dsp:sp>
    <dsp:sp modelId="{F960BCD3-E41A-DD41-A318-5C34CC1F8908}">
      <dsp:nvSpPr>
        <dsp:cNvPr id="0" name=""/>
        <dsp:cNvSpPr/>
      </dsp:nvSpPr>
      <dsp:spPr>
        <a:xfrm>
          <a:off x="2128786" y="210450"/>
          <a:ext cx="394802" cy="480148"/>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128786" y="306480"/>
        <a:ext cx="276361" cy="288088"/>
      </dsp:txXfrm>
    </dsp:sp>
    <dsp:sp modelId="{903CC851-7729-AD46-B70F-95C2F2DB5677}">
      <dsp:nvSpPr>
        <dsp:cNvPr id="0" name=""/>
        <dsp:cNvSpPr/>
      </dsp:nvSpPr>
      <dsp:spPr>
        <a:xfrm>
          <a:off x="2687470" y="0"/>
          <a:ext cx="1936081" cy="901049"/>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Engineering effect</a:t>
          </a:r>
        </a:p>
      </dsp:txBody>
      <dsp:txXfrm>
        <a:off x="2713861" y="26391"/>
        <a:ext cx="1883299" cy="848267"/>
      </dsp:txXfrm>
    </dsp:sp>
    <dsp:sp modelId="{DBE97F80-A95D-3C44-83E8-D4A0C918690E}">
      <dsp:nvSpPr>
        <dsp:cNvPr id="0" name=""/>
        <dsp:cNvSpPr/>
      </dsp:nvSpPr>
      <dsp:spPr>
        <a:xfrm>
          <a:off x="4817054" y="210450"/>
          <a:ext cx="410227" cy="480148"/>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817054" y="306480"/>
        <a:ext cx="287159" cy="288088"/>
      </dsp:txXfrm>
    </dsp:sp>
    <dsp:sp modelId="{224213C2-A6B3-C841-8158-80B35BEE2506}">
      <dsp:nvSpPr>
        <dsp:cNvPr id="0" name=""/>
        <dsp:cNvSpPr/>
      </dsp:nvSpPr>
      <dsp:spPr>
        <a:xfrm>
          <a:off x="5397565" y="0"/>
          <a:ext cx="1936081" cy="901049"/>
        </a:xfrm>
        <a:prstGeom prst="roundRect">
          <a:avLst>
            <a:gd name="adj" fmla="val 10000"/>
          </a:avLst>
        </a:prstGeom>
        <a:solidFill>
          <a:schemeClr val="bg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User Interface</a:t>
          </a:r>
        </a:p>
      </dsp:txBody>
      <dsp:txXfrm>
        <a:off x="5423956" y="26391"/>
        <a:ext cx="1883299" cy="848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C8B24-0538-D04C-9B59-02F73382E2CE}">
      <dsp:nvSpPr>
        <dsp:cNvPr id="0" name=""/>
        <dsp:cNvSpPr/>
      </dsp:nvSpPr>
      <dsp:spPr>
        <a:xfrm>
          <a:off x="6768" y="0"/>
          <a:ext cx="2022893" cy="901049"/>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Environment (model or data)</a:t>
          </a:r>
        </a:p>
      </dsp:txBody>
      <dsp:txXfrm>
        <a:off x="33159" y="26391"/>
        <a:ext cx="1970111" cy="848267"/>
      </dsp:txXfrm>
    </dsp:sp>
    <dsp:sp modelId="{F960BCD3-E41A-DD41-A318-5C34CC1F8908}">
      <dsp:nvSpPr>
        <dsp:cNvPr id="0" name=""/>
        <dsp:cNvSpPr/>
      </dsp:nvSpPr>
      <dsp:spPr>
        <a:xfrm>
          <a:off x="2224240" y="199685"/>
          <a:ext cx="412505" cy="501677"/>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24240" y="300020"/>
        <a:ext cx="288754" cy="301007"/>
      </dsp:txXfrm>
    </dsp:sp>
    <dsp:sp modelId="{903CC851-7729-AD46-B70F-95C2F2DB5677}">
      <dsp:nvSpPr>
        <dsp:cNvPr id="0" name=""/>
        <dsp:cNvSpPr/>
      </dsp:nvSpPr>
      <dsp:spPr>
        <a:xfrm>
          <a:off x="2807974" y="0"/>
          <a:ext cx="2022893" cy="901049"/>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Engineering effect</a:t>
          </a:r>
        </a:p>
      </dsp:txBody>
      <dsp:txXfrm>
        <a:off x="2834365" y="26391"/>
        <a:ext cx="1970111" cy="848267"/>
      </dsp:txXfrm>
    </dsp:sp>
    <dsp:sp modelId="{DBE97F80-A95D-3C44-83E8-D4A0C918690E}">
      <dsp:nvSpPr>
        <dsp:cNvPr id="0" name=""/>
        <dsp:cNvSpPr/>
      </dsp:nvSpPr>
      <dsp:spPr>
        <a:xfrm>
          <a:off x="5033048" y="199685"/>
          <a:ext cx="428621" cy="501677"/>
        </a:xfrm>
        <a:prstGeom prst="righ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033048" y="300020"/>
        <a:ext cx="300035" cy="301007"/>
      </dsp:txXfrm>
    </dsp:sp>
    <dsp:sp modelId="{224213C2-A6B3-C841-8158-80B35BEE2506}">
      <dsp:nvSpPr>
        <dsp:cNvPr id="0" name=""/>
        <dsp:cNvSpPr/>
      </dsp:nvSpPr>
      <dsp:spPr>
        <a:xfrm>
          <a:off x="5639588" y="0"/>
          <a:ext cx="2022893" cy="901049"/>
        </a:xfrm>
        <a:prstGeom prst="roundRect">
          <a:avLst>
            <a:gd name="adj" fmla="val 10000"/>
          </a:avLst>
        </a:prstGeom>
        <a:solidFill>
          <a:schemeClr val="bg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User Interface</a:t>
          </a:r>
        </a:p>
      </dsp:txBody>
      <dsp:txXfrm>
        <a:off x="5665979" y="26391"/>
        <a:ext cx="1970111" cy="8482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65D38-AC93-ED46-8762-ED3251F0CCA7}" type="datetimeFigureOut">
              <a:rPr lang="en-US" smtClean="0"/>
              <a:t>11/15/19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24B4B-E087-B848-956D-23FA3ABF7167}" type="slidenum">
              <a:rPr lang="en-US" smtClean="0"/>
              <a:t>‹#›</a:t>
            </a:fld>
            <a:endParaRPr lang="en-US"/>
          </a:p>
        </p:txBody>
      </p:sp>
    </p:spTree>
    <p:extLst>
      <p:ext uri="{BB962C8B-B14F-4D97-AF65-F5344CB8AC3E}">
        <p14:creationId xmlns:p14="http://schemas.microsoft.com/office/powerpoint/2010/main" val="1140426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24B4B-E087-B848-956D-23FA3ABF7167}" type="slidenum">
              <a:rPr lang="en-US" smtClean="0"/>
              <a:t>1</a:t>
            </a:fld>
            <a:endParaRPr lang="en-US"/>
          </a:p>
        </p:txBody>
      </p:sp>
    </p:spTree>
    <p:extLst>
      <p:ext uri="{BB962C8B-B14F-4D97-AF65-F5344CB8AC3E}">
        <p14:creationId xmlns:p14="http://schemas.microsoft.com/office/powerpoint/2010/main" val="439506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24B4B-E087-B848-956D-23FA3ABF7167}" type="slidenum">
              <a:rPr lang="en-US" smtClean="0"/>
              <a:t>10</a:t>
            </a:fld>
            <a:endParaRPr lang="en-US"/>
          </a:p>
        </p:txBody>
      </p:sp>
    </p:spTree>
    <p:extLst>
      <p:ext uri="{BB962C8B-B14F-4D97-AF65-F5344CB8AC3E}">
        <p14:creationId xmlns:p14="http://schemas.microsoft.com/office/powerpoint/2010/main" val="39404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24B4B-E087-B848-956D-23FA3ABF7167}" type="slidenum">
              <a:rPr lang="en-US" smtClean="0"/>
              <a:t>11</a:t>
            </a:fld>
            <a:endParaRPr lang="en-US"/>
          </a:p>
        </p:txBody>
      </p:sp>
    </p:spTree>
    <p:extLst>
      <p:ext uri="{BB962C8B-B14F-4D97-AF65-F5344CB8AC3E}">
        <p14:creationId xmlns:p14="http://schemas.microsoft.com/office/powerpoint/2010/main" val="41576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24B4B-E087-B848-956D-23FA3ABF7167}" type="slidenum">
              <a:rPr lang="en-US" smtClean="0"/>
              <a:t>2</a:t>
            </a:fld>
            <a:endParaRPr lang="en-US"/>
          </a:p>
        </p:txBody>
      </p:sp>
    </p:spTree>
    <p:extLst>
      <p:ext uri="{BB962C8B-B14F-4D97-AF65-F5344CB8AC3E}">
        <p14:creationId xmlns:p14="http://schemas.microsoft.com/office/powerpoint/2010/main" val="300507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A724B4B-E087-B848-956D-23FA3ABF7167}" type="slidenum">
              <a:rPr lang="en-US" smtClean="0"/>
              <a:t>3</a:t>
            </a:fld>
            <a:endParaRPr lang="en-US"/>
          </a:p>
        </p:txBody>
      </p:sp>
    </p:spTree>
    <p:extLst>
      <p:ext uri="{BB962C8B-B14F-4D97-AF65-F5344CB8AC3E}">
        <p14:creationId xmlns:p14="http://schemas.microsoft.com/office/powerpoint/2010/main" val="24308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24B4B-E087-B848-956D-23FA3ABF7167}" type="slidenum">
              <a:rPr lang="en-US" smtClean="0"/>
              <a:t>4</a:t>
            </a:fld>
            <a:endParaRPr lang="en-US"/>
          </a:p>
        </p:txBody>
      </p:sp>
    </p:spTree>
    <p:extLst>
      <p:ext uri="{BB962C8B-B14F-4D97-AF65-F5344CB8AC3E}">
        <p14:creationId xmlns:p14="http://schemas.microsoft.com/office/powerpoint/2010/main" val="346153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24B4B-E087-B848-956D-23FA3ABF7167}" type="slidenum">
              <a:rPr lang="en-US" smtClean="0"/>
              <a:t>5</a:t>
            </a:fld>
            <a:endParaRPr lang="en-US"/>
          </a:p>
        </p:txBody>
      </p:sp>
    </p:spTree>
    <p:extLst>
      <p:ext uri="{BB962C8B-B14F-4D97-AF65-F5344CB8AC3E}">
        <p14:creationId xmlns:p14="http://schemas.microsoft.com/office/powerpoint/2010/main" val="294118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A724B4B-E087-B848-956D-23FA3ABF7167}" type="slidenum">
              <a:rPr lang="en-US" smtClean="0"/>
              <a:t>6</a:t>
            </a:fld>
            <a:endParaRPr lang="en-US"/>
          </a:p>
        </p:txBody>
      </p:sp>
    </p:spTree>
    <p:extLst>
      <p:ext uri="{BB962C8B-B14F-4D97-AF65-F5344CB8AC3E}">
        <p14:creationId xmlns:p14="http://schemas.microsoft.com/office/powerpoint/2010/main" val="77319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A724B4B-E087-B848-956D-23FA3ABF7167}" type="slidenum">
              <a:rPr lang="en-US" smtClean="0"/>
              <a:t>7</a:t>
            </a:fld>
            <a:endParaRPr lang="en-US"/>
          </a:p>
        </p:txBody>
      </p:sp>
    </p:spTree>
    <p:extLst>
      <p:ext uri="{BB962C8B-B14F-4D97-AF65-F5344CB8AC3E}">
        <p14:creationId xmlns:p14="http://schemas.microsoft.com/office/powerpoint/2010/main" val="417514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A724B4B-E087-B848-956D-23FA3ABF7167}" type="slidenum">
              <a:rPr lang="en-US" smtClean="0"/>
              <a:t>8</a:t>
            </a:fld>
            <a:endParaRPr lang="en-US"/>
          </a:p>
        </p:txBody>
      </p:sp>
    </p:spTree>
    <p:extLst>
      <p:ext uri="{BB962C8B-B14F-4D97-AF65-F5344CB8AC3E}">
        <p14:creationId xmlns:p14="http://schemas.microsoft.com/office/powerpoint/2010/main" val="176402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A724B4B-E087-B848-956D-23FA3ABF7167}" type="slidenum">
              <a:rPr lang="en-US" smtClean="0"/>
              <a:t>9</a:t>
            </a:fld>
            <a:endParaRPr lang="en-US"/>
          </a:p>
        </p:txBody>
      </p:sp>
    </p:spTree>
    <p:extLst>
      <p:ext uri="{BB962C8B-B14F-4D97-AF65-F5344CB8AC3E}">
        <p14:creationId xmlns:p14="http://schemas.microsoft.com/office/powerpoint/2010/main" val="72796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0908EA-31C1-E24C-AB8D-B744420D19A5}"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32ACB-0D06-4E47-A919-9A8E7851876F}" type="slidenum">
              <a:rPr lang="en-US" smtClean="0"/>
              <a:t>‹#›</a:t>
            </a:fld>
            <a:endParaRPr lang="en-US"/>
          </a:p>
        </p:txBody>
      </p:sp>
    </p:spTree>
    <p:extLst>
      <p:ext uri="{BB962C8B-B14F-4D97-AF65-F5344CB8AC3E}">
        <p14:creationId xmlns:p14="http://schemas.microsoft.com/office/powerpoint/2010/main" val="249692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908EA-31C1-E24C-AB8D-B744420D19A5}"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32ACB-0D06-4E47-A919-9A8E7851876F}" type="slidenum">
              <a:rPr lang="en-US" smtClean="0"/>
              <a:t>‹#›</a:t>
            </a:fld>
            <a:endParaRPr lang="en-US"/>
          </a:p>
        </p:txBody>
      </p:sp>
    </p:spTree>
    <p:extLst>
      <p:ext uri="{BB962C8B-B14F-4D97-AF65-F5344CB8AC3E}">
        <p14:creationId xmlns:p14="http://schemas.microsoft.com/office/powerpoint/2010/main" val="308090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908EA-31C1-E24C-AB8D-B744420D19A5}"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32ACB-0D06-4E47-A919-9A8E7851876F}" type="slidenum">
              <a:rPr lang="en-US" smtClean="0"/>
              <a:t>‹#›</a:t>
            </a:fld>
            <a:endParaRPr lang="en-US"/>
          </a:p>
        </p:txBody>
      </p:sp>
    </p:spTree>
    <p:extLst>
      <p:ext uri="{BB962C8B-B14F-4D97-AF65-F5344CB8AC3E}">
        <p14:creationId xmlns:p14="http://schemas.microsoft.com/office/powerpoint/2010/main" val="256410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908EA-31C1-E24C-AB8D-B744420D19A5}"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32ACB-0D06-4E47-A919-9A8E7851876F}" type="slidenum">
              <a:rPr lang="en-US" smtClean="0"/>
              <a:t>‹#›</a:t>
            </a:fld>
            <a:endParaRPr lang="en-US"/>
          </a:p>
        </p:txBody>
      </p:sp>
    </p:spTree>
    <p:extLst>
      <p:ext uri="{BB962C8B-B14F-4D97-AF65-F5344CB8AC3E}">
        <p14:creationId xmlns:p14="http://schemas.microsoft.com/office/powerpoint/2010/main" val="27414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0908EA-31C1-E24C-AB8D-B744420D19A5}" type="datetimeFigureOut">
              <a:rPr lang="en-US" smtClean="0"/>
              <a:t>11/15/19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32ACB-0D06-4E47-A919-9A8E7851876F}" type="slidenum">
              <a:rPr lang="en-US" smtClean="0"/>
              <a:t>‹#›</a:t>
            </a:fld>
            <a:endParaRPr lang="en-US"/>
          </a:p>
        </p:txBody>
      </p:sp>
    </p:spTree>
    <p:extLst>
      <p:ext uri="{BB962C8B-B14F-4D97-AF65-F5344CB8AC3E}">
        <p14:creationId xmlns:p14="http://schemas.microsoft.com/office/powerpoint/2010/main" val="35782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0908EA-31C1-E24C-AB8D-B744420D19A5}" type="datetimeFigureOut">
              <a:rPr lang="en-US" smtClean="0"/>
              <a:t>11/15/19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32ACB-0D06-4E47-A919-9A8E7851876F}" type="slidenum">
              <a:rPr lang="en-US" smtClean="0"/>
              <a:t>‹#›</a:t>
            </a:fld>
            <a:endParaRPr lang="en-US"/>
          </a:p>
        </p:txBody>
      </p:sp>
    </p:spTree>
    <p:extLst>
      <p:ext uri="{BB962C8B-B14F-4D97-AF65-F5344CB8AC3E}">
        <p14:creationId xmlns:p14="http://schemas.microsoft.com/office/powerpoint/2010/main" val="216313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0908EA-31C1-E24C-AB8D-B744420D19A5}" type="datetimeFigureOut">
              <a:rPr lang="en-US" smtClean="0"/>
              <a:t>11/15/19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32ACB-0D06-4E47-A919-9A8E7851876F}" type="slidenum">
              <a:rPr lang="en-US" smtClean="0"/>
              <a:t>‹#›</a:t>
            </a:fld>
            <a:endParaRPr lang="en-US"/>
          </a:p>
        </p:txBody>
      </p:sp>
    </p:spTree>
    <p:extLst>
      <p:ext uri="{BB962C8B-B14F-4D97-AF65-F5344CB8AC3E}">
        <p14:creationId xmlns:p14="http://schemas.microsoft.com/office/powerpoint/2010/main" val="26677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0908EA-31C1-E24C-AB8D-B744420D19A5}" type="datetimeFigureOut">
              <a:rPr lang="en-US" smtClean="0"/>
              <a:t>11/15/19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32ACB-0D06-4E47-A919-9A8E7851876F}" type="slidenum">
              <a:rPr lang="en-US" smtClean="0"/>
              <a:t>‹#›</a:t>
            </a:fld>
            <a:endParaRPr lang="en-US"/>
          </a:p>
        </p:txBody>
      </p:sp>
    </p:spTree>
    <p:extLst>
      <p:ext uri="{BB962C8B-B14F-4D97-AF65-F5344CB8AC3E}">
        <p14:creationId xmlns:p14="http://schemas.microsoft.com/office/powerpoint/2010/main" val="110996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908EA-31C1-E24C-AB8D-B744420D19A5}" type="datetimeFigureOut">
              <a:rPr lang="en-US" smtClean="0"/>
              <a:t>11/15/19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32ACB-0D06-4E47-A919-9A8E7851876F}" type="slidenum">
              <a:rPr lang="en-US" smtClean="0"/>
              <a:t>‹#›</a:t>
            </a:fld>
            <a:endParaRPr lang="en-US"/>
          </a:p>
        </p:txBody>
      </p:sp>
    </p:spTree>
    <p:extLst>
      <p:ext uri="{BB962C8B-B14F-4D97-AF65-F5344CB8AC3E}">
        <p14:creationId xmlns:p14="http://schemas.microsoft.com/office/powerpoint/2010/main" val="254509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tx2">
              <a:lumMod val="75000"/>
            </a:schemeClr>
          </a:solidFill>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80908EA-31C1-E24C-AB8D-B744420D19A5}" type="datetimeFigureOut">
              <a:rPr lang="en-US" smtClean="0"/>
              <a:t>11/15/19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32ACB-0D06-4E47-A919-9A8E7851876F}" type="slidenum">
              <a:rPr lang="en-US" smtClean="0"/>
              <a:t>‹#›</a:t>
            </a:fld>
            <a:endParaRPr lang="en-US"/>
          </a:p>
        </p:txBody>
      </p:sp>
    </p:spTree>
    <p:extLst>
      <p:ext uri="{BB962C8B-B14F-4D97-AF65-F5344CB8AC3E}">
        <p14:creationId xmlns:p14="http://schemas.microsoft.com/office/powerpoint/2010/main" val="57969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0908EA-31C1-E24C-AB8D-B744420D19A5}" type="datetimeFigureOut">
              <a:rPr lang="en-US" smtClean="0"/>
              <a:t>11/15/19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32ACB-0D06-4E47-A919-9A8E7851876F}" type="slidenum">
              <a:rPr lang="en-US" smtClean="0"/>
              <a:t>‹#›</a:t>
            </a:fld>
            <a:endParaRPr lang="en-US"/>
          </a:p>
        </p:txBody>
      </p:sp>
    </p:spTree>
    <p:extLst>
      <p:ext uri="{BB962C8B-B14F-4D97-AF65-F5344CB8AC3E}">
        <p14:creationId xmlns:p14="http://schemas.microsoft.com/office/powerpoint/2010/main" val="355386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908EA-31C1-E24C-AB8D-B744420D19A5}" type="datetimeFigureOut">
              <a:rPr lang="en-US" smtClean="0"/>
              <a:t>11/15/19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67831" y="6356350"/>
            <a:ext cx="24189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Space Hazards Applications, LLC</a:t>
            </a:r>
          </a:p>
        </p:txBody>
      </p:sp>
    </p:spTree>
    <p:extLst>
      <p:ext uri="{BB962C8B-B14F-4D97-AF65-F5344CB8AC3E}">
        <p14:creationId xmlns:p14="http://schemas.microsoft.com/office/powerpoint/2010/main" val="15436843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3.png"/><Relationship Id="rId7" Type="http://schemas.openxmlformats.org/officeDocument/2006/relationships/diagramLayout" Target="../diagrams/layout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Data" Target="../diagrams/data3.xml"/><Relationship Id="rId5" Type="http://schemas.openxmlformats.org/officeDocument/2006/relationships/image" Target="../media/image15.png"/><Relationship Id="rId10" Type="http://schemas.microsoft.com/office/2007/relationships/diagramDrawing" Target="../diagrams/drawing3.xml"/><Relationship Id="rId4" Type="http://schemas.openxmlformats.org/officeDocument/2006/relationships/image" Target="../media/image14.pn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4194"/>
          <a:stretch/>
        </p:blipFill>
        <p:spPr>
          <a:xfrm>
            <a:off x="270928" y="321731"/>
            <a:ext cx="8630376" cy="4654384"/>
          </a:xfrm>
          <a:prstGeom prst="rect">
            <a:avLst/>
          </a:prstGeom>
        </p:spPr>
      </p:pic>
      <p:sp>
        <p:nvSpPr>
          <p:cNvPr id="2" name="Title 1"/>
          <p:cNvSpPr>
            <a:spLocks noGrp="1"/>
          </p:cNvSpPr>
          <p:nvPr>
            <p:ph type="ctrTitle"/>
          </p:nvPr>
        </p:nvSpPr>
        <p:spPr>
          <a:xfrm>
            <a:off x="304794" y="4799535"/>
            <a:ext cx="9228667" cy="1953475"/>
          </a:xfrm>
          <a:noFill/>
          <a:effectLst>
            <a:softEdge rad="127000"/>
          </a:effectLst>
        </p:spPr>
        <p:txBody>
          <a:bodyPr anchor="t">
            <a:noAutofit/>
          </a:bodyPr>
          <a:lstStyle/>
          <a:p>
            <a:pPr>
              <a:spcBef>
                <a:spcPts val="0"/>
              </a:spcBef>
              <a:spcAft>
                <a:spcPts val="600"/>
              </a:spcAft>
            </a:pPr>
            <a:r>
              <a:rPr lang="en-US" sz="2400" spc="-20" dirty="0">
                <a:solidFill>
                  <a:schemeClr val="bg2">
                    <a:lumMod val="75000"/>
                  </a:schemeClr>
                </a:solidFill>
                <a:latin typeface="Raleway" panose="020B0503030101060003" pitchFamily="34" charset="77"/>
                <a:cs typeface="Raleway"/>
              </a:rPr>
              <a:t> </a:t>
            </a:r>
            <a:br>
              <a:rPr lang="en-US" sz="2400" spc="-20" dirty="0">
                <a:solidFill>
                  <a:schemeClr val="bg2">
                    <a:lumMod val="75000"/>
                  </a:schemeClr>
                </a:solidFill>
                <a:latin typeface="Raleway" panose="020B0503030101060003" pitchFamily="34" charset="77"/>
                <a:cs typeface="Raleway"/>
              </a:rPr>
            </a:br>
            <a:r>
              <a:rPr lang="en-US" sz="2400" dirty="0">
                <a:solidFill>
                  <a:schemeClr val="bg2">
                    <a:lumMod val="75000"/>
                  </a:schemeClr>
                </a:solidFill>
                <a:latin typeface="Raleway" panose="020B0503030101060003" pitchFamily="34" charset="77"/>
              </a:rPr>
              <a:t>Applications and Models for Satellite Anomaly Analysis</a:t>
            </a:r>
            <a:br>
              <a:rPr lang="en-US" sz="1800" spc="-20" dirty="0">
                <a:solidFill>
                  <a:schemeClr val="bg2">
                    <a:lumMod val="75000"/>
                  </a:schemeClr>
                </a:solidFill>
                <a:latin typeface="Raleway" panose="020B0503030101060003" pitchFamily="34" charset="77"/>
                <a:cs typeface="Raleway"/>
              </a:rPr>
            </a:br>
            <a:br>
              <a:rPr lang="en-US" sz="1800" spc="-20" dirty="0">
                <a:solidFill>
                  <a:schemeClr val="bg2">
                    <a:lumMod val="75000"/>
                  </a:schemeClr>
                </a:solidFill>
                <a:latin typeface="Raleway" panose="020B0503030101060003" pitchFamily="34" charset="77"/>
                <a:cs typeface="Raleway"/>
              </a:rPr>
            </a:br>
            <a:r>
              <a:rPr lang="en-US" sz="1800" dirty="0">
                <a:solidFill>
                  <a:schemeClr val="bg2">
                    <a:lumMod val="75000"/>
                  </a:schemeClr>
                </a:solidFill>
                <a:latin typeface="Raleway" panose="020B0503030101060003" pitchFamily="34" charset="77"/>
              </a:rPr>
              <a:t>Janet Green (Space Hazards Applications, LLC)</a:t>
            </a:r>
            <a:br>
              <a:rPr lang="en-US" sz="1800" dirty="0">
                <a:solidFill>
                  <a:schemeClr val="bg2">
                    <a:lumMod val="75000"/>
                  </a:schemeClr>
                </a:solidFill>
                <a:latin typeface="Raleway" panose="020B0503030101060003" pitchFamily="34" charset="77"/>
              </a:rPr>
            </a:br>
            <a:r>
              <a:rPr lang="en-US" sz="1800" dirty="0">
                <a:solidFill>
                  <a:schemeClr val="bg2">
                    <a:lumMod val="75000"/>
                  </a:schemeClr>
                </a:solidFill>
                <a:latin typeface="Raleway" panose="020B0503030101060003" pitchFamily="34" charset="77"/>
              </a:rPr>
              <a:t> 	R. Quinn, Y. </a:t>
            </a:r>
            <a:r>
              <a:rPr lang="en-US" sz="1800" dirty="0" err="1">
                <a:solidFill>
                  <a:schemeClr val="bg2">
                    <a:lumMod val="75000"/>
                  </a:schemeClr>
                </a:solidFill>
                <a:latin typeface="Raleway" panose="020B0503030101060003" pitchFamily="34" charset="77"/>
              </a:rPr>
              <a:t>Shprits</a:t>
            </a:r>
            <a:r>
              <a:rPr lang="en-US" sz="1800" dirty="0">
                <a:solidFill>
                  <a:schemeClr val="bg2">
                    <a:lumMod val="75000"/>
                  </a:schemeClr>
                </a:solidFill>
                <a:latin typeface="Raleway" panose="020B0503030101060003" pitchFamily="34" charset="77"/>
              </a:rPr>
              <a:t>, J. </a:t>
            </a:r>
            <a:r>
              <a:rPr lang="en-US" sz="1800" dirty="0" err="1">
                <a:solidFill>
                  <a:schemeClr val="bg2">
                    <a:lumMod val="75000"/>
                  </a:schemeClr>
                </a:solidFill>
                <a:latin typeface="Raleway" panose="020B0503030101060003" pitchFamily="34" charset="77"/>
              </a:rPr>
              <a:t>Likar</a:t>
            </a:r>
            <a:r>
              <a:rPr lang="en-US" sz="1800" dirty="0">
                <a:solidFill>
                  <a:schemeClr val="bg2">
                    <a:lumMod val="75000"/>
                  </a:schemeClr>
                </a:solidFill>
                <a:latin typeface="Raleway" panose="020B0503030101060003" pitchFamily="34" charset="77"/>
              </a:rPr>
              <a:t>, A. Kellerman, P. O’Brien, S. </a:t>
            </a:r>
            <a:r>
              <a:rPr lang="en-US" sz="1800" dirty="0" err="1">
                <a:solidFill>
                  <a:schemeClr val="bg2">
                    <a:lumMod val="75000"/>
                  </a:schemeClr>
                </a:solidFill>
                <a:latin typeface="Raleway" panose="020B0503030101060003" pitchFamily="34" charset="77"/>
              </a:rPr>
              <a:t>ClaudePierre</a:t>
            </a:r>
            <a:r>
              <a:rPr lang="en-US" sz="1800" dirty="0">
                <a:solidFill>
                  <a:schemeClr val="bg2">
                    <a:lumMod val="75000"/>
                  </a:schemeClr>
                </a:solidFill>
                <a:latin typeface="Raleway" panose="020B0503030101060003" pitchFamily="34" charset="77"/>
              </a:rPr>
              <a:t>,</a:t>
            </a:r>
            <a:br>
              <a:rPr lang="en-US" sz="1800" dirty="0">
                <a:solidFill>
                  <a:schemeClr val="bg2">
                    <a:lumMod val="75000"/>
                  </a:schemeClr>
                </a:solidFill>
                <a:latin typeface="Raleway" panose="020B0503030101060003" pitchFamily="34" charset="77"/>
              </a:rPr>
            </a:br>
            <a:r>
              <a:rPr lang="en-US" sz="1800" dirty="0">
                <a:solidFill>
                  <a:schemeClr val="bg2">
                    <a:lumMod val="75000"/>
                  </a:schemeClr>
                </a:solidFill>
                <a:latin typeface="Raleway" panose="020B0503030101060003" pitchFamily="34" charset="77"/>
              </a:rPr>
              <a:t>	 A. Boyd, </a:t>
            </a:r>
            <a:r>
              <a:rPr lang="en-US" sz="1800" dirty="0" err="1">
                <a:solidFill>
                  <a:schemeClr val="bg2">
                    <a:lumMod val="75000"/>
                  </a:schemeClr>
                </a:solidFill>
                <a:latin typeface="Raleway" panose="020B0503030101060003" pitchFamily="34" charset="77"/>
              </a:rPr>
              <a:t>S.Huston</a:t>
            </a:r>
            <a:r>
              <a:rPr lang="en-US" sz="1800" dirty="0">
                <a:solidFill>
                  <a:schemeClr val="bg2">
                    <a:lumMod val="75000"/>
                  </a:schemeClr>
                </a:solidFill>
                <a:latin typeface="Raleway" panose="020B0503030101060003" pitchFamily="34" charset="77"/>
              </a:rPr>
              <a:t>, P. Whelan. N. </a:t>
            </a:r>
            <a:r>
              <a:rPr lang="en-US" sz="1800" dirty="0" err="1">
                <a:solidFill>
                  <a:schemeClr val="bg2">
                    <a:lumMod val="75000"/>
                  </a:schemeClr>
                </a:solidFill>
                <a:latin typeface="Raleway" panose="020B0503030101060003" pitchFamily="34" charset="77"/>
              </a:rPr>
              <a:t>Reker</a:t>
            </a:r>
            <a:endParaRPr lang="en-US" sz="1800" spc="-20" dirty="0">
              <a:solidFill>
                <a:schemeClr val="bg2">
                  <a:lumMod val="75000"/>
                </a:schemeClr>
              </a:solidFill>
              <a:latin typeface="Raleway" panose="020B0503030101060003" pitchFamily="34" charset="77"/>
              <a:cs typeface="Raleway"/>
            </a:endParaRPr>
          </a:p>
        </p:txBody>
      </p:sp>
      <p:sp>
        <p:nvSpPr>
          <p:cNvPr id="5" name="TextBox 4"/>
          <p:cNvSpPr txBox="1"/>
          <p:nvPr/>
        </p:nvSpPr>
        <p:spPr>
          <a:xfrm>
            <a:off x="7164931" y="4726835"/>
            <a:ext cx="1736373" cy="276999"/>
          </a:xfrm>
          <a:prstGeom prst="rect">
            <a:avLst/>
          </a:prstGeom>
          <a:noFill/>
        </p:spPr>
        <p:txBody>
          <a:bodyPr wrap="none" rtlCol="0">
            <a:spAutoFit/>
          </a:bodyPr>
          <a:lstStyle/>
          <a:p>
            <a:r>
              <a:rPr lang="en-US" sz="1200" dirty="0">
                <a:solidFill>
                  <a:schemeClr val="tx1">
                    <a:lumMod val="50000"/>
                  </a:schemeClr>
                </a:solidFill>
                <a:latin typeface="Calibri" panose="020F0502020204030204" pitchFamily="34" charset="0"/>
              </a:rPr>
              <a:t>Background image::  ESA </a:t>
            </a:r>
          </a:p>
        </p:txBody>
      </p:sp>
      <p:pic>
        <p:nvPicPr>
          <p:cNvPr id="6" name="Picture 5" descr="GOESRclipp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368358">
            <a:off x="6447497" y="1951224"/>
            <a:ext cx="2313100" cy="2310425"/>
          </a:xfrm>
          <a:prstGeom prst="rect">
            <a:avLst/>
          </a:prstGeom>
        </p:spPr>
      </p:pic>
    </p:spTree>
    <p:extLst>
      <p:ext uri="{BB962C8B-B14F-4D97-AF65-F5344CB8AC3E}">
        <p14:creationId xmlns:p14="http://schemas.microsoft.com/office/powerpoint/2010/main" val="397888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8-04-04 at 2.10.21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8924" y="4910767"/>
            <a:ext cx="2304990" cy="1383877"/>
          </a:xfrm>
          <a:prstGeom prst="rect">
            <a:avLst/>
          </a:prstGeom>
        </p:spPr>
      </p:pic>
      <p:sp>
        <p:nvSpPr>
          <p:cNvPr id="6" name="Title 5"/>
          <p:cNvSpPr>
            <a:spLocks noGrp="1"/>
          </p:cNvSpPr>
          <p:nvPr>
            <p:ph type="title"/>
          </p:nvPr>
        </p:nvSpPr>
        <p:spPr>
          <a:xfrm>
            <a:off x="299708" y="380179"/>
            <a:ext cx="6645499" cy="727075"/>
          </a:xfrm>
          <a:noFill/>
        </p:spPr>
        <p:txBody>
          <a:bodyPr>
            <a:noAutofit/>
          </a:bodyPr>
          <a:lstStyle/>
          <a:p>
            <a:r>
              <a:rPr lang="en-US" sz="4400" b="0" spc="300" dirty="0">
                <a:solidFill>
                  <a:schemeClr val="accent6">
                    <a:lumMod val="50000"/>
                  </a:schemeClr>
                </a:solidFill>
                <a:latin typeface="Raleway" panose="020B0503030101060003" pitchFamily="34" charset="77"/>
                <a:cs typeface="Corbert"/>
              </a:rPr>
              <a:t>About </a:t>
            </a:r>
            <a:r>
              <a:rPr lang="en-US" sz="4400" b="0" spc="300" dirty="0" err="1">
                <a:solidFill>
                  <a:schemeClr val="accent6">
                    <a:lumMod val="50000"/>
                  </a:schemeClr>
                </a:solidFill>
                <a:latin typeface="Raleway" panose="020B0503030101060003" pitchFamily="34" charset="77"/>
                <a:cs typeface="Corbert"/>
              </a:rPr>
              <a:t>SatCAT</a:t>
            </a:r>
            <a:r>
              <a:rPr lang="en-US" sz="4400" b="0" spc="300" dirty="0">
                <a:solidFill>
                  <a:schemeClr val="accent6">
                    <a:lumMod val="50000"/>
                  </a:schemeClr>
                </a:solidFill>
                <a:latin typeface="Raleway" panose="020B0503030101060003" pitchFamily="34" charset="77"/>
                <a:cs typeface="Corbert"/>
              </a:rPr>
              <a:t> </a:t>
            </a:r>
            <a:endParaRPr lang="en-US" sz="2400" b="0" i="1" spc="300" dirty="0">
              <a:solidFill>
                <a:schemeClr val="accent6">
                  <a:lumMod val="50000"/>
                </a:schemeClr>
              </a:solidFill>
              <a:latin typeface="Raleway" panose="020B0503030101060003" pitchFamily="34" charset="77"/>
              <a:cs typeface="Corbert"/>
            </a:endParaRPr>
          </a:p>
        </p:txBody>
      </p:sp>
      <p:sp>
        <p:nvSpPr>
          <p:cNvPr id="16" name="Content Placeholder 6"/>
          <p:cNvSpPr>
            <a:spLocks noGrp="1"/>
          </p:cNvSpPr>
          <p:nvPr>
            <p:ph idx="1"/>
          </p:nvPr>
        </p:nvSpPr>
        <p:spPr>
          <a:xfrm>
            <a:off x="242188" y="1002031"/>
            <a:ext cx="8295813" cy="519024"/>
          </a:xfrm>
        </p:spPr>
        <p:txBody>
          <a:bodyPr>
            <a:noAutofit/>
          </a:bodyPr>
          <a:lstStyle/>
          <a:p>
            <a:pPr marL="0" indent="0">
              <a:buNone/>
            </a:pPr>
            <a:r>
              <a:rPr lang="en-US" sz="1800" i="1" dirty="0">
                <a:solidFill>
                  <a:schemeClr val="accent6">
                    <a:lumMod val="50000"/>
                  </a:schemeClr>
                </a:solidFill>
                <a:latin typeface="+mj-lt"/>
                <a:cs typeface="Corbert"/>
              </a:rPr>
              <a:t>Allows users to respond quickly and confidently with the right action</a:t>
            </a:r>
          </a:p>
        </p:txBody>
      </p:sp>
      <p:sp>
        <p:nvSpPr>
          <p:cNvPr id="21" name="Text Placeholder 7"/>
          <p:cNvSpPr txBox="1">
            <a:spLocks/>
          </p:cNvSpPr>
          <p:nvPr/>
        </p:nvSpPr>
        <p:spPr>
          <a:xfrm>
            <a:off x="569070" y="1483803"/>
            <a:ext cx="7800497" cy="483394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2800" spc="150" dirty="0">
                <a:solidFill>
                  <a:schemeClr val="accent6">
                    <a:lumMod val="50000"/>
                  </a:schemeClr>
                </a:solidFill>
                <a:latin typeface="Avenir Roman"/>
                <a:cs typeface="Avenir Roman"/>
              </a:rPr>
              <a:t>The Satellite Charging Assessment Tool</a:t>
            </a:r>
          </a:p>
          <a:p>
            <a:endParaRPr lang="en-US" sz="1200" spc="150" dirty="0">
              <a:solidFill>
                <a:schemeClr val="accent6">
                  <a:lumMod val="50000"/>
                </a:schemeClr>
              </a:solidFill>
              <a:latin typeface="Avenir Roman"/>
              <a:cs typeface="Avenir Roman"/>
            </a:endParaRPr>
          </a:p>
          <a:p>
            <a:pPr marL="285750" indent="-285750">
              <a:buFont typeface="Arial"/>
              <a:buChar char="•"/>
            </a:pPr>
            <a:r>
              <a:rPr lang="en-US" sz="1800" spc="150" dirty="0">
                <a:solidFill>
                  <a:schemeClr val="accent6">
                    <a:lumMod val="50000"/>
                  </a:schemeClr>
                </a:solidFill>
                <a:latin typeface="Avenir Roman"/>
                <a:cs typeface="Avenir Roman"/>
              </a:rPr>
              <a:t>Is an online interactive web application that allows users to generate, display, and analyze an accumulated charge history for a user chosen satellite, shielding, and materials</a:t>
            </a:r>
          </a:p>
          <a:p>
            <a:pPr marL="285750" indent="-285750">
              <a:buFont typeface="Arial"/>
              <a:buChar char="•"/>
            </a:pPr>
            <a:endParaRPr lang="en-US" sz="1800" spc="150" dirty="0">
              <a:solidFill>
                <a:schemeClr val="accent6">
                  <a:lumMod val="50000"/>
                </a:schemeClr>
              </a:solidFill>
              <a:latin typeface="Avenir Roman"/>
              <a:cs typeface="Avenir Roman"/>
            </a:endParaRPr>
          </a:p>
          <a:p>
            <a:pPr marL="285750" indent="-285750">
              <a:buFont typeface="Arial"/>
              <a:buChar char="•"/>
            </a:pPr>
            <a:r>
              <a:rPr lang="en-US" sz="1800" spc="150" dirty="0">
                <a:solidFill>
                  <a:schemeClr val="accent6">
                    <a:lumMod val="50000"/>
                  </a:schemeClr>
                </a:solidFill>
                <a:latin typeface="Avenir Roman"/>
                <a:cs typeface="Avenir Roman"/>
              </a:rPr>
              <a:t>Provides recent mission history and updates in real time</a:t>
            </a:r>
          </a:p>
          <a:p>
            <a:pPr marL="342900" indent="-342900">
              <a:buFont typeface="Arial"/>
              <a:buChar char="•"/>
            </a:pPr>
            <a:endParaRPr lang="en-US" sz="2000" spc="150" dirty="0">
              <a:solidFill>
                <a:schemeClr val="accent6">
                  <a:lumMod val="50000"/>
                </a:schemeClr>
              </a:solidFill>
              <a:latin typeface="Avenir Roman"/>
              <a:cs typeface="Avenir Roman"/>
            </a:endParaRPr>
          </a:p>
          <a:p>
            <a:endParaRPr lang="en-US" sz="20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pPr marL="0" lvl="2"/>
            <a:endParaRPr lang="en-US" sz="1600" dirty="0">
              <a:solidFill>
                <a:schemeClr val="accent6">
                  <a:lumMod val="50000"/>
                </a:schemeClr>
              </a:solidFill>
              <a:latin typeface="Avenir Roman"/>
              <a:cs typeface="Avenir Roman"/>
            </a:endParaRPr>
          </a:p>
          <a:p>
            <a:pPr marL="0" lvl="2"/>
            <a:endParaRPr lang="en-US" sz="160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20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p:txBody>
      </p:sp>
      <p:pic>
        <p:nvPicPr>
          <p:cNvPr id="22" name="Content Placeholder 7" descr="Screen Shot 2016-01-09 at 7.25.18 PM.png"/>
          <p:cNvPicPr>
            <a:picLocks noChangeAspect="1"/>
          </p:cNvPicPr>
          <p:nvPr/>
        </p:nvPicPr>
        <p:blipFill rotWithShape="1">
          <a:blip r:embed="rId4" cstate="screen">
            <a:extLst>
              <a:ext uri="{28A0092B-C50C-407E-A947-70E740481C1C}">
                <a14:useLocalDpi xmlns:a14="http://schemas.microsoft.com/office/drawing/2010/main"/>
              </a:ext>
            </a:extLst>
          </a:blip>
          <a:srcRect l="-314"/>
          <a:stretch/>
        </p:blipFill>
        <p:spPr>
          <a:xfrm>
            <a:off x="642210" y="4917580"/>
            <a:ext cx="2354637" cy="1389930"/>
          </a:xfrm>
          <a:prstGeom prst="rect">
            <a:avLst/>
          </a:prstGeom>
        </p:spPr>
      </p:pic>
      <p:pic>
        <p:nvPicPr>
          <p:cNvPr id="24" name="Picture 2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43500" y="4923634"/>
            <a:ext cx="2620383" cy="1383876"/>
          </a:xfrm>
          <a:prstGeom prst="rect">
            <a:avLst/>
          </a:prstGeom>
        </p:spPr>
      </p:pic>
      <p:graphicFrame>
        <p:nvGraphicFramePr>
          <p:cNvPr id="13" name="Diagram 12">
            <a:extLst>
              <a:ext uri="{FF2B5EF4-FFF2-40B4-BE49-F238E27FC236}">
                <a16:creationId xmlns:a16="http://schemas.microsoft.com/office/drawing/2014/main" id="{5C02246E-1010-4C47-BBA8-E4F914444AF0}"/>
              </a:ext>
            </a:extLst>
          </p:cNvPr>
          <p:cNvGraphicFramePr/>
          <p:nvPr>
            <p:extLst>
              <p:ext uri="{D42A27DB-BD31-4B8C-83A1-F6EECF244321}">
                <p14:modId xmlns:p14="http://schemas.microsoft.com/office/powerpoint/2010/main" val="1186811304"/>
              </p:ext>
            </p:extLst>
          </p:nvPr>
        </p:nvGraphicFramePr>
        <p:xfrm>
          <a:off x="738929" y="3834305"/>
          <a:ext cx="7700533" cy="9010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extBox 1">
            <a:extLst>
              <a:ext uri="{FF2B5EF4-FFF2-40B4-BE49-F238E27FC236}">
                <a16:creationId xmlns:a16="http://schemas.microsoft.com/office/drawing/2014/main" id="{FB480EAA-0B28-6944-AE98-250ECE5974EA}"/>
              </a:ext>
            </a:extLst>
          </p:cNvPr>
          <p:cNvSpPr txBox="1"/>
          <p:nvPr/>
        </p:nvSpPr>
        <p:spPr>
          <a:xfrm>
            <a:off x="1280793" y="6350006"/>
            <a:ext cx="843501" cy="461665"/>
          </a:xfrm>
          <a:prstGeom prst="rect">
            <a:avLst/>
          </a:prstGeom>
          <a:noFill/>
        </p:spPr>
        <p:txBody>
          <a:bodyPr wrap="none" rtlCol="0">
            <a:spAutoFit/>
          </a:bodyPr>
          <a:lstStyle/>
          <a:p>
            <a:r>
              <a:rPr lang="en-US" sz="2400" dirty="0">
                <a:solidFill>
                  <a:schemeClr val="accent6">
                    <a:lumMod val="50000"/>
                  </a:schemeClr>
                </a:solidFill>
              </a:rPr>
              <a:t>VERB</a:t>
            </a:r>
          </a:p>
        </p:txBody>
      </p:sp>
      <p:sp>
        <p:nvSpPr>
          <p:cNvPr id="17" name="TextBox 16">
            <a:extLst>
              <a:ext uri="{FF2B5EF4-FFF2-40B4-BE49-F238E27FC236}">
                <a16:creationId xmlns:a16="http://schemas.microsoft.com/office/drawing/2014/main" id="{A0876893-07EE-6F4D-BD18-451A4375647C}"/>
              </a:ext>
            </a:extLst>
          </p:cNvPr>
          <p:cNvSpPr txBox="1"/>
          <p:nvPr/>
        </p:nvSpPr>
        <p:spPr>
          <a:xfrm>
            <a:off x="3566571" y="6314745"/>
            <a:ext cx="1906291" cy="461665"/>
          </a:xfrm>
          <a:prstGeom prst="rect">
            <a:avLst/>
          </a:prstGeom>
          <a:noFill/>
        </p:spPr>
        <p:txBody>
          <a:bodyPr wrap="none" rtlCol="0">
            <a:spAutoFit/>
          </a:bodyPr>
          <a:lstStyle/>
          <a:p>
            <a:r>
              <a:rPr lang="en-US" sz="2400" dirty="0" err="1">
                <a:solidFill>
                  <a:schemeClr val="accent6">
                    <a:lumMod val="50000"/>
                  </a:schemeClr>
                </a:solidFill>
              </a:rPr>
              <a:t>Bodeau</a:t>
            </a:r>
            <a:r>
              <a:rPr lang="en-US" sz="2400" dirty="0">
                <a:solidFill>
                  <a:schemeClr val="accent6">
                    <a:lumMod val="50000"/>
                  </a:schemeClr>
                </a:solidFill>
              </a:rPr>
              <a:t>, 2010</a:t>
            </a:r>
          </a:p>
        </p:txBody>
      </p:sp>
      <p:sp>
        <p:nvSpPr>
          <p:cNvPr id="18" name="TextBox 17">
            <a:extLst>
              <a:ext uri="{FF2B5EF4-FFF2-40B4-BE49-F238E27FC236}">
                <a16:creationId xmlns:a16="http://schemas.microsoft.com/office/drawing/2014/main" id="{4DA20486-9D51-EC4C-89CF-DC157F089F3B}"/>
              </a:ext>
            </a:extLst>
          </p:cNvPr>
          <p:cNvSpPr txBox="1"/>
          <p:nvPr/>
        </p:nvSpPr>
        <p:spPr>
          <a:xfrm>
            <a:off x="5593173" y="6316140"/>
            <a:ext cx="3622145" cy="461665"/>
          </a:xfrm>
          <a:prstGeom prst="rect">
            <a:avLst/>
          </a:prstGeom>
          <a:noFill/>
        </p:spPr>
        <p:txBody>
          <a:bodyPr wrap="none" rtlCol="0">
            <a:spAutoFit/>
          </a:bodyPr>
          <a:lstStyle/>
          <a:p>
            <a:r>
              <a:rPr lang="en-US" sz="2400" dirty="0" err="1">
                <a:solidFill>
                  <a:schemeClr val="accent6">
                    <a:lumMod val="50000"/>
                  </a:schemeClr>
                </a:solidFill>
              </a:rPr>
              <a:t>Spacehaz.com</a:t>
            </a:r>
            <a:r>
              <a:rPr lang="en-US" sz="2400" dirty="0">
                <a:solidFill>
                  <a:schemeClr val="accent6">
                    <a:lumMod val="50000"/>
                  </a:schemeClr>
                </a:solidFill>
              </a:rPr>
              <a:t>/satcat2.html</a:t>
            </a:r>
          </a:p>
        </p:txBody>
      </p:sp>
    </p:spTree>
    <p:extLst>
      <p:ext uri="{BB962C8B-B14F-4D97-AF65-F5344CB8AC3E}">
        <p14:creationId xmlns:p14="http://schemas.microsoft.com/office/powerpoint/2010/main" val="374516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9709" y="363246"/>
            <a:ext cx="7742778" cy="727075"/>
          </a:xfrm>
          <a:noFill/>
        </p:spPr>
        <p:txBody>
          <a:bodyPr>
            <a:noAutofit/>
          </a:bodyPr>
          <a:lstStyle/>
          <a:p>
            <a:r>
              <a:rPr lang="en-US" sz="4400" b="0" spc="300" dirty="0" err="1">
                <a:solidFill>
                  <a:schemeClr val="accent6">
                    <a:lumMod val="50000"/>
                  </a:schemeClr>
                </a:solidFill>
                <a:latin typeface="Raleway" panose="020B0503030101060003" pitchFamily="34" charset="77"/>
                <a:cs typeface="Corbert"/>
              </a:rPr>
              <a:t>SatCAT</a:t>
            </a:r>
            <a:endParaRPr lang="en-US" sz="4400" b="0" spc="300" dirty="0">
              <a:solidFill>
                <a:schemeClr val="accent6">
                  <a:lumMod val="50000"/>
                </a:schemeClr>
              </a:solidFill>
              <a:latin typeface="Raleway" panose="020B0503030101060003" pitchFamily="34" charset="77"/>
              <a:cs typeface="Corbert"/>
            </a:endParaRPr>
          </a:p>
        </p:txBody>
      </p:sp>
      <p:sp>
        <p:nvSpPr>
          <p:cNvPr id="16" name="Content Placeholder 6"/>
          <p:cNvSpPr>
            <a:spLocks noGrp="1"/>
          </p:cNvSpPr>
          <p:nvPr>
            <p:ph idx="1"/>
          </p:nvPr>
        </p:nvSpPr>
        <p:spPr>
          <a:xfrm>
            <a:off x="283056" y="1065444"/>
            <a:ext cx="6923085" cy="529526"/>
          </a:xfrm>
        </p:spPr>
        <p:txBody>
          <a:bodyPr>
            <a:normAutofit/>
          </a:bodyPr>
          <a:lstStyle/>
          <a:p>
            <a:pPr marL="0" indent="0">
              <a:buNone/>
            </a:pPr>
            <a:r>
              <a:rPr lang="en-US" sz="1800" i="1" dirty="0">
                <a:solidFill>
                  <a:schemeClr val="accent6">
                    <a:lumMod val="50000"/>
                  </a:schemeClr>
                </a:solidFill>
                <a:cs typeface="Corbert"/>
              </a:rPr>
              <a:t>Anomaly Investigation</a:t>
            </a:r>
          </a:p>
        </p:txBody>
      </p:sp>
      <p:sp>
        <p:nvSpPr>
          <p:cNvPr id="9" name="Text Placeholder 7"/>
          <p:cNvSpPr txBox="1">
            <a:spLocks/>
          </p:cNvSpPr>
          <p:nvPr/>
        </p:nvSpPr>
        <p:spPr>
          <a:xfrm>
            <a:off x="203643" y="1142584"/>
            <a:ext cx="5977966" cy="469175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endParaRPr lang="en-US" sz="2000" spc="150" dirty="0">
              <a:solidFill>
                <a:schemeClr val="accent6">
                  <a:lumMod val="50000"/>
                </a:schemeClr>
              </a:solidFill>
              <a:latin typeface="Avenir Roman"/>
              <a:cs typeface="Avenir Roman"/>
            </a:endParaRPr>
          </a:p>
          <a:p>
            <a:pPr marL="342900" indent="-342900">
              <a:buFont typeface="Arial"/>
              <a:buChar char="•"/>
            </a:pPr>
            <a:r>
              <a:rPr lang="en-US" sz="2000" spc="150" dirty="0">
                <a:solidFill>
                  <a:schemeClr val="accent6">
                    <a:lumMod val="50000"/>
                  </a:schemeClr>
                </a:solidFill>
                <a:latin typeface="Avenir Roman"/>
                <a:cs typeface="Avenir Roman"/>
              </a:rPr>
              <a:t>Secure user login</a:t>
            </a:r>
          </a:p>
          <a:p>
            <a:pPr marL="342900" indent="-342900">
              <a:buFont typeface="Arial"/>
              <a:buChar char="•"/>
            </a:pPr>
            <a:r>
              <a:rPr lang="en-US" sz="2000" spc="150" dirty="0">
                <a:solidFill>
                  <a:schemeClr val="accent6">
                    <a:lumMod val="50000"/>
                  </a:schemeClr>
                </a:solidFill>
                <a:latin typeface="Avenir Roman"/>
                <a:cs typeface="Avenir Roman"/>
              </a:rPr>
              <a:t>Choose satellite from </a:t>
            </a:r>
            <a:r>
              <a:rPr lang="en-US" sz="2000" spc="150" dirty="0" err="1">
                <a:solidFill>
                  <a:schemeClr val="accent6">
                    <a:lumMod val="50000"/>
                  </a:schemeClr>
                </a:solidFill>
                <a:latin typeface="Avenir Roman"/>
                <a:cs typeface="Avenir Roman"/>
              </a:rPr>
              <a:t>Spacetrak</a:t>
            </a:r>
            <a:r>
              <a:rPr lang="en-US" sz="2000" spc="150" dirty="0">
                <a:solidFill>
                  <a:schemeClr val="accent6">
                    <a:lumMod val="50000"/>
                  </a:schemeClr>
                </a:solidFill>
                <a:latin typeface="Avenir Roman"/>
                <a:cs typeface="Avenir Roman"/>
              </a:rPr>
              <a:t> catalogue, shielding thickness, material</a:t>
            </a:r>
          </a:p>
          <a:p>
            <a:pPr marL="342900" indent="-342900">
              <a:buFont typeface="Arial"/>
              <a:buChar char="•"/>
            </a:pPr>
            <a:r>
              <a:rPr lang="en-US" sz="2000" spc="150" dirty="0">
                <a:solidFill>
                  <a:schemeClr val="accent6">
                    <a:lumMod val="50000"/>
                  </a:schemeClr>
                </a:solidFill>
                <a:latin typeface="Avenir Roman"/>
                <a:cs typeface="Avenir Roman"/>
              </a:rPr>
              <a:t>Generate a dataset that is stored in a database and updated in real time</a:t>
            </a:r>
          </a:p>
          <a:p>
            <a:endParaRPr lang="en-US" sz="1800" spc="150" dirty="0">
              <a:solidFill>
                <a:schemeClr val="accent6">
                  <a:lumMod val="50000"/>
                </a:schemeClr>
              </a:solidFill>
              <a:latin typeface="Corbert"/>
              <a:cs typeface="Corbert"/>
            </a:endParaRPr>
          </a:p>
          <a:p>
            <a:endParaRPr lang="en-US" sz="20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pPr marL="0" lvl="2"/>
            <a:endParaRPr lang="en-US" sz="1600" dirty="0">
              <a:solidFill>
                <a:schemeClr val="accent6">
                  <a:lumMod val="50000"/>
                </a:schemeClr>
              </a:solidFill>
              <a:latin typeface="Avenir Roman"/>
              <a:cs typeface="Avenir Roman"/>
            </a:endParaRPr>
          </a:p>
          <a:p>
            <a:pPr marL="0" lvl="2"/>
            <a:endParaRPr lang="en-US" sz="160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20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p:txBody>
      </p:sp>
      <p:pic>
        <p:nvPicPr>
          <p:cNvPr id="5" name="Picture 4" descr="Screen Shot 2018-04-04 at 2.12.04 PM.png"/>
          <p:cNvPicPr>
            <a:picLocks noChangeAspect="1"/>
          </p:cNvPicPr>
          <p:nvPr/>
        </p:nvPicPr>
        <p:blipFill rotWithShape="1">
          <a:blip r:embed="rId3" cstate="screen">
            <a:extLst>
              <a:ext uri="{28A0092B-C50C-407E-A947-70E740481C1C}">
                <a14:useLocalDpi xmlns:a14="http://schemas.microsoft.com/office/drawing/2010/main"/>
              </a:ext>
            </a:extLst>
          </a:blip>
          <a:srcRect r="29573"/>
          <a:stretch/>
        </p:blipFill>
        <p:spPr>
          <a:xfrm>
            <a:off x="6181609" y="1065444"/>
            <a:ext cx="2826072" cy="1622879"/>
          </a:xfrm>
          <a:prstGeom prst="rect">
            <a:avLst/>
          </a:prstGeom>
        </p:spPr>
      </p:pic>
      <p:pic>
        <p:nvPicPr>
          <p:cNvPr id="13" name="Picture 12" descr="Screen Shot 2018-11-18 at 6.39.44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056" y="3549011"/>
            <a:ext cx="6180666" cy="3155165"/>
          </a:xfrm>
          <a:prstGeom prst="rect">
            <a:avLst/>
          </a:prstGeom>
        </p:spPr>
      </p:pic>
    </p:spTree>
    <p:extLst>
      <p:ext uri="{BB962C8B-B14F-4D97-AF65-F5344CB8AC3E}">
        <p14:creationId xmlns:p14="http://schemas.microsoft.com/office/powerpoint/2010/main" val="250978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9709" y="380179"/>
            <a:ext cx="7742778" cy="727075"/>
          </a:xfrm>
          <a:noFill/>
        </p:spPr>
        <p:txBody>
          <a:bodyPr>
            <a:noAutofit/>
          </a:bodyPr>
          <a:lstStyle/>
          <a:p>
            <a:r>
              <a:rPr lang="en-US" sz="4400" b="0" spc="300" dirty="0" err="1">
                <a:solidFill>
                  <a:schemeClr val="accent6">
                    <a:lumMod val="50000"/>
                  </a:schemeClr>
                </a:solidFill>
                <a:latin typeface="Raleway" panose="020B0503030101060003" pitchFamily="34" charset="77"/>
                <a:cs typeface="Corbert"/>
              </a:rPr>
              <a:t>SatCAT</a:t>
            </a:r>
            <a:endParaRPr lang="en-US" sz="4400" b="0" spc="300" dirty="0">
              <a:solidFill>
                <a:schemeClr val="accent6">
                  <a:lumMod val="50000"/>
                </a:schemeClr>
              </a:solidFill>
              <a:latin typeface="Raleway" panose="020B0503030101060003" pitchFamily="34" charset="77"/>
              <a:cs typeface="Corbert"/>
            </a:endParaRPr>
          </a:p>
        </p:txBody>
      </p:sp>
      <p:sp>
        <p:nvSpPr>
          <p:cNvPr id="16" name="Content Placeholder 6"/>
          <p:cNvSpPr>
            <a:spLocks noGrp="1"/>
          </p:cNvSpPr>
          <p:nvPr>
            <p:ph idx="1"/>
          </p:nvPr>
        </p:nvSpPr>
        <p:spPr>
          <a:xfrm>
            <a:off x="283056" y="1065444"/>
            <a:ext cx="6923085" cy="529526"/>
          </a:xfrm>
        </p:spPr>
        <p:txBody>
          <a:bodyPr>
            <a:normAutofit/>
          </a:bodyPr>
          <a:lstStyle/>
          <a:p>
            <a:pPr marL="0" indent="0">
              <a:buNone/>
            </a:pPr>
            <a:r>
              <a:rPr lang="en-US" sz="1800" i="1" dirty="0">
                <a:solidFill>
                  <a:schemeClr val="accent6">
                    <a:lumMod val="50000"/>
                  </a:schemeClr>
                </a:solidFill>
                <a:cs typeface="Corbert"/>
              </a:rPr>
              <a:t>Anomaly Investigation</a:t>
            </a:r>
          </a:p>
        </p:txBody>
      </p:sp>
      <p:sp>
        <p:nvSpPr>
          <p:cNvPr id="9" name="Text Placeholder 7"/>
          <p:cNvSpPr txBox="1">
            <a:spLocks/>
          </p:cNvSpPr>
          <p:nvPr/>
        </p:nvSpPr>
        <p:spPr>
          <a:xfrm>
            <a:off x="299710" y="1340970"/>
            <a:ext cx="5643890" cy="469175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endParaRPr lang="en-US" sz="2000" spc="150" dirty="0">
              <a:solidFill>
                <a:schemeClr val="accent6">
                  <a:lumMod val="50000"/>
                </a:schemeClr>
              </a:solidFill>
              <a:latin typeface="Avenir Roman"/>
              <a:cs typeface="Avenir Roman"/>
            </a:endParaRPr>
          </a:p>
          <a:p>
            <a:pPr marL="342900" indent="-342900">
              <a:buFont typeface="Arial"/>
              <a:buChar char="•"/>
            </a:pPr>
            <a:r>
              <a:rPr lang="en-US" sz="2000" spc="150" dirty="0">
                <a:solidFill>
                  <a:schemeClr val="accent6">
                    <a:lumMod val="50000"/>
                  </a:schemeClr>
                </a:solidFill>
                <a:latin typeface="Avenir Roman"/>
                <a:cs typeface="Avenir Roman"/>
              </a:rPr>
              <a:t>Add anomaly points to plots</a:t>
            </a:r>
          </a:p>
          <a:p>
            <a:pPr marL="342900" indent="-342900">
              <a:buFont typeface="Arial"/>
              <a:buChar char="•"/>
            </a:pPr>
            <a:r>
              <a:rPr lang="en-US" sz="2000" spc="150" dirty="0">
                <a:solidFill>
                  <a:schemeClr val="accent6">
                    <a:lumMod val="50000"/>
                  </a:schemeClr>
                </a:solidFill>
                <a:latin typeface="Avenir Roman"/>
                <a:cs typeface="Avenir Roman"/>
              </a:rPr>
              <a:t>Plot and download data and images</a:t>
            </a:r>
          </a:p>
          <a:p>
            <a:pPr marL="342900" indent="-342900">
              <a:buFont typeface="Arial"/>
              <a:buChar char="•"/>
            </a:pPr>
            <a:endParaRPr lang="en-US" sz="2000" spc="150" dirty="0">
              <a:solidFill>
                <a:schemeClr val="accent6">
                  <a:lumMod val="50000"/>
                </a:schemeClr>
              </a:solidFill>
              <a:latin typeface="Avenir Roman"/>
              <a:cs typeface="Avenir Roman"/>
            </a:endParaRPr>
          </a:p>
          <a:p>
            <a:endParaRPr lang="en-US" sz="1800" spc="150" dirty="0">
              <a:solidFill>
                <a:schemeClr val="accent6">
                  <a:lumMod val="50000"/>
                </a:schemeClr>
              </a:solidFill>
              <a:latin typeface="Corbert"/>
              <a:cs typeface="Corbert"/>
            </a:endParaRPr>
          </a:p>
          <a:p>
            <a:endParaRPr lang="en-US" sz="20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pPr marL="0" lvl="2"/>
            <a:endParaRPr lang="en-US" sz="1600" dirty="0">
              <a:solidFill>
                <a:schemeClr val="accent6">
                  <a:lumMod val="50000"/>
                </a:schemeClr>
              </a:solidFill>
              <a:latin typeface="Avenir Roman"/>
              <a:cs typeface="Avenir Roman"/>
            </a:endParaRPr>
          </a:p>
          <a:p>
            <a:pPr marL="0" lvl="2"/>
            <a:endParaRPr lang="en-US" sz="160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20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p:txBody>
      </p:sp>
      <p:pic>
        <p:nvPicPr>
          <p:cNvPr id="3" name="Picture 2" descr="Screen Shot 2018-11-21 at 2.30.30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561" y="2760131"/>
            <a:ext cx="7817971" cy="3918527"/>
          </a:xfrm>
          <a:prstGeom prst="rect">
            <a:avLst/>
          </a:prstGeom>
        </p:spPr>
      </p:pic>
      <p:pic>
        <p:nvPicPr>
          <p:cNvPr id="2" name="Picture 1" descr="Screen Shot 2019-05-02 at 11.53.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271" y="222599"/>
            <a:ext cx="3584680" cy="1657000"/>
          </a:xfrm>
          <a:prstGeom prst="rect">
            <a:avLst/>
          </a:prstGeom>
        </p:spPr>
      </p:pic>
    </p:spTree>
    <p:extLst>
      <p:ext uri="{BB962C8B-B14F-4D97-AF65-F5344CB8AC3E}">
        <p14:creationId xmlns:p14="http://schemas.microsoft.com/office/powerpoint/2010/main" val="109384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4374" y="380179"/>
            <a:ext cx="7742778" cy="727075"/>
          </a:xfrm>
          <a:noFill/>
        </p:spPr>
        <p:txBody>
          <a:bodyPr>
            <a:noAutofit/>
          </a:bodyPr>
          <a:lstStyle/>
          <a:p>
            <a:r>
              <a:rPr lang="en-US" sz="4400" b="0" spc="300" dirty="0" err="1">
                <a:solidFill>
                  <a:schemeClr val="accent6">
                    <a:lumMod val="50000"/>
                  </a:schemeClr>
                </a:solidFill>
                <a:latin typeface="Raleway" panose="020B0503030101060003" pitchFamily="34" charset="77"/>
                <a:cs typeface="Corbert"/>
              </a:rPr>
              <a:t>SatCAT</a:t>
            </a:r>
            <a:endParaRPr lang="en-US" sz="4400" b="0" spc="300" dirty="0">
              <a:solidFill>
                <a:schemeClr val="accent6">
                  <a:lumMod val="50000"/>
                </a:schemeClr>
              </a:solidFill>
              <a:latin typeface="Raleway" panose="020B0503030101060003" pitchFamily="34" charset="77"/>
              <a:cs typeface="Corbert"/>
            </a:endParaRPr>
          </a:p>
        </p:txBody>
      </p:sp>
      <p:sp>
        <p:nvSpPr>
          <p:cNvPr id="16" name="Content Placeholder 6"/>
          <p:cNvSpPr>
            <a:spLocks noGrp="1"/>
          </p:cNvSpPr>
          <p:nvPr>
            <p:ph idx="1"/>
          </p:nvPr>
        </p:nvSpPr>
        <p:spPr>
          <a:xfrm>
            <a:off x="418520" y="1065444"/>
            <a:ext cx="6923085" cy="529526"/>
          </a:xfrm>
        </p:spPr>
        <p:txBody>
          <a:bodyPr>
            <a:normAutofit/>
          </a:bodyPr>
          <a:lstStyle/>
          <a:p>
            <a:pPr marL="0" indent="0">
              <a:buNone/>
            </a:pPr>
            <a:r>
              <a:rPr lang="en-US" sz="1800" i="1" dirty="0">
                <a:solidFill>
                  <a:schemeClr val="accent6">
                    <a:lumMod val="50000"/>
                  </a:schemeClr>
                </a:solidFill>
                <a:cs typeface="Corbert"/>
              </a:rPr>
              <a:t>Anomaly Investigation</a:t>
            </a:r>
          </a:p>
        </p:txBody>
      </p:sp>
      <p:sp>
        <p:nvSpPr>
          <p:cNvPr id="9" name="Text Placeholder 7"/>
          <p:cNvSpPr txBox="1">
            <a:spLocks/>
          </p:cNvSpPr>
          <p:nvPr/>
        </p:nvSpPr>
        <p:spPr>
          <a:xfrm>
            <a:off x="367442" y="1340970"/>
            <a:ext cx="5643890" cy="469175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endParaRPr lang="en-US" sz="2000" spc="150" dirty="0">
              <a:solidFill>
                <a:schemeClr val="accent6">
                  <a:lumMod val="50000"/>
                </a:schemeClr>
              </a:solidFill>
              <a:latin typeface="Avenir Roman"/>
              <a:cs typeface="Avenir Roman"/>
            </a:endParaRPr>
          </a:p>
          <a:p>
            <a:pPr marL="342900" indent="-342900">
              <a:buFont typeface="Arial"/>
              <a:buChar char="•"/>
            </a:pPr>
            <a:r>
              <a:rPr lang="en-US" sz="2000" spc="150" dirty="0">
                <a:solidFill>
                  <a:schemeClr val="accent6">
                    <a:lumMod val="50000"/>
                  </a:schemeClr>
                </a:solidFill>
                <a:latin typeface="Avenir Roman"/>
                <a:cs typeface="Avenir Roman"/>
              </a:rPr>
              <a:t>Statistical plots</a:t>
            </a:r>
          </a:p>
          <a:p>
            <a:pPr marL="342900" indent="-342900">
              <a:buFont typeface="Arial"/>
              <a:buChar char="•"/>
            </a:pPr>
            <a:endParaRPr lang="en-US" sz="2000" spc="150" dirty="0">
              <a:solidFill>
                <a:schemeClr val="accent6">
                  <a:lumMod val="50000"/>
                </a:schemeClr>
              </a:solidFill>
              <a:latin typeface="Avenir Roman"/>
              <a:cs typeface="Avenir Roman"/>
            </a:endParaRPr>
          </a:p>
          <a:p>
            <a:endParaRPr lang="en-US" sz="1800" spc="150" dirty="0">
              <a:solidFill>
                <a:schemeClr val="accent6">
                  <a:lumMod val="50000"/>
                </a:schemeClr>
              </a:solidFill>
              <a:latin typeface="Corbert"/>
              <a:cs typeface="Corbert"/>
            </a:endParaRPr>
          </a:p>
          <a:p>
            <a:endParaRPr lang="en-US" sz="20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pPr marL="0" lvl="2"/>
            <a:endParaRPr lang="en-US" sz="1600" dirty="0">
              <a:solidFill>
                <a:schemeClr val="accent6">
                  <a:lumMod val="50000"/>
                </a:schemeClr>
              </a:solidFill>
              <a:latin typeface="Avenir Roman"/>
              <a:cs typeface="Avenir Roman"/>
            </a:endParaRPr>
          </a:p>
          <a:p>
            <a:pPr marL="0" lvl="2"/>
            <a:endParaRPr lang="en-US" sz="160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20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a:p>
            <a:endParaRPr lang="en-US" sz="1600" spc="150" dirty="0">
              <a:solidFill>
                <a:schemeClr val="accent6">
                  <a:lumMod val="50000"/>
                </a:schemeClr>
              </a:solidFill>
              <a:latin typeface="Avenir Roman"/>
              <a:cs typeface="Avenir Roman"/>
            </a:endParaRPr>
          </a:p>
        </p:txBody>
      </p:sp>
      <p:pic>
        <p:nvPicPr>
          <p:cNvPr id="8" name="Picture 7" descr="Screen Shot 2018-11-21 at 2.30.30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3375" y="2150534"/>
            <a:ext cx="7002232" cy="3509662"/>
          </a:xfrm>
          <a:prstGeom prst="rect">
            <a:avLst/>
          </a:prstGeom>
        </p:spPr>
      </p:pic>
      <p:pic>
        <p:nvPicPr>
          <p:cNvPr id="2" name="Picture 1" descr="Screen Shot 2019-05-02 at 11.55.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990" y="4416487"/>
            <a:ext cx="5204543" cy="1943100"/>
          </a:xfrm>
          <a:prstGeom prst="rect">
            <a:avLst/>
          </a:prstGeom>
        </p:spPr>
      </p:pic>
    </p:spTree>
    <p:extLst>
      <p:ext uri="{BB962C8B-B14F-4D97-AF65-F5344CB8AC3E}">
        <p14:creationId xmlns:p14="http://schemas.microsoft.com/office/powerpoint/2010/main" val="135546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C42D-E6E8-4DBB-AAAC-469F6C039B32}"/>
              </a:ext>
            </a:extLst>
          </p:cNvPr>
          <p:cNvSpPr>
            <a:spLocks noGrp="1"/>
          </p:cNvSpPr>
          <p:nvPr>
            <p:ph type="title"/>
          </p:nvPr>
        </p:nvSpPr>
        <p:spPr/>
        <p:txBody>
          <a:bodyPr/>
          <a:lstStyle/>
          <a:p>
            <a:r>
              <a:rPr lang="en-US" dirty="0">
                <a:solidFill>
                  <a:schemeClr val="accent6">
                    <a:lumMod val="50000"/>
                  </a:schemeClr>
                </a:solidFill>
                <a:latin typeface="Raleway" panose="020B0503030101060003" pitchFamily="34" charset="77"/>
              </a:rPr>
              <a:t>SPAM</a:t>
            </a:r>
          </a:p>
        </p:txBody>
      </p:sp>
      <p:sp>
        <p:nvSpPr>
          <p:cNvPr id="3" name="Content Placeholder 2">
            <a:extLst>
              <a:ext uri="{FF2B5EF4-FFF2-40B4-BE49-F238E27FC236}">
                <a16:creationId xmlns:a16="http://schemas.microsoft.com/office/drawing/2014/main" id="{2FFFFE85-6614-4FE0-A362-629B8CA97A3B}"/>
              </a:ext>
            </a:extLst>
          </p:cNvPr>
          <p:cNvSpPr>
            <a:spLocks noGrp="1"/>
          </p:cNvSpPr>
          <p:nvPr>
            <p:ph idx="1"/>
          </p:nvPr>
        </p:nvSpPr>
        <p:spPr>
          <a:xfrm>
            <a:off x="457200" y="1442572"/>
            <a:ext cx="5671490" cy="5415428"/>
          </a:xfrm>
        </p:spPr>
        <p:txBody>
          <a:bodyPr>
            <a:normAutofit fontScale="77500" lnSpcReduction="20000"/>
          </a:bodyPr>
          <a:lstStyle/>
          <a:p>
            <a:pPr>
              <a:lnSpc>
                <a:spcPct val="120000"/>
              </a:lnSpc>
            </a:pPr>
            <a:r>
              <a:rPr lang="en-US" sz="2900" dirty="0">
                <a:solidFill>
                  <a:schemeClr val="accent6">
                    <a:lumMod val="50000"/>
                  </a:schemeClr>
                </a:solidFill>
                <a:latin typeface="Raleway" panose="020B0503030101060003" pitchFamily="34" charset="77"/>
              </a:rPr>
              <a:t>Fit low (POES) and high altitude (HEO) proton fluxes to Weibull functions</a:t>
            </a:r>
          </a:p>
          <a:p>
            <a:pPr>
              <a:lnSpc>
                <a:spcPct val="120000"/>
              </a:lnSpc>
            </a:pPr>
            <a:endParaRPr lang="en-US" sz="2000" dirty="0">
              <a:solidFill>
                <a:schemeClr val="accent6">
                  <a:lumMod val="50000"/>
                </a:schemeClr>
              </a:solidFill>
              <a:latin typeface="Raleway" panose="020B0503030101060003" pitchFamily="34" charset="77"/>
            </a:endParaRPr>
          </a:p>
          <a:p>
            <a:pPr>
              <a:lnSpc>
                <a:spcPct val="120000"/>
              </a:lnSpc>
            </a:pPr>
            <a:r>
              <a:rPr lang="en-US" sz="2900" dirty="0">
                <a:solidFill>
                  <a:schemeClr val="accent6">
                    <a:lumMod val="50000"/>
                  </a:schemeClr>
                </a:solidFill>
                <a:latin typeface="Raleway" panose="020B0503030101060003" pitchFamily="34" charset="77"/>
              </a:rPr>
              <a:t>Regress POES/HEO parameters in 4 MLT quadrants to create a mapping function from high to low altitudes</a:t>
            </a:r>
          </a:p>
          <a:p>
            <a:pPr>
              <a:lnSpc>
                <a:spcPct val="120000"/>
              </a:lnSpc>
            </a:pPr>
            <a:endParaRPr lang="en-US" sz="2000" dirty="0">
              <a:solidFill>
                <a:schemeClr val="accent6">
                  <a:lumMod val="50000"/>
                </a:schemeClr>
              </a:solidFill>
              <a:latin typeface="Raleway" panose="020B0503030101060003" pitchFamily="34" charset="77"/>
            </a:endParaRPr>
          </a:p>
          <a:p>
            <a:pPr>
              <a:lnSpc>
                <a:spcPct val="120000"/>
              </a:lnSpc>
            </a:pPr>
            <a:r>
              <a:rPr lang="en-US" sz="2900" dirty="0">
                <a:solidFill>
                  <a:schemeClr val="accent6">
                    <a:lumMod val="50000"/>
                  </a:schemeClr>
                </a:solidFill>
                <a:latin typeface="Raleway" panose="020B0503030101060003" pitchFamily="34" charset="77"/>
              </a:rPr>
              <a:t>Once the mapping function is established SEP fluxes can be mapped throughout the magnetosphere with just POES</a:t>
            </a:r>
          </a:p>
          <a:p>
            <a:pPr>
              <a:lnSpc>
                <a:spcPct val="120000"/>
              </a:lnSpc>
            </a:pPr>
            <a:endParaRPr lang="en-US" sz="2000" dirty="0">
              <a:solidFill>
                <a:schemeClr val="accent6">
                  <a:lumMod val="50000"/>
                </a:schemeClr>
              </a:solidFill>
              <a:latin typeface="Raleway" panose="020B0503030101060003" pitchFamily="34" charset="77"/>
            </a:endParaRPr>
          </a:p>
          <a:p>
            <a:pPr>
              <a:lnSpc>
                <a:spcPct val="120000"/>
              </a:lnSpc>
            </a:pPr>
            <a:r>
              <a:rPr lang="en-US" sz="2900" dirty="0">
                <a:solidFill>
                  <a:schemeClr val="accent6">
                    <a:lumMod val="50000"/>
                  </a:schemeClr>
                </a:solidFill>
                <a:latin typeface="Raleway" panose="020B0503030101060003" pitchFamily="34" charset="77"/>
              </a:rPr>
              <a:t>POES real time mapping captures more of the dynamic proton access than statistical models. </a:t>
            </a:r>
          </a:p>
          <a:p>
            <a:pPr marL="0" indent="0">
              <a:lnSpc>
                <a:spcPct val="120000"/>
              </a:lnSpc>
              <a:buNone/>
            </a:pPr>
            <a:endParaRPr lang="en-US" dirty="0">
              <a:solidFill>
                <a:schemeClr val="accent6">
                  <a:lumMod val="50000"/>
                </a:schemeClr>
              </a:solidFill>
              <a:latin typeface="Raleway" panose="020B0503030101060003" pitchFamily="34" charset="77"/>
            </a:endParaRPr>
          </a:p>
          <a:p>
            <a:pPr marL="0" indent="0">
              <a:lnSpc>
                <a:spcPct val="120000"/>
              </a:lnSpc>
              <a:buNone/>
            </a:pPr>
            <a:endParaRPr lang="en-US" dirty="0">
              <a:solidFill>
                <a:schemeClr val="accent6">
                  <a:lumMod val="50000"/>
                </a:schemeClr>
              </a:solidFill>
              <a:latin typeface="Raleway" panose="020B0503030101060003" pitchFamily="34" charset="77"/>
            </a:endParaRPr>
          </a:p>
          <a:p>
            <a:pPr marL="0" indent="0">
              <a:lnSpc>
                <a:spcPct val="120000"/>
              </a:lnSpc>
              <a:buNone/>
            </a:pPr>
            <a:endParaRPr lang="en-US" dirty="0">
              <a:solidFill>
                <a:schemeClr val="accent6">
                  <a:lumMod val="50000"/>
                </a:schemeClr>
              </a:solidFill>
              <a:latin typeface="Raleway" panose="020B0503030101060003" pitchFamily="34" charset="77"/>
            </a:endParaRPr>
          </a:p>
          <a:p>
            <a:pPr marL="0" indent="0">
              <a:lnSpc>
                <a:spcPct val="120000"/>
              </a:lnSpc>
              <a:buNone/>
            </a:pPr>
            <a:endParaRPr lang="en-US" dirty="0">
              <a:solidFill>
                <a:schemeClr val="accent6">
                  <a:lumMod val="50000"/>
                </a:schemeClr>
              </a:solidFill>
              <a:latin typeface="Raleway" panose="020B0503030101060003" pitchFamily="34" charset="77"/>
            </a:endParaRPr>
          </a:p>
          <a:p>
            <a:pPr marL="0" indent="0">
              <a:lnSpc>
                <a:spcPct val="120000"/>
              </a:lnSpc>
              <a:buNone/>
            </a:pPr>
            <a:endParaRPr lang="en-US" dirty="0">
              <a:solidFill>
                <a:schemeClr val="accent6">
                  <a:lumMod val="50000"/>
                </a:schemeClr>
              </a:solidFill>
              <a:latin typeface="Raleway" panose="020B0503030101060003" pitchFamily="34" charset="77"/>
            </a:endParaRPr>
          </a:p>
        </p:txBody>
      </p:sp>
      <p:pic>
        <p:nvPicPr>
          <p:cNvPr id="10" name="Picture 9">
            <a:extLst>
              <a:ext uri="{FF2B5EF4-FFF2-40B4-BE49-F238E27FC236}">
                <a16:creationId xmlns:a16="http://schemas.microsoft.com/office/drawing/2014/main" id="{0FA0A8E2-3A8F-CC4A-AFAA-346C254108E1}"/>
              </a:ext>
            </a:extLst>
          </p:cNvPr>
          <p:cNvPicPr>
            <a:picLocks noChangeAspect="1"/>
          </p:cNvPicPr>
          <p:nvPr/>
        </p:nvPicPr>
        <p:blipFill>
          <a:blip r:embed="rId2"/>
          <a:stretch>
            <a:fillRect/>
          </a:stretch>
        </p:blipFill>
        <p:spPr>
          <a:xfrm>
            <a:off x="6296093" y="5062614"/>
            <a:ext cx="2354914" cy="1520748"/>
          </a:xfrm>
          <a:prstGeom prst="rect">
            <a:avLst/>
          </a:prstGeom>
        </p:spPr>
      </p:pic>
      <p:sp>
        <p:nvSpPr>
          <p:cNvPr id="8" name="Content Placeholder 6">
            <a:extLst>
              <a:ext uri="{FF2B5EF4-FFF2-40B4-BE49-F238E27FC236}">
                <a16:creationId xmlns:a16="http://schemas.microsoft.com/office/drawing/2014/main" id="{33758AEA-004F-9E43-8F7A-AEFA7346F205}"/>
              </a:ext>
            </a:extLst>
          </p:cNvPr>
          <p:cNvSpPr txBox="1">
            <a:spLocks/>
          </p:cNvSpPr>
          <p:nvPr/>
        </p:nvSpPr>
        <p:spPr>
          <a:xfrm>
            <a:off x="469322" y="1065444"/>
            <a:ext cx="6923085" cy="5295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800" i="1" dirty="0">
                <a:solidFill>
                  <a:schemeClr val="accent6">
                    <a:lumMod val="50000"/>
                  </a:schemeClr>
                </a:solidFill>
                <a:latin typeface="+mj-lt"/>
              </a:rPr>
              <a:t>Intended for Attribution of SEU’s caused by Solar Energetic Particles</a:t>
            </a:r>
            <a:endParaRPr lang="en-US" sz="1400" i="1" dirty="0">
              <a:solidFill>
                <a:schemeClr val="accent6">
                  <a:lumMod val="50000"/>
                </a:schemeClr>
              </a:solidFill>
              <a:latin typeface="+mj-lt"/>
            </a:endParaRPr>
          </a:p>
        </p:txBody>
      </p:sp>
      <p:pic>
        <p:nvPicPr>
          <p:cNvPr id="9" name="Picture 8">
            <a:extLst>
              <a:ext uri="{FF2B5EF4-FFF2-40B4-BE49-F238E27FC236}">
                <a16:creationId xmlns:a16="http://schemas.microsoft.com/office/drawing/2014/main" id="{1CEA6ED2-D6D5-BB45-B2C9-80125DD70FE4}"/>
              </a:ext>
            </a:extLst>
          </p:cNvPr>
          <p:cNvPicPr>
            <a:picLocks noChangeAspect="1"/>
          </p:cNvPicPr>
          <p:nvPr/>
        </p:nvPicPr>
        <p:blipFill rotWithShape="1">
          <a:blip r:embed="rId3"/>
          <a:srcRect t="5213"/>
          <a:stretch/>
        </p:blipFill>
        <p:spPr>
          <a:xfrm>
            <a:off x="6057824" y="1521023"/>
            <a:ext cx="2608186" cy="1374841"/>
          </a:xfrm>
          <a:prstGeom prst="rect">
            <a:avLst/>
          </a:prstGeom>
        </p:spPr>
      </p:pic>
      <p:pic>
        <p:nvPicPr>
          <p:cNvPr id="14" name="Picture 13">
            <a:extLst>
              <a:ext uri="{FF2B5EF4-FFF2-40B4-BE49-F238E27FC236}">
                <a16:creationId xmlns:a16="http://schemas.microsoft.com/office/drawing/2014/main" id="{1AFFC7C2-5339-4C49-AA79-B1DA23AC4813}"/>
              </a:ext>
            </a:extLst>
          </p:cNvPr>
          <p:cNvPicPr>
            <a:picLocks noChangeAspect="1"/>
          </p:cNvPicPr>
          <p:nvPr/>
        </p:nvPicPr>
        <p:blipFill>
          <a:blip r:embed="rId4"/>
          <a:stretch>
            <a:fillRect/>
          </a:stretch>
        </p:blipFill>
        <p:spPr>
          <a:xfrm>
            <a:off x="6143693" y="3021894"/>
            <a:ext cx="2507314" cy="1880486"/>
          </a:xfrm>
          <a:prstGeom prst="rect">
            <a:avLst/>
          </a:prstGeom>
        </p:spPr>
      </p:pic>
      <p:sp>
        <p:nvSpPr>
          <p:cNvPr id="15" name="TextBox 14">
            <a:extLst>
              <a:ext uri="{FF2B5EF4-FFF2-40B4-BE49-F238E27FC236}">
                <a16:creationId xmlns:a16="http://schemas.microsoft.com/office/drawing/2014/main" id="{5513AB7F-19B6-CC48-AC71-FE5758E33464}"/>
              </a:ext>
            </a:extLst>
          </p:cNvPr>
          <p:cNvSpPr txBox="1"/>
          <p:nvPr/>
        </p:nvSpPr>
        <p:spPr>
          <a:xfrm>
            <a:off x="6285853" y="1594970"/>
            <a:ext cx="1187697" cy="369332"/>
          </a:xfrm>
          <a:prstGeom prst="rect">
            <a:avLst/>
          </a:prstGeom>
          <a:noFill/>
        </p:spPr>
        <p:txBody>
          <a:bodyPr wrap="none" rtlCol="0">
            <a:spAutoFit/>
          </a:bodyPr>
          <a:lstStyle/>
          <a:p>
            <a:r>
              <a:rPr lang="en-US" dirty="0">
                <a:solidFill>
                  <a:schemeClr val="accent6">
                    <a:lumMod val="50000"/>
                  </a:schemeClr>
                </a:solidFill>
              </a:rPr>
              <a:t>Weibull Fit</a:t>
            </a:r>
          </a:p>
        </p:txBody>
      </p:sp>
    </p:spTree>
    <p:extLst>
      <p:ext uri="{BB962C8B-B14F-4D97-AF65-F5344CB8AC3E}">
        <p14:creationId xmlns:p14="http://schemas.microsoft.com/office/powerpoint/2010/main" val="169150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5D48-4E08-174D-B351-EBE9D73F6D56}"/>
              </a:ext>
            </a:extLst>
          </p:cNvPr>
          <p:cNvSpPr>
            <a:spLocks noGrp="1"/>
          </p:cNvSpPr>
          <p:nvPr>
            <p:ph type="title"/>
          </p:nvPr>
        </p:nvSpPr>
        <p:spPr/>
        <p:txBody>
          <a:bodyPr/>
          <a:lstStyle/>
          <a:p>
            <a:r>
              <a:rPr lang="en-US" dirty="0">
                <a:solidFill>
                  <a:schemeClr val="accent6">
                    <a:lumMod val="50000"/>
                  </a:schemeClr>
                </a:solidFill>
                <a:latin typeface="Raleway" panose="020B0503030101060003" pitchFamily="34" charset="77"/>
              </a:rPr>
              <a:t>Summary</a:t>
            </a:r>
          </a:p>
        </p:txBody>
      </p:sp>
      <p:sp>
        <p:nvSpPr>
          <p:cNvPr id="3" name="Content Placeholder 2">
            <a:extLst>
              <a:ext uri="{FF2B5EF4-FFF2-40B4-BE49-F238E27FC236}">
                <a16:creationId xmlns:a16="http://schemas.microsoft.com/office/drawing/2014/main" id="{6BDB2FB0-3E5A-D647-BA9A-213A59FD570D}"/>
              </a:ext>
            </a:extLst>
          </p:cNvPr>
          <p:cNvSpPr>
            <a:spLocks noGrp="1"/>
          </p:cNvSpPr>
          <p:nvPr>
            <p:ph idx="1"/>
          </p:nvPr>
        </p:nvSpPr>
        <p:spPr>
          <a:xfrm>
            <a:off x="457200" y="1417638"/>
            <a:ext cx="8229600" cy="5440362"/>
          </a:xfrm>
        </p:spPr>
        <p:txBody>
          <a:bodyPr>
            <a:normAutofit fontScale="62500" lnSpcReduction="20000"/>
          </a:bodyPr>
          <a:lstStyle/>
          <a:p>
            <a:r>
              <a:rPr lang="en-US" dirty="0">
                <a:solidFill>
                  <a:schemeClr val="accent6">
                    <a:lumMod val="50000"/>
                  </a:schemeClr>
                </a:solidFill>
                <a:latin typeface="Raleway" panose="020B0503030101060003" pitchFamily="34" charset="77"/>
              </a:rPr>
              <a:t>Changes in the satellite industry (use of large constellations) may make anomaly analysis more critical.</a:t>
            </a:r>
          </a:p>
          <a:p>
            <a:endParaRPr lang="en-US" dirty="0">
              <a:solidFill>
                <a:schemeClr val="accent6">
                  <a:lumMod val="50000"/>
                </a:schemeClr>
              </a:solidFill>
              <a:latin typeface="Raleway" panose="020B0503030101060003" pitchFamily="34" charset="77"/>
            </a:endParaRPr>
          </a:p>
          <a:p>
            <a:r>
              <a:rPr lang="en-US" dirty="0">
                <a:solidFill>
                  <a:schemeClr val="accent6">
                    <a:lumMod val="50000"/>
                  </a:schemeClr>
                </a:solidFill>
                <a:latin typeface="Raleway" panose="020B0503030101060003" pitchFamily="34" charset="77"/>
              </a:rPr>
              <a:t>Tools are needed that bring together data/models with physics/engineering understanding to simplify anomaly attribution and make the process accessible and feasible for end users.</a:t>
            </a:r>
          </a:p>
          <a:p>
            <a:endParaRPr lang="en-US" dirty="0">
              <a:solidFill>
                <a:schemeClr val="accent6">
                  <a:lumMod val="50000"/>
                </a:schemeClr>
              </a:solidFill>
              <a:latin typeface="Raleway" panose="020B0503030101060003" pitchFamily="34" charset="77"/>
            </a:endParaRPr>
          </a:p>
          <a:p>
            <a:r>
              <a:rPr lang="en-US" dirty="0">
                <a:solidFill>
                  <a:schemeClr val="accent6">
                    <a:lumMod val="50000"/>
                  </a:schemeClr>
                </a:solidFill>
                <a:latin typeface="Raleway" panose="020B0503030101060003" pitchFamily="34" charset="77"/>
              </a:rPr>
              <a:t>Additional models and interfaces are needed for comprehensive attribution that addresses 4 types of hazards.</a:t>
            </a:r>
          </a:p>
          <a:p>
            <a:endParaRPr lang="en-US" dirty="0">
              <a:solidFill>
                <a:schemeClr val="accent6">
                  <a:lumMod val="50000"/>
                </a:schemeClr>
              </a:solidFill>
              <a:latin typeface="Raleway" panose="020B0503030101060003" pitchFamily="34" charset="77"/>
            </a:endParaRPr>
          </a:p>
          <a:p>
            <a:r>
              <a:rPr lang="en-US" dirty="0">
                <a:solidFill>
                  <a:schemeClr val="accent6">
                    <a:lumMod val="50000"/>
                  </a:schemeClr>
                </a:solidFill>
                <a:latin typeface="Raleway" panose="020B0503030101060003" pitchFamily="34" charset="77"/>
              </a:rPr>
              <a:t>Internal charging: </a:t>
            </a:r>
          </a:p>
          <a:p>
            <a:pPr lvl="1"/>
            <a:r>
              <a:rPr lang="en-US" dirty="0">
                <a:solidFill>
                  <a:schemeClr val="accent6">
                    <a:lumMod val="50000"/>
                  </a:schemeClr>
                </a:solidFill>
                <a:latin typeface="Raleway" panose="020B0503030101060003" pitchFamily="34" charset="77"/>
              </a:rPr>
              <a:t>SHELLS neural network radiation environment</a:t>
            </a:r>
          </a:p>
          <a:p>
            <a:pPr lvl="1"/>
            <a:r>
              <a:rPr lang="en-US" dirty="0" err="1">
                <a:solidFill>
                  <a:schemeClr val="accent6">
                    <a:lumMod val="50000"/>
                  </a:schemeClr>
                </a:solidFill>
                <a:latin typeface="Raleway" panose="020B0503030101060003" pitchFamily="34" charset="77"/>
              </a:rPr>
              <a:t>SatCAT</a:t>
            </a:r>
            <a:endParaRPr lang="en-US" dirty="0">
              <a:solidFill>
                <a:schemeClr val="accent6">
                  <a:lumMod val="50000"/>
                </a:schemeClr>
              </a:solidFill>
              <a:latin typeface="Raleway" panose="020B0503030101060003" pitchFamily="34" charset="77"/>
            </a:endParaRPr>
          </a:p>
          <a:p>
            <a:pPr lvl="1"/>
            <a:endParaRPr lang="en-US" dirty="0">
              <a:solidFill>
                <a:schemeClr val="accent6">
                  <a:lumMod val="50000"/>
                </a:schemeClr>
              </a:solidFill>
              <a:latin typeface="Raleway" panose="020B0503030101060003" pitchFamily="34" charset="77"/>
            </a:endParaRPr>
          </a:p>
          <a:p>
            <a:r>
              <a:rPr lang="en-US" dirty="0">
                <a:solidFill>
                  <a:schemeClr val="accent6">
                    <a:lumMod val="50000"/>
                  </a:schemeClr>
                </a:solidFill>
                <a:latin typeface="Raleway" panose="020B0503030101060003" pitchFamily="34" charset="77"/>
              </a:rPr>
              <a:t>SEE:</a:t>
            </a:r>
          </a:p>
          <a:p>
            <a:pPr lvl="1"/>
            <a:r>
              <a:rPr lang="en-US" dirty="0">
                <a:solidFill>
                  <a:schemeClr val="accent6">
                    <a:lumMod val="50000"/>
                  </a:schemeClr>
                </a:solidFill>
                <a:latin typeface="Raleway" panose="020B0503030101060003" pitchFamily="34" charset="77"/>
              </a:rPr>
              <a:t>SPAM (Solar Particle Access Model)</a:t>
            </a:r>
          </a:p>
          <a:p>
            <a:pPr lvl="1"/>
            <a:endParaRPr lang="en-US" dirty="0">
              <a:solidFill>
                <a:schemeClr val="accent6">
                  <a:lumMod val="50000"/>
                </a:schemeClr>
              </a:solidFill>
              <a:latin typeface="Raleway" panose="020B0503030101060003" pitchFamily="34" charset="77"/>
            </a:endParaRPr>
          </a:p>
        </p:txBody>
      </p:sp>
    </p:spTree>
    <p:extLst>
      <p:ext uri="{BB962C8B-B14F-4D97-AF65-F5344CB8AC3E}">
        <p14:creationId xmlns:p14="http://schemas.microsoft.com/office/powerpoint/2010/main" val="349985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alphaModFix amt="90000"/>
            <a:extLst>
              <a:ext uri="{28A0092B-C50C-407E-A947-70E740481C1C}">
                <a14:useLocalDpi xmlns:a14="http://schemas.microsoft.com/office/drawing/2010/main"/>
              </a:ext>
            </a:extLst>
          </a:blip>
          <a:srcRect l="13576" t="4698" r="-165" b="4838"/>
          <a:stretch/>
        </p:blipFill>
        <p:spPr>
          <a:xfrm>
            <a:off x="16933" y="2453510"/>
            <a:ext cx="9144000" cy="3862618"/>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21231" b="71077" l="16154" r="90000"/>
                    </a14:imgEffect>
                  </a14:imgLayer>
                </a14:imgProps>
              </a:ext>
            </a:extLst>
          </a:blip>
          <a:srcRect l="47940" t="36006" r="9506" b="30124"/>
          <a:stretch/>
        </p:blipFill>
        <p:spPr>
          <a:xfrm rot="16584102">
            <a:off x="6473911" y="3337010"/>
            <a:ext cx="2022541" cy="1609836"/>
          </a:xfrm>
          <a:prstGeom prst="rect">
            <a:avLst/>
          </a:prstGeom>
        </p:spPr>
      </p:pic>
      <p:pic>
        <p:nvPicPr>
          <p:cNvPr id="11" name="Picture 10" descr="GOESRclipp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119657">
            <a:off x="6611847" y="3549478"/>
            <a:ext cx="1722430" cy="1720438"/>
          </a:xfrm>
          <a:prstGeom prst="rect">
            <a:avLst/>
          </a:prstGeom>
        </p:spPr>
      </p:pic>
      <p:pic>
        <p:nvPicPr>
          <p:cNvPr id="5" name="Picture 4" descr="sun4pres.png"/>
          <p:cNvPicPr>
            <a:picLocks noChangeAspect="1"/>
          </p:cNvPicPr>
          <p:nvPr/>
        </p:nvPicPr>
        <p:blipFill rotWithShape="1">
          <a:blip r:embed="rId7" cstate="screen">
            <a:alphaModFix amt="90000"/>
            <a:extLst>
              <a:ext uri="{28A0092B-C50C-407E-A947-70E740481C1C}">
                <a14:useLocalDpi xmlns:a14="http://schemas.microsoft.com/office/drawing/2010/main"/>
              </a:ext>
            </a:extLst>
          </a:blip>
          <a:srcRect r="27517"/>
          <a:stretch/>
        </p:blipFill>
        <p:spPr>
          <a:xfrm flipH="1">
            <a:off x="-13" y="2453511"/>
            <a:ext cx="2641603" cy="3862617"/>
          </a:xfrm>
          <a:prstGeom prst="rect">
            <a:avLst/>
          </a:prstGeom>
        </p:spPr>
      </p:pic>
      <p:sp>
        <p:nvSpPr>
          <p:cNvPr id="6" name="Title 5"/>
          <p:cNvSpPr>
            <a:spLocks noGrp="1"/>
          </p:cNvSpPr>
          <p:nvPr>
            <p:ph type="title"/>
          </p:nvPr>
        </p:nvSpPr>
        <p:spPr>
          <a:xfrm>
            <a:off x="299709" y="278581"/>
            <a:ext cx="8195180" cy="727075"/>
          </a:xfrm>
          <a:noFill/>
        </p:spPr>
        <p:txBody>
          <a:bodyPr>
            <a:noAutofit/>
          </a:bodyPr>
          <a:lstStyle/>
          <a:p>
            <a:r>
              <a:rPr lang="en-US" sz="4800" b="0" spc="300" dirty="0">
                <a:solidFill>
                  <a:srgbClr val="4D4635"/>
                </a:solidFill>
                <a:latin typeface="Raleway"/>
                <a:cs typeface="Raleway"/>
              </a:rPr>
              <a:t>The Issue</a:t>
            </a:r>
          </a:p>
        </p:txBody>
      </p:sp>
      <p:sp>
        <p:nvSpPr>
          <p:cNvPr id="22" name="Content Placeholder 6"/>
          <p:cNvSpPr>
            <a:spLocks noGrp="1"/>
          </p:cNvSpPr>
          <p:nvPr>
            <p:ph idx="1"/>
          </p:nvPr>
        </p:nvSpPr>
        <p:spPr>
          <a:xfrm>
            <a:off x="186263" y="1361249"/>
            <a:ext cx="2728247" cy="764664"/>
          </a:xfrm>
        </p:spPr>
        <p:txBody>
          <a:bodyPr>
            <a:noAutofit/>
          </a:bodyPr>
          <a:lstStyle/>
          <a:p>
            <a:pPr marL="0" indent="0">
              <a:lnSpc>
                <a:spcPct val="80000"/>
              </a:lnSpc>
              <a:buNone/>
            </a:pPr>
            <a:r>
              <a:rPr lang="en-US" sz="2000" i="1" dirty="0">
                <a:solidFill>
                  <a:srgbClr val="4D4635"/>
                </a:solidFill>
                <a:cs typeface="Corbert"/>
              </a:rPr>
              <a:t>  Space </a:t>
            </a:r>
          </a:p>
          <a:p>
            <a:pPr marL="0" indent="0">
              <a:lnSpc>
                <a:spcPct val="80000"/>
              </a:lnSpc>
              <a:buNone/>
            </a:pPr>
            <a:r>
              <a:rPr lang="en-US" sz="2000" i="1" dirty="0">
                <a:solidFill>
                  <a:srgbClr val="4D4635"/>
                </a:solidFill>
                <a:cs typeface="Corbert"/>
              </a:rPr>
              <a:t>weather</a:t>
            </a:r>
          </a:p>
        </p:txBody>
      </p:sp>
      <p:sp>
        <p:nvSpPr>
          <p:cNvPr id="7" name="TextBox 6"/>
          <p:cNvSpPr txBox="1"/>
          <p:nvPr/>
        </p:nvSpPr>
        <p:spPr>
          <a:xfrm>
            <a:off x="16933" y="5991414"/>
            <a:ext cx="1944964" cy="307777"/>
          </a:xfrm>
          <a:prstGeom prst="rect">
            <a:avLst/>
          </a:prstGeom>
          <a:noFill/>
        </p:spPr>
        <p:txBody>
          <a:bodyPr wrap="none" rtlCol="0">
            <a:spAutoFit/>
          </a:bodyPr>
          <a:lstStyle/>
          <a:p>
            <a:r>
              <a:rPr lang="en-US" sz="1400" dirty="0">
                <a:solidFill>
                  <a:schemeClr val="bg2">
                    <a:lumMod val="40000"/>
                    <a:lumOff val="60000"/>
                  </a:schemeClr>
                </a:solidFill>
              </a:rPr>
              <a:t>Image Credit NASA/SDO</a:t>
            </a:r>
          </a:p>
        </p:txBody>
      </p:sp>
      <p:sp>
        <p:nvSpPr>
          <p:cNvPr id="10" name="TextBox 9"/>
          <p:cNvSpPr txBox="1"/>
          <p:nvPr/>
        </p:nvSpPr>
        <p:spPr>
          <a:xfrm>
            <a:off x="3617642" y="972712"/>
            <a:ext cx="3081858" cy="1259832"/>
          </a:xfrm>
          <a:prstGeom prst="rect">
            <a:avLst/>
          </a:prstGeom>
          <a:noFill/>
        </p:spPr>
        <p:txBody>
          <a:bodyPr wrap="square" rtlCol="0">
            <a:spAutoFit/>
          </a:bodyPr>
          <a:lstStyle/>
          <a:p>
            <a:pPr algn="ctr">
              <a:lnSpc>
                <a:spcPct val="90000"/>
              </a:lnSpc>
            </a:pPr>
            <a:r>
              <a:rPr lang="en-US" sz="2000" i="1" u="sng" dirty="0">
                <a:solidFill>
                  <a:srgbClr val="4D4635"/>
                </a:solidFill>
              </a:rPr>
              <a:t>On-orbit anomaly</a:t>
            </a:r>
          </a:p>
          <a:p>
            <a:pPr algn="ctr">
              <a:lnSpc>
                <a:spcPct val="90000"/>
              </a:lnSpc>
            </a:pPr>
            <a:r>
              <a:rPr lang="en-US" sz="1600" i="1" dirty="0">
                <a:solidFill>
                  <a:srgbClr val="4D4635"/>
                </a:solidFill>
              </a:rPr>
              <a:t>Surface charging</a:t>
            </a:r>
          </a:p>
          <a:p>
            <a:pPr algn="ctr">
              <a:lnSpc>
                <a:spcPct val="90000"/>
              </a:lnSpc>
            </a:pPr>
            <a:r>
              <a:rPr lang="en-US" sz="1600" i="1" dirty="0">
                <a:solidFill>
                  <a:srgbClr val="4D4635"/>
                </a:solidFill>
              </a:rPr>
              <a:t>Internal Charging</a:t>
            </a:r>
          </a:p>
          <a:p>
            <a:pPr algn="ctr">
              <a:lnSpc>
                <a:spcPct val="90000"/>
              </a:lnSpc>
            </a:pPr>
            <a:r>
              <a:rPr lang="en-US" sz="1600" i="1" dirty="0">
                <a:solidFill>
                  <a:srgbClr val="4D4635"/>
                </a:solidFill>
              </a:rPr>
              <a:t>Single Event Effects</a:t>
            </a:r>
          </a:p>
          <a:p>
            <a:pPr algn="ctr">
              <a:lnSpc>
                <a:spcPct val="90000"/>
              </a:lnSpc>
            </a:pPr>
            <a:r>
              <a:rPr lang="en-US" sz="1600" i="1" dirty="0">
                <a:solidFill>
                  <a:srgbClr val="4D4635"/>
                </a:solidFill>
              </a:rPr>
              <a:t>Total Dose Effects</a:t>
            </a:r>
          </a:p>
        </p:txBody>
      </p:sp>
      <p:sp>
        <p:nvSpPr>
          <p:cNvPr id="13" name="Content Placeholder 6"/>
          <p:cNvSpPr txBox="1">
            <a:spLocks/>
          </p:cNvSpPr>
          <p:nvPr/>
        </p:nvSpPr>
        <p:spPr>
          <a:xfrm>
            <a:off x="1610669" y="1181577"/>
            <a:ext cx="1979220" cy="7646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Font typeface="Arial"/>
              <a:buNone/>
            </a:pPr>
            <a:r>
              <a:rPr lang="en-US" sz="2000" i="1" dirty="0">
                <a:solidFill>
                  <a:srgbClr val="4D4635"/>
                </a:solidFill>
                <a:cs typeface="Corbert"/>
              </a:rPr>
              <a:t>Increased</a:t>
            </a:r>
          </a:p>
          <a:p>
            <a:pPr marL="0" indent="0" algn="ctr">
              <a:lnSpc>
                <a:spcPct val="80000"/>
              </a:lnSpc>
              <a:buFont typeface="Arial"/>
              <a:buNone/>
            </a:pPr>
            <a:r>
              <a:rPr lang="en-US" sz="2000" i="1" dirty="0">
                <a:solidFill>
                  <a:srgbClr val="4D4635"/>
                </a:solidFill>
                <a:cs typeface="Corbert"/>
              </a:rPr>
              <a:t> particle</a:t>
            </a:r>
          </a:p>
          <a:p>
            <a:pPr marL="0" indent="0" algn="ctr">
              <a:lnSpc>
                <a:spcPct val="80000"/>
              </a:lnSpc>
              <a:buFont typeface="Arial"/>
              <a:buNone/>
            </a:pPr>
            <a:r>
              <a:rPr lang="en-US" sz="2000" i="1" dirty="0">
                <a:solidFill>
                  <a:srgbClr val="4D4635"/>
                </a:solidFill>
                <a:cs typeface="Corbert"/>
              </a:rPr>
              <a:t>radiation</a:t>
            </a:r>
          </a:p>
        </p:txBody>
      </p:sp>
      <p:sp>
        <p:nvSpPr>
          <p:cNvPr id="17" name="TextBox 16"/>
          <p:cNvSpPr txBox="1"/>
          <p:nvPr/>
        </p:nvSpPr>
        <p:spPr>
          <a:xfrm>
            <a:off x="2188545" y="2453511"/>
            <a:ext cx="1736373" cy="276999"/>
          </a:xfrm>
          <a:prstGeom prst="rect">
            <a:avLst/>
          </a:prstGeom>
          <a:noFill/>
        </p:spPr>
        <p:txBody>
          <a:bodyPr wrap="none" rtlCol="0">
            <a:spAutoFit/>
          </a:bodyPr>
          <a:lstStyle/>
          <a:p>
            <a:r>
              <a:rPr lang="en-US" sz="1200" dirty="0">
                <a:solidFill>
                  <a:schemeClr val="tx1">
                    <a:lumMod val="50000"/>
                  </a:schemeClr>
                </a:solidFill>
                <a:latin typeface="Calibri" panose="020F0502020204030204" pitchFamily="34" charset="0"/>
              </a:rPr>
              <a:t>Background image::  ESA </a:t>
            </a:r>
          </a:p>
        </p:txBody>
      </p:sp>
      <p:sp>
        <p:nvSpPr>
          <p:cNvPr id="18" name="TextBox 17"/>
          <p:cNvSpPr txBox="1"/>
          <p:nvPr/>
        </p:nvSpPr>
        <p:spPr>
          <a:xfrm>
            <a:off x="6970428" y="1175927"/>
            <a:ext cx="1987309" cy="830997"/>
          </a:xfrm>
          <a:prstGeom prst="rect">
            <a:avLst/>
          </a:prstGeom>
          <a:noFill/>
        </p:spPr>
        <p:txBody>
          <a:bodyPr wrap="square" rtlCol="0">
            <a:spAutoFit/>
          </a:bodyPr>
          <a:lstStyle/>
          <a:p>
            <a:pPr algn="ctr"/>
            <a:r>
              <a:rPr lang="en-US" sz="2400" i="1" dirty="0">
                <a:solidFill>
                  <a:srgbClr val="4D4635"/>
                </a:solidFill>
              </a:rPr>
              <a:t>Service outage</a:t>
            </a:r>
          </a:p>
          <a:p>
            <a:pPr algn="ctr"/>
            <a:r>
              <a:rPr lang="en-US" sz="2400" i="1" dirty="0">
                <a:solidFill>
                  <a:srgbClr val="4D4635"/>
                </a:solidFill>
              </a:rPr>
              <a:t>Mission Loss</a:t>
            </a:r>
          </a:p>
        </p:txBody>
      </p:sp>
      <p:sp>
        <p:nvSpPr>
          <p:cNvPr id="23" name="Right Arrow 22"/>
          <p:cNvSpPr/>
          <p:nvPr/>
        </p:nvSpPr>
        <p:spPr>
          <a:xfrm>
            <a:off x="1318431" y="1521382"/>
            <a:ext cx="575734" cy="254808"/>
          </a:xfrm>
          <a:prstGeom prst="rightArrow">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3435059" y="1555251"/>
            <a:ext cx="575734" cy="254808"/>
          </a:xfrm>
          <a:prstGeom prst="rightArrow">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6245940" y="1555254"/>
            <a:ext cx="575734" cy="254808"/>
          </a:xfrm>
          <a:prstGeom prst="rightArrow">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28061E-7B14-5542-B640-A517FF1D7503}"/>
              </a:ext>
            </a:extLst>
          </p:cNvPr>
          <p:cNvSpPr txBox="1"/>
          <p:nvPr/>
        </p:nvSpPr>
        <p:spPr>
          <a:xfrm>
            <a:off x="1768659" y="5457267"/>
            <a:ext cx="4888761" cy="1259919"/>
          </a:xfrm>
          <a:prstGeom prst="roundRect">
            <a:avLst/>
          </a:prstGeom>
          <a:solidFill>
            <a:schemeClr val="accent4">
              <a:lumMod val="75000"/>
            </a:schemeClr>
          </a:solid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n-US" sz="2000" dirty="0">
                <a:solidFill>
                  <a:schemeClr val="tx1">
                    <a:lumMod val="95000"/>
                  </a:schemeClr>
                </a:solidFill>
                <a:latin typeface="Raleway" panose="020B0503030101060003" pitchFamily="34" charset="77"/>
              </a:rPr>
              <a:t>Anomaly Attribution</a:t>
            </a:r>
          </a:p>
          <a:p>
            <a:pPr marL="742950" lvl="1" indent="-285750" algn="just">
              <a:buFont typeface="Arial" panose="020B0604020202020204" pitchFamily="34" charset="0"/>
              <a:buChar char="•"/>
            </a:pPr>
            <a:r>
              <a:rPr lang="en-US" sz="1600" dirty="0">
                <a:solidFill>
                  <a:schemeClr val="tx1">
                    <a:lumMod val="95000"/>
                  </a:schemeClr>
                </a:solidFill>
                <a:latin typeface="Raleway" panose="020B0503030101060003" pitchFamily="34" charset="77"/>
              </a:rPr>
              <a:t>Guides response</a:t>
            </a:r>
          </a:p>
          <a:p>
            <a:pPr marL="800100" lvl="1" indent="-342900" algn="just">
              <a:buFont typeface="Arial"/>
              <a:buChar char="•"/>
            </a:pPr>
            <a:r>
              <a:rPr lang="en-US" sz="1600" dirty="0">
                <a:solidFill>
                  <a:schemeClr val="tx1">
                    <a:lumMod val="95000"/>
                  </a:schemeClr>
                </a:solidFill>
                <a:latin typeface="Raleway" panose="020B0503030101060003" pitchFamily="34" charset="77"/>
              </a:rPr>
              <a:t>Predicts future occurrences</a:t>
            </a:r>
          </a:p>
          <a:p>
            <a:pPr marL="800100" lvl="1" indent="-342900" algn="just">
              <a:buFont typeface="Arial"/>
              <a:buChar char="•"/>
            </a:pPr>
            <a:r>
              <a:rPr lang="en-US" sz="1600" dirty="0">
                <a:solidFill>
                  <a:schemeClr val="tx1">
                    <a:lumMod val="95000"/>
                  </a:schemeClr>
                </a:solidFill>
                <a:latin typeface="Raleway" panose="020B0503030101060003" pitchFamily="34" charset="77"/>
              </a:rPr>
              <a:t>Leads to improved design</a:t>
            </a:r>
          </a:p>
        </p:txBody>
      </p:sp>
    </p:spTree>
    <p:extLst>
      <p:ext uri="{BB962C8B-B14F-4D97-AF65-F5344CB8AC3E}">
        <p14:creationId xmlns:p14="http://schemas.microsoft.com/office/powerpoint/2010/main" val="408686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9709" y="380179"/>
            <a:ext cx="8195180" cy="727075"/>
          </a:xfrm>
          <a:noFill/>
        </p:spPr>
        <p:txBody>
          <a:bodyPr>
            <a:noAutofit/>
          </a:bodyPr>
          <a:lstStyle/>
          <a:p>
            <a:r>
              <a:rPr lang="en-US" sz="4400" b="0" spc="300" dirty="0">
                <a:solidFill>
                  <a:schemeClr val="bg2">
                    <a:lumMod val="75000"/>
                  </a:schemeClr>
                </a:solidFill>
                <a:latin typeface="Raleway" panose="020B0503030101060003" pitchFamily="34" charset="77"/>
                <a:cs typeface="Corbert"/>
              </a:rPr>
              <a:t>The Concern</a:t>
            </a:r>
          </a:p>
        </p:txBody>
      </p:sp>
      <p:sp>
        <p:nvSpPr>
          <p:cNvPr id="8" name="Text Placeholder 7"/>
          <p:cNvSpPr>
            <a:spLocks noGrp="1"/>
          </p:cNvSpPr>
          <p:nvPr>
            <p:ph type="body" sz="half" idx="2"/>
          </p:nvPr>
        </p:nvSpPr>
        <p:spPr>
          <a:xfrm>
            <a:off x="299708" y="1666985"/>
            <a:ext cx="8624159" cy="4647420"/>
          </a:xfrm>
        </p:spPr>
        <p:txBody>
          <a:bodyPr>
            <a:normAutofit/>
          </a:bodyPr>
          <a:lstStyle/>
          <a:p>
            <a:pPr>
              <a:spcAft>
                <a:spcPts val="600"/>
              </a:spcAft>
            </a:pPr>
            <a:r>
              <a:rPr lang="en-US" sz="2000" spc="100" dirty="0">
                <a:solidFill>
                  <a:schemeClr val="bg2">
                    <a:lumMod val="75000"/>
                  </a:schemeClr>
                </a:solidFill>
                <a:latin typeface="Raleway" panose="020B0503030101060003" pitchFamily="34" charset="77"/>
                <a:cs typeface="Avenir Roman"/>
              </a:rPr>
              <a:t>New services rely on large constellations:</a:t>
            </a:r>
          </a:p>
          <a:p>
            <a:pPr>
              <a:spcAft>
                <a:spcPts val="600"/>
              </a:spcAft>
            </a:pPr>
            <a:r>
              <a:rPr lang="en-US" sz="2000" spc="100" dirty="0">
                <a:solidFill>
                  <a:schemeClr val="bg2">
                    <a:lumMod val="75000"/>
                  </a:schemeClr>
                </a:solidFill>
                <a:latin typeface="Raleway" panose="020B0503030101060003" pitchFamily="34" charset="77"/>
                <a:cs typeface="Avenir Roman"/>
              </a:rPr>
              <a:t> Satellite internet, Satellite Imaging</a:t>
            </a:r>
          </a:p>
        </p:txBody>
      </p:sp>
      <p:sp>
        <p:nvSpPr>
          <p:cNvPr id="22" name="Content Placeholder 6"/>
          <p:cNvSpPr>
            <a:spLocks noGrp="1"/>
          </p:cNvSpPr>
          <p:nvPr>
            <p:ph idx="1"/>
          </p:nvPr>
        </p:nvSpPr>
        <p:spPr>
          <a:xfrm>
            <a:off x="353613" y="1093666"/>
            <a:ext cx="7059602" cy="764664"/>
          </a:xfrm>
        </p:spPr>
        <p:txBody>
          <a:bodyPr>
            <a:normAutofit/>
          </a:bodyPr>
          <a:lstStyle/>
          <a:p>
            <a:pPr marL="0" indent="0">
              <a:buNone/>
            </a:pPr>
            <a:r>
              <a:rPr lang="en-US" sz="2000" i="1" dirty="0">
                <a:solidFill>
                  <a:schemeClr val="bg2">
                    <a:lumMod val="75000"/>
                  </a:schemeClr>
                </a:solidFill>
                <a:latin typeface="Raleway" panose="020B0503030101060003" pitchFamily="34" charset="77"/>
                <a:cs typeface="Corbert"/>
              </a:rPr>
              <a:t>Growing industry and increasing reliance on constellations </a:t>
            </a:r>
          </a:p>
        </p:txBody>
      </p:sp>
      <p:sp>
        <p:nvSpPr>
          <p:cNvPr id="2" name="TextBox 1"/>
          <p:cNvSpPr txBox="1"/>
          <p:nvPr/>
        </p:nvSpPr>
        <p:spPr>
          <a:xfrm>
            <a:off x="3518433" y="5478138"/>
            <a:ext cx="729962" cy="276999"/>
          </a:xfrm>
          <a:prstGeom prst="rect">
            <a:avLst/>
          </a:prstGeom>
          <a:noFill/>
        </p:spPr>
        <p:txBody>
          <a:bodyPr wrap="none" rtlCol="0">
            <a:spAutoFit/>
          </a:bodyPr>
          <a:lstStyle/>
          <a:p>
            <a:r>
              <a:rPr lang="en-US" sz="1200" dirty="0">
                <a:solidFill>
                  <a:schemeClr val="bg2">
                    <a:lumMod val="75000"/>
                  </a:schemeClr>
                </a:solidFill>
              </a:rPr>
              <a:t>SIA 2017</a:t>
            </a:r>
          </a:p>
        </p:txBody>
      </p:sp>
      <p:pic>
        <p:nvPicPr>
          <p:cNvPr id="9" name="Picture 8" descr="Screen Shot 2018-11-15 at 9.43.09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773" y="2997148"/>
            <a:ext cx="3844189" cy="2475720"/>
          </a:xfrm>
          <a:prstGeom prst="rect">
            <a:avLst/>
          </a:prstGeom>
        </p:spPr>
      </p:pic>
      <p:pic>
        <p:nvPicPr>
          <p:cNvPr id="4" name="Picture 3">
            <a:extLst>
              <a:ext uri="{FF2B5EF4-FFF2-40B4-BE49-F238E27FC236}">
                <a16:creationId xmlns:a16="http://schemas.microsoft.com/office/drawing/2014/main" id="{1B793412-AB70-2E49-9EC5-6940BC1703D9}"/>
              </a:ext>
            </a:extLst>
          </p:cNvPr>
          <p:cNvPicPr>
            <a:picLocks noChangeAspect="1"/>
          </p:cNvPicPr>
          <p:nvPr/>
        </p:nvPicPr>
        <p:blipFill>
          <a:blip r:embed="rId4"/>
          <a:stretch>
            <a:fillRect/>
          </a:stretch>
        </p:blipFill>
        <p:spPr>
          <a:xfrm>
            <a:off x="4511788" y="2997148"/>
            <a:ext cx="4312171" cy="2475721"/>
          </a:xfrm>
          <a:prstGeom prst="rect">
            <a:avLst/>
          </a:prstGeom>
        </p:spPr>
      </p:pic>
      <p:sp>
        <p:nvSpPr>
          <p:cNvPr id="12" name="TextBox 11">
            <a:extLst>
              <a:ext uri="{FF2B5EF4-FFF2-40B4-BE49-F238E27FC236}">
                <a16:creationId xmlns:a16="http://schemas.microsoft.com/office/drawing/2014/main" id="{A378CEE2-1871-F84F-996A-579F7FE549D2}"/>
              </a:ext>
            </a:extLst>
          </p:cNvPr>
          <p:cNvSpPr txBox="1"/>
          <p:nvPr/>
        </p:nvSpPr>
        <p:spPr>
          <a:xfrm>
            <a:off x="7504169" y="5485116"/>
            <a:ext cx="1282210" cy="276999"/>
          </a:xfrm>
          <a:prstGeom prst="rect">
            <a:avLst/>
          </a:prstGeom>
          <a:noFill/>
        </p:spPr>
        <p:txBody>
          <a:bodyPr wrap="none" rtlCol="0">
            <a:spAutoFit/>
          </a:bodyPr>
          <a:lstStyle/>
          <a:p>
            <a:r>
              <a:rPr lang="en-US" sz="1200" dirty="0">
                <a:solidFill>
                  <a:schemeClr val="bg2">
                    <a:lumMod val="75000"/>
                  </a:schemeClr>
                </a:solidFill>
              </a:rPr>
              <a:t>Space News 2019</a:t>
            </a:r>
          </a:p>
        </p:txBody>
      </p:sp>
    </p:spTree>
    <p:extLst>
      <p:ext uri="{BB962C8B-B14F-4D97-AF65-F5344CB8AC3E}">
        <p14:creationId xmlns:p14="http://schemas.microsoft.com/office/powerpoint/2010/main" val="361337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radbeltsclipped.png"/>
          <p:cNvPicPr>
            <a:picLocks noChangeAspect="1"/>
          </p:cNvPicPr>
          <p:nvPr/>
        </p:nvPicPr>
        <p:blipFill>
          <a:blip r:embed="rId3">
            <a:alphaModFix/>
            <a:extLst>
              <a:ext uri="{28A0092B-C50C-407E-A947-70E740481C1C}">
                <a14:useLocalDpi xmlns:a14="http://schemas.microsoft.com/office/drawing/2010/main"/>
              </a:ext>
            </a:extLst>
          </a:blip>
          <a:stretch>
            <a:fillRect/>
          </a:stretch>
        </p:blipFill>
        <p:spPr>
          <a:xfrm rot="21169154">
            <a:off x="294927" y="5463589"/>
            <a:ext cx="1904255" cy="1076997"/>
          </a:xfrm>
          <a:prstGeom prst="rect">
            <a:avLst/>
          </a:prstGeom>
          <a:effectLst>
            <a:glow rad="635000">
              <a:schemeClr val="bg2">
                <a:lumMod val="50000"/>
              </a:schemeClr>
            </a:glow>
            <a:softEdge rad="152400"/>
          </a:effectLst>
        </p:spPr>
      </p:pic>
      <p:sp>
        <p:nvSpPr>
          <p:cNvPr id="6" name="Title 5"/>
          <p:cNvSpPr>
            <a:spLocks noGrp="1"/>
          </p:cNvSpPr>
          <p:nvPr>
            <p:ph type="title"/>
          </p:nvPr>
        </p:nvSpPr>
        <p:spPr>
          <a:xfrm>
            <a:off x="299708" y="380179"/>
            <a:ext cx="8979759" cy="727075"/>
          </a:xfrm>
          <a:noFill/>
        </p:spPr>
        <p:txBody>
          <a:bodyPr>
            <a:noAutofit/>
          </a:bodyPr>
          <a:lstStyle/>
          <a:p>
            <a:r>
              <a:rPr lang="en-US" sz="4400" b="0" spc="300" dirty="0">
                <a:solidFill>
                  <a:schemeClr val="bg2">
                    <a:lumMod val="75000"/>
                  </a:schemeClr>
                </a:solidFill>
                <a:latin typeface="Raleway" panose="020B0503030101060003" pitchFamily="34" charset="77"/>
                <a:cs typeface="Corbert"/>
              </a:rPr>
              <a:t>Ideal Attribution Tool</a:t>
            </a:r>
          </a:p>
        </p:txBody>
      </p:sp>
      <p:sp>
        <p:nvSpPr>
          <p:cNvPr id="8" name="Text Placeholder 7"/>
          <p:cNvSpPr>
            <a:spLocks noGrp="1"/>
          </p:cNvSpPr>
          <p:nvPr>
            <p:ph type="body" sz="half" idx="2"/>
          </p:nvPr>
        </p:nvSpPr>
        <p:spPr>
          <a:xfrm>
            <a:off x="299709" y="2002508"/>
            <a:ext cx="4983492" cy="4652871"/>
          </a:xfrm>
        </p:spPr>
        <p:txBody>
          <a:bodyPr>
            <a:normAutofit/>
          </a:bodyPr>
          <a:lstStyle/>
          <a:p>
            <a:endParaRPr lang="en-US" sz="1800" dirty="0">
              <a:latin typeface="Corbert"/>
              <a:cs typeface="Corbert"/>
            </a:endParaRPr>
          </a:p>
          <a:p>
            <a:endParaRPr lang="en-US" sz="1800" dirty="0">
              <a:latin typeface="Corbert"/>
              <a:cs typeface="Corbert"/>
            </a:endParaRPr>
          </a:p>
          <a:p>
            <a:endParaRPr lang="en-US" sz="1600" dirty="0">
              <a:latin typeface="Corbert"/>
              <a:cs typeface="Corbert"/>
            </a:endParaRPr>
          </a:p>
          <a:p>
            <a:endParaRPr lang="en-US" sz="1600" dirty="0">
              <a:latin typeface="Corbert"/>
              <a:cs typeface="Corbert"/>
            </a:endParaRPr>
          </a:p>
          <a:p>
            <a:endParaRPr lang="en-US" sz="1200" spc="100" dirty="0">
              <a:solidFill>
                <a:schemeClr val="tx1">
                  <a:lumMod val="95000"/>
                </a:schemeClr>
              </a:solidFill>
              <a:latin typeface="Corbert"/>
              <a:cs typeface="Corbert"/>
            </a:endParaRPr>
          </a:p>
        </p:txBody>
      </p:sp>
      <p:sp>
        <p:nvSpPr>
          <p:cNvPr id="22" name="Content Placeholder 6"/>
          <p:cNvSpPr>
            <a:spLocks noGrp="1"/>
          </p:cNvSpPr>
          <p:nvPr>
            <p:ph idx="1"/>
          </p:nvPr>
        </p:nvSpPr>
        <p:spPr>
          <a:xfrm>
            <a:off x="353613" y="1093666"/>
            <a:ext cx="8265454" cy="764664"/>
          </a:xfrm>
        </p:spPr>
        <p:txBody>
          <a:bodyPr>
            <a:normAutofit/>
          </a:bodyPr>
          <a:lstStyle/>
          <a:p>
            <a:pPr marL="0" indent="0">
              <a:buNone/>
            </a:pPr>
            <a:r>
              <a:rPr lang="en-US" sz="1800" i="1" dirty="0">
                <a:solidFill>
                  <a:schemeClr val="bg2">
                    <a:lumMod val="75000"/>
                  </a:schemeClr>
                </a:solidFill>
                <a:latin typeface="Raleway" panose="020B0503030101060003" pitchFamily="34" charset="77"/>
                <a:cs typeface="Corbert"/>
              </a:rPr>
              <a:t>Intensification of particle radiation due to space weather leads to anomalies.</a:t>
            </a:r>
          </a:p>
        </p:txBody>
      </p:sp>
      <p:sp>
        <p:nvSpPr>
          <p:cNvPr id="3" name="TextBox 2"/>
          <p:cNvSpPr txBox="1"/>
          <p:nvPr/>
        </p:nvSpPr>
        <p:spPr>
          <a:xfrm>
            <a:off x="299708" y="1638201"/>
            <a:ext cx="4551246" cy="1384995"/>
          </a:xfrm>
          <a:prstGeom prst="rect">
            <a:avLst/>
          </a:prstGeom>
          <a:noFill/>
        </p:spPr>
        <p:txBody>
          <a:bodyPr wrap="none" rtlCol="0">
            <a:spAutoFit/>
          </a:bodyPr>
          <a:lstStyle/>
          <a:p>
            <a:r>
              <a:rPr lang="en-US" sz="2800" dirty="0">
                <a:solidFill>
                  <a:schemeClr val="bg2">
                    <a:lumMod val="75000"/>
                  </a:schemeClr>
                </a:solidFill>
                <a:latin typeface="Raleway" panose="020B0503030101060003" pitchFamily="34" charset="77"/>
              </a:rPr>
              <a:t>The ideal tool would have:</a:t>
            </a:r>
          </a:p>
          <a:p>
            <a:r>
              <a:rPr lang="en-US" sz="2800" dirty="0">
                <a:solidFill>
                  <a:schemeClr val="bg2">
                    <a:lumMod val="75000"/>
                  </a:schemeClr>
                </a:solidFill>
                <a:latin typeface="Raleway" panose="020B0503030101060003" pitchFamily="34" charset="77"/>
              </a:rPr>
              <a:t>  </a:t>
            </a:r>
          </a:p>
          <a:p>
            <a:endParaRPr lang="en-US" sz="2800" dirty="0">
              <a:solidFill>
                <a:schemeClr val="bg2">
                  <a:lumMod val="75000"/>
                </a:schemeClr>
              </a:solidFill>
              <a:latin typeface="Raleway" panose="020B0503030101060003" pitchFamily="34" charset="77"/>
            </a:endParaRPr>
          </a:p>
        </p:txBody>
      </p:sp>
      <p:graphicFrame>
        <p:nvGraphicFramePr>
          <p:cNvPr id="9" name="Diagram 8"/>
          <p:cNvGraphicFramePr/>
          <p:nvPr>
            <p:extLst>
              <p:ext uri="{D42A27DB-BD31-4B8C-83A1-F6EECF244321}">
                <p14:modId xmlns:p14="http://schemas.microsoft.com/office/powerpoint/2010/main" val="2707074965"/>
              </p:ext>
            </p:extLst>
          </p:nvPr>
        </p:nvGraphicFramePr>
        <p:xfrm>
          <a:off x="316642" y="3195463"/>
          <a:ext cx="8573357" cy="3017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235081" y="2350701"/>
            <a:ext cx="2897585" cy="1323439"/>
          </a:xfrm>
          <a:prstGeom prst="rect">
            <a:avLst/>
          </a:prstGeom>
          <a:noFill/>
        </p:spPr>
        <p:txBody>
          <a:bodyPr wrap="square" rtlCol="0">
            <a:spAutoFit/>
          </a:bodyPr>
          <a:lstStyle/>
          <a:p>
            <a:r>
              <a:rPr lang="en-US" sz="2000" dirty="0">
                <a:solidFill>
                  <a:schemeClr val="bg2">
                    <a:lumMod val="75000"/>
                  </a:schemeClr>
                </a:solidFill>
                <a:latin typeface="Raleway" panose="020B0503030101060003" pitchFamily="34" charset="77"/>
              </a:rPr>
              <a:t>1) Global RT data or environment model to give particle flux along any satellite orbit.</a:t>
            </a:r>
          </a:p>
        </p:txBody>
      </p:sp>
      <p:sp>
        <p:nvSpPr>
          <p:cNvPr id="10" name="TextBox 9"/>
          <p:cNvSpPr txBox="1"/>
          <p:nvPr/>
        </p:nvSpPr>
        <p:spPr>
          <a:xfrm>
            <a:off x="3266146" y="2350701"/>
            <a:ext cx="2880655" cy="1323439"/>
          </a:xfrm>
          <a:prstGeom prst="rect">
            <a:avLst/>
          </a:prstGeom>
          <a:noFill/>
        </p:spPr>
        <p:txBody>
          <a:bodyPr wrap="square" rtlCol="0">
            <a:spAutoFit/>
          </a:bodyPr>
          <a:lstStyle/>
          <a:p>
            <a:r>
              <a:rPr lang="en-US" sz="2000" dirty="0">
                <a:solidFill>
                  <a:schemeClr val="bg2">
                    <a:lumMod val="75000"/>
                  </a:schemeClr>
                </a:solidFill>
                <a:latin typeface="Raleway" panose="020B0503030101060003" pitchFamily="34" charset="77"/>
              </a:rPr>
              <a:t>2) Method to translate flux to effect, i.e. hazard quotient, SEE upset rate etc.</a:t>
            </a:r>
          </a:p>
        </p:txBody>
      </p:sp>
      <p:sp>
        <p:nvSpPr>
          <p:cNvPr id="11" name="TextBox 10"/>
          <p:cNvSpPr txBox="1"/>
          <p:nvPr/>
        </p:nvSpPr>
        <p:spPr>
          <a:xfrm>
            <a:off x="6280280" y="2350701"/>
            <a:ext cx="2880656" cy="1631216"/>
          </a:xfrm>
          <a:prstGeom prst="rect">
            <a:avLst/>
          </a:prstGeom>
          <a:noFill/>
        </p:spPr>
        <p:txBody>
          <a:bodyPr wrap="square" rtlCol="0">
            <a:spAutoFit/>
          </a:bodyPr>
          <a:lstStyle/>
          <a:p>
            <a:r>
              <a:rPr lang="en-US" sz="2000" dirty="0">
                <a:solidFill>
                  <a:schemeClr val="bg2">
                    <a:lumMod val="75000"/>
                  </a:schemeClr>
                </a:solidFill>
                <a:latin typeface="Raleway" panose="020B0503030101060003" pitchFamily="34" charset="77"/>
              </a:rPr>
              <a:t>3) All brought together in an easy to use and access interface with real time/ retrospective info</a:t>
            </a:r>
          </a:p>
        </p:txBody>
      </p:sp>
      <p:pic>
        <p:nvPicPr>
          <p:cNvPr id="13" name="Picture 12" descr="GOESRclipped.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606054">
            <a:off x="1751372" y="5561956"/>
            <a:ext cx="774539" cy="773644"/>
          </a:xfrm>
          <a:prstGeom prst="rect">
            <a:avLst/>
          </a:prstGeom>
        </p:spPr>
      </p:pic>
      <p:sp>
        <p:nvSpPr>
          <p:cNvPr id="5" name="TextBox 4"/>
          <p:cNvSpPr txBox="1"/>
          <p:nvPr/>
        </p:nvSpPr>
        <p:spPr>
          <a:xfrm>
            <a:off x="6688667" y="5844073"/>
            <a:ext cx="2057700" cy="369332"/>
          </a:xfrm>
          <a:prstGeom prst="rect">
            <a:avLst/>
          </a:prstGeom>
          <a:solidFill>
            <a:schemeClr val="accent6">
              <a:lumMod val="50000"/>
            </a:schemeClr>
          </a:solidFill>
          <a:effectLst>
            <a:glow rad="139700">
              <a:schemeClr val="accent2">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rtlCol="0">
            <a:spAutoFit/>
          </a:bodyPr>
          <a:lstStyle/>
          <a:p>
            <a:r>
              <a:rPr lang="en-US" dirty="0"/>
              <a:t>Calculate anomalies</a:t>
            </a:r>
          </a:p>
        </p:txBody>
      </p:sp>
      <p:pic>
        <p:nvPicPr>
          <p:cNvPr id="7" name="Picture 6"/>
          <p:cNvPicPr>
            <a:picLocks noChangeAspect="1"/>
          </p:cNvPicPr>
          <p:nvPr/>
        </p:nvPicPr>
        <p:blipFill rotWithShape="1">
          <a:blip r:embed="rId10"/>
          <a:srcRect l="29299" t="36375"/>
          <a:stretch/>
        </p:blipFill>
        <p:spPr>
          <a:xfrm>
            <a:off x="3502150" y="5597856"/>
            <a:ext cx="2228275" cy="864609"/>
          </a:xfrm>
          <a:prstGeom prst="rect">
            <a:avLst/>
          </a:prstGeom>
        </p:spPr>
      </p:pic>
      <p:sp>
        <p:nvSpPr>
          <p:cNvPr id="14" name="Rectangle 13"/>
          <p:cNvSpPr/>
          <p:nvPr/>
        </p:nvSpPr>
        <p:spPr>
          <a:xfrm>
            <a:off x="4789205" y="6389796"/>
            <a:ext cx="853964" cy="261610"/>
          </a:xfrm>
          <a:prstGeom prst="rect">
            <a:avLst/>
          </a:prstGeom>
        </p:spPr>
        <p:txBody>
          <a:bodyPr wrap="none">
            <a:spAutoFit/>
          </a:bodyPr>
          <a:lstStyle/>
          <a:p>
            <a:r>
              <a:rPr lang="en-US" sz="1100" dirty="0" err="1">
                <a:solidFill>
                  <a:srgbClr val="A6A6A6"/>
                </a:solidFill>
              </a:rPr>
              <a:t>Gorini</a:t>
            </a:r>
            <a:r>
              <a:rPr lang="en-US" sz="1100" dirty="0">
                <a:solidFill>
                  <a:srgbClr val="A6A6A6"/>
                </a:solidFill>
              </a:rPr>
              <a:t> 2012</a:t>
            </a:r>
          </a:p>
        </p:txBody>
      </p:sp>
      <p:sp>
        <p:nvSpPr>
          <p:cNvPr id="16" name="TextBox 15"/>
          <p:cNvSpPr txBox="1"/>
          <p:nvPr/>
        </p:nvSpPr>
        <p:spPr>
          <a:xfrm>
            <a:off x="335167" y="6477325"/>
            <a:ext cx="1172116" cy="246221"/>
          </a:xfrm>
          <a:prstGeom prst="rect">
            <a:avLst/>
          </a:prstGeom>
          <a:noFill/>
        </p:spPr>
        <p:txBody>
          <a:bodyPr wrap="none" rtlCol="0">
            <a:spAutoFit/>
          </a:bodyPr>
          <a:lstStyle/>
          <a:p>
            <a:r>
              <a:rPr lang="en-US" sz="1000" dirty="0">
                <a:solidFill>
                  <a:schemeClr val="tx1">
                    <a:lumMod val="65000"/>
                  </a:schemeClr>
                </a:solidFill>
              </a:rPr>
              <a:t>Image Credit NASA</a:t>
            </a:r>
          </a:p>
        </p:txBody>
      </p:sp>
    </p:spTree>
    <p:extLst>
      <p:ext uri="{BB962C8B-B14F-4D97-AF65-F5344CB8AC3E}">
        <p14:creationId xmlns:p14="http://schemas.microsoft.com/office/powerpoint/2010/main" val="21723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73799"/>
            <a:ext cx="8229600" cy="1143000"/>
          </a:xfrm>
          <a:noFill/>
        </p:spPr>
        <p:txBody>
          <a:bodyPr>
            <a:noAutofit/>
          </a:bodyPr>
          <a:lstStyle/>
          <a:p>
            <a:r>
              <a:rPr lang="en-US" sz="4400" b="0" spc="300" dirty="0">
                <a:solidFill>
                  <a:schemeClr val="bg2">
                    <a:lumMod val="75000"/>
                  </a:schemeClr>
                </a:solidFill>
                <a:latin typeface="Raleway" panose="020B0503030101060003" pitchFamily="34" charset="77"/>
                <a:cs typeface="Corbert"/>
              </a:rPr>
              <a:t>The Challenge</a:t>
            </a:r>
          </a:p>
        </p:txBody>
      </p:sp>
      <p:sp>
        <p:nvSpPr>
          <p:cNvPr id="8" name="Text Placeholder 7"/>
          <p:cNvSpPr>
            <a:spLocks noGrp="1"/>
          </p:cNvSpPr>
          <p:nvPr>
            <p:ph sz="half" idx="2"/>
          </p:nvPr>
        </p:nvSpPr>
        <p:spPr>
          <a:xfrm>
            <a:off x="457200" y="2179832"/>
            <a:ext cx="8229600" cy="3526024"/>
          </a:xfrm>
        </p:spPr>
        <p:txBody>
          <a:bodyPr>
            <a:normAutofit fontScale="70000" lnSpcReduction="20000"/>
          </a:bodyPr>
          <a:lstStyle/>
          <a:p>
            <a:pPr marL="0" indent="0">
              <a:buNone/>
            </a:pPr>
            <a:endParaRPr lang="en-US" sz="2000" spc="100" dirty="0">
              <a:solidFill>
                <a:schemeClr val="bg2">
                  <a:lumMod val="75000"/>
                </a:schemeClr>
              </a:solidFill>
              <a:latin typeface="Avenir Roman"/>
              <a:cs typeface="Avenir Roman"/>
            </a:endParaRPr>
          </a:p>
          <a:p>
            <a:pPr marL="0" indent="0">
              <a:buNone/>
            </a:pPr>
            <a:r>
              <a:rPr lang="en-US" sz="3200" spc="100" dirty="0">
                <a:solidFill>
                  <a:schemeClr val="bg2">
                    <a:lumMod val="75000"/>
                  </a:schemeClr>
                </a:solidFill>
                <a:latin typeface="Avenir Roman"/>
                <a:cs typeface="Avenir Roman"/>
              </a:rPr>
              <a:t>Surface Charging: </a:t>
            </a:r>
          </a:p>
          <a:p>
            <a:pPr marL="0" indent="0">
              <a:buNone/>
            </a:pPr>
            <a:r>
              <a:rPr lang="en-US" sz="2000" dirty="0">
                <a:solidFill>
                  <a:schemeClr val="bg2">
                    <a:lumMod val="75000"/>
                  </a:schemeClr>
                </a:solidFill>
                <a:latin typeface="Corbert"/>
                <a:cs typeface="Corbert"/>
              </a:rPr>
              <a:t>Low to medium energy particles associated with </a:t>
            </a:r>
            <a:r>
              <a:rPr lang="en-US" sz="2000" dirty="0" err="1">
                <a:solidFill>
                  <a:schemeClr val="bg2">
                    <a:lumMod val="75000"/>
                  </a:schemeClr>
                </a:solidFill>
                <a:latin typeface="Corbert"/>
                <a:cs typeface="Corbert"/>
              </a:rPr>
              <a:t>substorms</a:t>
            </a:r>
            <a:r>
              <a:rPr lang="en-US" sz="2000" dirty="0">
                <a:solidFill>
                  <a:schemeClr val="bg2">
                    <a:lumMod val="75000"/>
                  </a:schemeClr>
                </a:solidFill>
                <a:latin typeface="Corbert"/>
                <a:cs typeface="Corbert"/>
              </a:rPr>
              <a:t> during moderate </a:t>
            </a:r>
            <a:r>
              <a:rPr lang="en-US" sz="2000" dirty="0" err="1">
                <a:solidFill>
                  <a:schemeClr val="bg2">
                    <a:lumMod val="75000"/>
                  </a:schemeClr>
                </a:solidFill>
                <a:latin typeface="Corbert"/>
                <a:cs typeface="Corbert"/>
              </a:rPr>
              <a:t>Kp</a:t>
            </a:r>
            <a:r>
              <a:rPr lang="en-US" sz="2000" dirty="0">
                <a:solidFill>
                  <a:schemeClr val="bg2">
                    <a:lumMod val="75000"/>
                  </a:schemeClr>
                </a:solidFill>
                <a:latin typeface="Corbert"/>
                <a:cs typeface="Corbert"/>
              </a:rPr>
              <a:t> activity in the dusk magnetospheric regions.</a:t>
            </a:r>
          </a:p>
          <a:p>
            <a:endParaRPr lang="en-US" sz="1800" spc="100" dirty="0">
              <a:solidFill>
                <a:schemeClr val="bg2">
                  <a:lumMod val="75000"/>
                </a:schemeClr>
              </a:solidFill>
              <a:latin typeface="Corbert"/>
              <a:cs typeface="Corbert"/>
            </a:endParaRPr>
          </a:p>
          <a:p>
            <a:pPr marL="0" indent="0">
              <a:buNone/>
            </a:pPr>
            <a:r>
              <a:rPr lang="en-US" sz="3200" spc="100" dirty="0">
                <a:solidFill>
                  <a:schemeClr val="bg2">
                    <a:lumMod val="75000"/>
                  </a:schemeClr>
                </a:solidFill>
                <a:latin typeface="Avenir Roman"/>
                <a:cs typeface="Avenir Roman"/>
              </a:rPr>
              <a:t>Internal Charging: </a:t>
            </a:r>
          </a:p>
          <a:p>
            <a:pPr marL="0" indent="0">
              <a:buNone/>
            </a:pPr>
            <a:r>
              <a:rPr lang="en-US" sz="2000" dirty="0">
                <a:solidFill>
                  <a:schemeClr val="bg2">
                    <a:lumMod val="75000"/>
                  </a:schemeClr>
                </a:solidFill>
                <a:latin typeface="Corbert"/>
                <a:cs typeface="Corbert"/>
              </a:rPr>
              <a:t>Higher energy electrons associated with some storms that peaks around L=4</a:t>
            </a:r>
          </a:p>
          <a:p>
            <a:endParaRPr lang="en-US" sz="1800" spc="100" dirty="0">
              <a:solidFill>
                <a:schemeClr val="bg2">
                  <a:lumMod val="75000"/>
                </a:schemeClr>
              </a:solidFill>
              <a:latin typeface="Corbert"/>
              <a:cs typeface="Corbert"/>
            </a:endParaRPr>
          </a:p>
          <a:p>
            <a:pPr marL="0" indent="0">
              <a:buNone/>
            </a:pPr>
            <a:r>
              <a:rPr lang="en-US" sz="3200" spc="100" dirty="0">
                <a:solidFill>
                  <a:schemeClr val="bg2">
                    <a:lumMod val="75000"/>
                  </a:schemeClr>
                </a:solidFill>
                <a:latin typeface="Avenir Roman"/>
                <a:cs typeface="Avenir Roman"/>
              </a:rPr>
              <a:t>Single Event Upsets:</a:t>
            </a:r>
          </a:p>
          <a:p>
            <a:pPr marL="0" indent="0">
              <a:buNone/>
            </a:pPr>
            <a:r>
              <a:rPr lang="en-US" sz="2000" dirty="0">
                <a:solidFill>
                  <a:schemeClr val="bg2">
                    <a:lumMod val="75000"/>
                  </a:schemeClr>
                </a:solidFill>
                <a:latin typeface="Corbert"/>
                <a:cs typeface="Corbert"/>
              </a:rPr>
              <a:t>Solar Proton Events associated with solar flares and coronal mass ejections</a:t>
            </a:r>
          </a:p>
          <a:p>
            <a:endParaRPr lang="en-US" sz="1800" dirty="0">
              <a:solidFill>
                <a:schemeClr val="bg2">
                  <a:lumMod val="75000"/>
                </a:schemeClr>
              </a:solidFill>
              <a:latin typeface="Corbert"/>
              <a:cs typeface="Corbert"/>
            </a:endParaRPr>
          </a:p>
          <a:p>
            <a:pPr marL="0" indent="0">
              <a:buNone/>
            </a:pPr>
            <a:r>
              <a:rPr lang="en-US" sz="3200" spc="100" dirty="0">
                <a:solidFill>
                  <a:schemeClr val="bg2">
                    <a:lumMod val="75000"/>
                  </a:schemeClr>
                </a:solidFill>
                <a:latin typeface="Avenir Roman"/>
                <a:cs typeface="Avenir Roman"/>
              </a:rPr>
              <a:t>Total Ionizing Dose:</a:t>
            </a:r>
          </a:p>
          <a:p>
            <a:pPr marL="0" indent="0">
              <a:buNone/>
            </a:pPr>
            <a:r>
              <a:rPr lang="en-US" sz="2000" dirty="0">
                <a:solidFill>
                  <a:schemeClr val="bg2">
                    <a:lumMod val="75000"/>
                  </a:schemeClr>
                </a:solidFill>
                <a:latin typeface="Corbert"/>
                <a:cs typeface="Corbert"/>
              </a:rPr>
              <a:t>All of the above.</a:t>
            </a:r>
            <a:endParaRPr lang="en-US" sz="2000" spc="100" dirty="0">
              <a:solidFill>
                <a:schemeClr val="bg2">
                  <a:lumMod val="75000"/>
                </a:schemeClr>
              </a:solidFill>
              <a:latin typeface="Corbert"/>
              <a:cs typeface="Corbert"/>
            </a:endParaRPr>
          </a:p>
        </p:txBody>
      </p:sp>
      <p:graphicFrame>
        <p:nvGraphicFramePr>
          <p:cNvPr id="10" name="Diagram 9">
            <a:extLst>
              <a:ext uri="{FF2B5EF4-FFF2-40B4-BE49-F238E27FC236}">
                <a16:creationId xmlns:a16="http://schemas.microsoft.com/office/drawing/2014/main" id="{9E252E77-845C-B14A-AA16-339E7827EF77}"/>
              </a:ext>
            </a:extLst>
          </p:cNvPr>
          <p:cNvGraphicFramePr/>
          <p:nvPr>
            <p:extLst>
              <p:ext uri="{D42A27DB-BD31-4B8C-83A1-F6EECF244321}">
                <p14:modId xmlns:p14="http://schemas.microsoft.com/office/powerpoint/2010/main" val="3524951951"/>
              </p:ext>
            </p:extLst>
          </p:nvPr>
        </p:nvGraphicFramePr>
        <p:xfrm>
          <a:off x="676656" y="1220359"/>
          <a:ext cx="7370064" cy="901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a:extLst>
              <a:ext uri="{FF2B5EF4-FFF2-40B4-BE49-F238E27FC236}">
                <a16:creationId xmlns:a16="http://schemas.microsoft.com/office/drawing/2014/main" id="{3DDADBC4-70F3-8543-842F-E1AB79A2EB81}"/>
              </a:ext>
            </a:extLst>
          </p:cNvPr>
          <p:cNvSpPr/>
          <p:nvPr/>
        </p:nvSpPr>
        <p:spPr>
          <a:xfrm>
            <a:off x="417576" y="5445617"/>
            <a:ext cx="8488680" cy="1143000"/>
          </a:xfrm>
          <a:prstGeom prst="roundRect">
            <a:avLst/>
          </a:prstGeom>
          <a:solidFill>
            <a:schemeClr val="accent4">
              <a:lumMod val="75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pc="100" dirty="0">
                <a:solidFill>
                  <a:schemeClr val="tx1"/>
                </a:solidFill>
                <a:latin typeface="Raleway" panose="020B0503030101060003" pitchFamily="34" charset="77"/>
                <a:cs typeface="Avenir Roman"/>
              </a:rPr>
              <a:t>Accurate RT global models do not exist for all particle populations, effects tools are not always coupled to environments, no common user interfaces.</a:t>
            </a:r>
          </a:p>
        </p:txBody>
      </p:sp>
    </p:spTree>
    <p:extLst>
      <p:ext uri="{BB962C8B-B14F-4D97-AF65-F5344CB8AC3E}">
        <p14:creationId xmlns:p14="http://schemas.microsoft.com/office/powerpoint/2010/main" val="20563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9708" y="380179"/>
            <a:ext cx="8234692" cy="727075"/>
          </a:xfrm>
          <a:noFill/>
        </p:spPr>
        <p:txBody>
          <a:bodyPr>
            <a:noAutofit/>
          </a:bodyPr>
          <a:lstStyle/>
          <a:p>
            <a:r>
              <a:rPr lang="en-US" sz="4400" b="0" spc="300" dirty="0">
                <a:solidFill>
                  <a:schemeClr val="bg2">
                    <a:lumMod val="75000"/>
                  </a:schemeClr>
                </a:solidFill>
                <a:latin typeface="Raleway" panose="020B0503030101060003" pitchFamily="34" charset="77"/>
                <a:cs typeface="Corbert"/>
              </a:rPr>
              <a:t>Current Attribution  </a:t>
            </a:r>
          </a:p>
        </p:txBody>
      </p:sp>
      <p:sp>
        <p:nvSpPr>
          <p:cNvPr id="16" name="Content Placeholder 6"/>
          <p:cNvSpPr>
            <a:spLocks noGrp="1"/>
          </p:cNvSpPr>
          <p:nvPr>
            <p:ph idx="1"/>
          </p:nvPr>
        </p:nvSpPr>
        <p:spPr>
          <a:xfrm>
            <a:off x="283056" y="1065444"/>
            <a:ext cx="6923085" cy="529526"/>
          </a:xfrm>
        </p:spPr>
        <p:txBody>
          <a:bodyPr>
            <a:normAutofit/>
          </a:bodyPr>
          <a:lstStyle/>
          <a:p>
            <a:pPr marL="0" indent="0">
              <a:buNone/>
            </a:pPr>
            <a:r>
              <a:rPr lang="en-US" sz="2000" i="1" dirty="0">
                <a:solidFill>
                  <a:schemeClr val="bg2">
                    <a:lumMod val="75000"/>
                  </a:schemeClr>
                </a:solidFill>
                <a:latin typeface="+mj-lt"/>
                <a:cs typeface="Corbert"/>
              </a:rPr>
              <a:t>Anomaly Investigation/Monitoring</a:t>
            </a:r>
          </a:p>
        </p:txBody>
      </p:sp>
      <p:sp>
        <p:nvSpPr>
          <p:cNvPr id="9" name="Text Placeholder 7"/>
          <p:cNvSpPr txBox="1">
            <a:spLocks/>
          </p:cNvSpPr>
          <p:nvPr/>
        </p:nvSpPr>
        <p:spPr>
          <a:xfrm>
            <a:off x="569070" y="2066544"/>
            <a:ext cx="7965330" cy="432543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endParaRPr lang="en-US" sz="2000" spc="15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a:p>
            <a:pPr marL="342900" indent="-342900">
              <a:buFont typeface="Arial"/>
              <a:buChar char="•"/>
            </a:pPr>
            <a:r>
              <a:rPr lang="en-US" sz="2000" spc="150" dirty="0">
                <a:solidFill>
                  <a:schemeClr val="bg2">
                    <a:lumMod val="75000"/>
                  </a:schemeClr>
                </a:solidFill>
                <a:latin typeface="Raleway" panose="020B0503030101060003" pitchFamily="34" charset="77"/>
                <a:cs typeface="Apple Chancery"/>
              </a:rPr>
              <a:t>Limited data difficult to compare to full mission</a:t>
            </a:r>
          </a:p>
          <a:p>
            <a:pPr marL="342900" indent="-342900">
              <a:buFont typeface="Arial"/>
              <a:buChar char="•"/>
            </a:pPr>
            <a:r>
              <a:rPr lang="en-US" sz="2000" spc="150" dirty="0">
                <a:solidFill>
                  <a:schemeClr val="bg2">
                    <a:lumMod val="75000"/>
                  </a:schemeClr>
                </a:solidFill>
                <a:latin typeface="Raleway" panose="020B0503030101060003" pitchFamily="34" charset="77"/>
                <a:cs typeface="Apple Chancery"/>
              </a:rPr>
              <a:t>Fluxes need to be translated into the four specific hazards</a:t>
            </a:r>
          </a:p>
          <a:p>
            <a:pPr marL="342900" indent="-342900">
              <a:buFont typeface="Arial"/>
              <a:buChar char="•"/>
            </a:pPr>
            <a:r>
              <a:rPr lang="en-US" sz="2000" spc="150" dirty="0">
                <a:solidFill>
                  <a:schemeClr val="bg2">
                    <a:lumMod val="75000"/>
                  </a:schemeClr>
                </a:solidFill>
                <a:latin typeface="Raleway" panose="020B0503030101060003" pitchFamily="34" charset="77"/>
                <a:cs typeface="Apple Chancery"/>
              </a:rPr>
              <a:t>Fluxes at GEO do not describe full magnetosphere</a:t>
            </a:r>
          </a:p>
          <a:p>
            <a:endParaRPr lang="en-US" sz="2000" spc="150" dirty="0">
              <a:solidFill>
                <a:schemeClr val="bg2">
                  <a:lumMod val="75000"/>
                </a:schemeClr>
              </a:solidFill>
              <a:latin typeface="Raleway" panose="020B0503030101060003" pitchFamily="34" charset="77"/>
              <a:cs typeface="Apple Chancery"/>
            </a:endParaRPr>
          </a:p>
          <a:p>
            <a:pPr marL="342900" indent="-342900">
              <a:buFont typeface="Arial"/>
              <a:buChar char="•"/>
            </a:pPr>
            <a:endParaRPr lang="en-US" sz="2000" spc="150" dirty="0">
              <a:solidFill>
                <a:schemeClr val="bg2">
                  <a:lumMod val="75000"/>
                </a:schemeClr>
              </a:solidFill>
              <a:latin typeface="Raleway" panose="020B0503030101060003" pitchFamily="34" charset="77"/>
              <a:cs typeface="Apple Chancery"/>
            </a:endParaRPr>
          </a:p>
          <a:p>
            <a:pPr marL="342900" indent="-342900">
              <a:buFont typeface="Arial"/>
              <a:buChar char="•"/>
            </a:pPr>
            <a:endParaRPr lang="en-US" sz="2000" spc="15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a:p>
            <a:pPr marL="0" lvl="2"/>
            <a:endParaRPr lang="en-US" sz="2000" dirty="0">
              <a:solidFill>
                <a:schemeClr val="bg2">
                  <a:lumMod val="75000"/>
                </a:schemeClr>
              </a:solidFill>
              <a:latin typeface="Raleway" panose="020B0503030101060003" pitchFamily="34" charset="77"/>
              <a:cs typeface="Apple Chancery"/>
            </a:endParaRPr>
          </a:p>
          <a:p>
            <a:pPr marL="0" lvl="2"/>
            <a:endParaRPr lang="en-US" sz="200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a:p>
            <a:endParaRPr lang="en-US" sz="2000" spc="150" dirty="0">
              <a:solidFill>
                <a:schemeClr val="bg2">
                  <a:lumMod val="75000"/>
                </a:schemeClr>
              </a:solidFill>
              <a:latin typeface="Raleway" panose="020B0503030101060003" pitchFamily="34" charset="77"/>
              <a:cs typeface="Apple Chancery"/>
            </a:endParaRPr>
          </a:p>
        </p:txBody>
      </p:sp>
      <p:pic>
        <p:nvPicPr>
          <p:cNvPr id="3" name="Picture 2" descr="Screen Shot 2017-04-29 at 6.20.15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394" y="4570148"/>
            <a:ext cx="4927595" cy="1726961"/>
          </a:xfrm>
          <a:prstGeom prst="rect">
            <a:avLst/>
          </a:prstGeom>
        </p:spPr>
      </p:pic>
      <p:sp>
        <p:nvSpPr>
          <p:cNvPr id="5" name="Rounded Rectangle 4">
            <a:extLst>
              <a:ext uri="{FF2B5EF4-FFF2-40B4-BE49-F238E27FC236}">
                <a16:creationId xmlns:a16="http://schemas.microsoft.com/office/drawing/2014/main" id="{8CE0A865-0790-6E4F-9F4A-28766FF3DB58}"/>
              </a:ext>
            </a:extLst>
          </p:cNvPr>
          <p:cNvSpPr/>
          <p:nvPr/>
        </p:nvSpPr>
        <p:spPr>
          <a:xfrm>
            <a:off x="5601588" y="4743509"/>
            <a:ext cx="2670048" cy="1380237"/>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r>
              <a:rPr lang="en-US" dirty="0">
                <a:solidFill>
                  <a:schemeClr val="tx1"/>
                </a:solidFill>
                <a:latin typeface="Raleway" panose="020B0503030101060003" pitchFamily="34" charset="77"/>
                <a:cs typeface="Arial"/>
              </a:rPr>
              <a:t>Knowing what we know now this process should be automated.”</a:t>
            </a:r>
            <a:endParaRPr lang="en-US" dirty="0">
              <a:solidFill>
                <a:schemeClr val="tx1"/>
              </a:solidFill>
            </a:endParaRPr>
          </a:p>
        </p:txBody>
      </p:sp>
      <p:sp>
        <p:nvSpPr>
          <p:cNvPr id="7" name="Rounded Rectangle 6">
            <a:extLst>
              <a:ext uri="{FF2B5EF4-FFF2-40B4-BE49-F238E27FC236}">
                <a16:creationId xmlns:a16="http://schemas.microsoft.com/office/drawing/2014/main" id="{897F7071-5A98-3946-B8DD-DE005765A24A}"/>
              </a:ext>
            </a:extLst>
          </p:cNvPr>
          <p:cNvSpPr/>
          <p:nvPr/>
        </p:nvSpPr>
        <p:spPr>
          <a:xfrm>
            <a:off x="609600" y="1664208"/>
            <a:ext cx="7510272" cy="1005840"/>
          </a:xfrm>
          <a:prstGeom prst="roundRect">
            <a:avLst/>
          </a:prstGeom>
          <a:solidFill>
            <a:schemeClr val="bg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latin typeface="Raleway" panose="020B0503030101060003" pitchFamily="34" charset="77"/>
                <a:cs typeface="Arial"/>
              </a:rPr>
              <a:t>Some anomalies go undiagnosed because attribution is a research project requiring significant time and expert knowledge</a:t>
            </a:r>
            <a:endParaRPr lang="en-US" sz="2000" dirty="0">
              <a:solidFill>
                <a:schemeClr val="tx1"/>
              </a:solidFill>
              <a:latin typeface="Raleway" panose="020B0503030101060003" pitchFamily="34" charset="77"/>
              <a:cs typeface="Arial"/>
            </a:endParaRPr>
          </a:p>
        </p:txBody>
      </p:sp>
    </p:spTree>
    <p:extLst>
      <p:ext uri="{BB962C8B-B14F-4D97-AF65-F5344CB8AC3E}">
        <p14:creationId xmlns:p14="http://schemas.microsoft.com/office/powerpoint/2010/main" val="424747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9709" y="380179"/>
            <a:ext cx="8195180" cy="727075"/>
          </a:xfrm>
          <a:noFill/>
        </p:spPr>
        <p:txBody>
          <a:bodyPr>
            <a:noAutofit/>
          </a:bodyPr>
          <a:lstStyle/>
          <a:p>
            <a:r>
              <a:rPr lang="en-US" sz="4400" b="0" spc="300" dirty="0">
                <a:solidFill>
                  <a:schemeClr val="accent6">
                    <a:lumMod val="50000"/>
                  </a:schemeClr>
                </a:solidFill>
                <a:latin typeface="Raleway" panose="020B0503030101060003" pitchFamily="34" charset="77"/>
                <a:cs typeface="Corbert"/>
              </a:rPr>
              <a:t>SHELLS</a:t>
            </a:r>
          </a:p>
        </p:txBody>
      </p:sp>
      <p:sp>
        <p:nvSpPr>
          <p:cNvPr id="8" name="Text Placeholder 7"/>
          <p:cNvSpPr>
            <a:spLocks noGrp="1"/>
          </p:cNvSpPr>
          <p:nvPr>
            <p:ph type="body" sz="half" idx="2"/>
          </p:nvPr>
        </p:nvSpPr>
        <p:spPr>
          <a:xfrm>
            <a:off x="299708" y="1666985"/>
            <a:ext cx="8195181" cy="4647420"/>
          </a:xfrm>
        </p:spPr>
        <p:txBody>
          <a:bodyPr>
            <a:normAutofit/>
          </a:bodyPr>
          <a:lstStyle/>
          <a:p>
            <a:pPr marL="342900" indent="-342900">
              <a:buFont typeface="Arial"/>
              <a:buChar char="•"/>
            </a:pPr>
            <a:r>
              <a:rPr lang="en-US" sz="2000" dirty="0">
                <a:solidFill>
                  <a:schemeClr val="accent6">
                    <a:lumMod val="50000"/>
                  </a:schemeClr>
                </a:solidFill>
                <a:latin typeface="Raleway" panose="020B0503030101060003" pitchFamily="34" charset="77"/>
              </a:rPr>
              <a:t>The project will deliver a data driven </a:t>
            </a:r>
            <a:r>
              <a:rPr lang="en-US" sz="2000" i="1" dirty="0">
                <a:solidFill>
                  <a:schemeClr val="accent6">
                    <a:lumMod val="50000"/>
                  </a:schemeClr>
                </a:solidFill>
                <a:latin typeface="Raleway" panose="020B0503030101060003" pitchFamily="34" charset="77"/>
              </a:rPr>
              <a:t>global</a:t>
            </a:r>
            <a:r>
              <a:rPr lang="en-US" sz="2000" dirty="0">
                <a:solidFill>
                  <a:schemeClr val="accent6">
                    <a:lumMod val="50000"/>
                  </a:schemeClr>
                </a:solidFill>
                <a:latin typeface="Raleway" panose="020B0503030101060003" pitchFamily="34" charset="77"/>
              </a:rPr>
              <a:t> specification of Earth’s high energy electron environment that includes retrospective, real time, and forecast outputs using machine learning techniques. </a:t>
            </a:r>
            <a:endParaRPr lang="en-US" sz="2000" spc="100" dirty="0">
              <a:solidFill>
                <a:schemeClr val="accent6">
                  <a:lumMod val="50000"/>
                </a:schemeClr>
              </a:solidFill>
              <a:latin typeface="Raleway" panose="020B0503030101060003" pitchFamily="34" charset="77"/>
              <a:cs typeface="Avenir Roman"/>
            </a:endParaRPr>
          </a:p>
          <a:p>
            <a:r>
              <a:rPr lang="en-US" sz="2000" spc="100" dirty="0">
                <a:solidFill>
                  <a:schemeClr val="accent6">
                    <a:lumMod val="50000"/>
                  </a:schemeClr>
                </a:solidFill>
                <a:latin typeface="Raleway" panose="020B0503030101060003" pitchFamily="34" charset="77"/>
                <a:cs typeface="Avenir Roman"/>
              </a:rPr>
              <a:t>	</a:t>
            </a:r>
          </a:p>
        </p:txBody>
      </p:sp>
      <p:sp>
        <p:nvSpPr>
          <p:cNvPr id="22" name="Content Placeholder 6"/>
          <p:cNvSpPr>
            <a:spLocks noGrp="1"/>
          </p:cNvSpPr>
          <p:nvPr>
            <p:ph idx="1"/>
          </p:nvPr>
        </p:nvSpPr>
        <p:spPr>
          <a:xfrm>
            <a:off x="353613" y="1093666"/>
            <a:ext cx="8141276" cy="764664"/>
          </a:xfrm>
        </p:spPr>
        <p:txBody>
          <a:bodyPr>
            <a:normAutofit/>
          </a:bodyPr>
          <a:lstStyle/>
          <a:p>
            <a:pPr marL="0" indent="0">
              <a:buNone/>
            </a:pPr>
            <a:r>
              <a:rPr lang="en-US" sz="2000" i="1" dirty="0">
                <a:solidFill>
                  <a:schemeClr val="accent6">
                    <a:lumMod val="50000"/>
                  </a:schemeClr>
                </a:solidFill>
              </a:rPr>
              <a:t>Specifying High-altitude Electrons Using Low-altitude LEO Systems (SHELLS) </a:t>
            </a:r>
            <a:endParaRPr lang="en-US" sz="2000" i="1" dirty="0">
              <a:solidFill>
                <a:schemeClr val="accent6">
                  <a:lumMod val="50000"/>
                </a:schemeClr>
              </a:solidFill>
              <a:cs typeface="Corbert"/>
            </a:endParaRPr>
          </a:p>
        </p:txBody>
      </p:sp>
      <p:pic>
        <p:nvPicPr>
          <p:cNvPr id="2" name="Picture 1" descr="nn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665" y="4605858"/>
            <a:ext cx="3498902" cy="1760787"/>
          </a:xfrm>
          <a:prstGeom prst="rect">
            <a:avLst/>
          </a:prstGeom>
        </p:spPr>
      </p:pic>
      <p:pic>
        <p:nvPicPr>
          <p:cNvPr id="7" name="Picture 6" descr="radbeltsclipped.png"/>
          <p:cNvPicPr>
            <a:picLocks noChangeAspect="1"/>
          </p:cNvPicPr>
          <p:nvPr/>
        </p:nvPicPr>
        <p:blipFill>
          <a:blip r:embed="rId4">
            <a:alphaModFix/>
            <a:extLst>
              <a:ext uri="{28A0092B-C50C-407E-A947-70E740481C1C}">
                <a14:useLocalDpi xmlns:a14="http://schemas.microsoft.com/office/drawing/2010/main"/>
              </a:ext>
            </a:extLst>
          </a:blip>
          <a:stretch>
            <a:fillRect/>
          </a:stretch>
        </p:blipFill>
        <p:spPr>
          <a:xfrm rot="21169154">
            <a:off x="-87205" y="3385977"/>
            <a:ext cx="5338567" cy="3019354"/>
          </a:xfrm>
          <a:prstGeom prst="rect">
            <a:avLst/>
          </a:prstGeom>
          <a:effectLst>
            <a:glow rad="635000">
              <a:schemeClr val="bg2">
                <a:lumMod val="50000"/>
              </a:schemeClr>
            </a:glow>
            <a:softEdge rad="152400"/>
          </a:effectLst>
        </p:spPr>
      </p:pic>
      <p:pic>
        <p:nvPicPr>
          <p:cNvPr id="9" name="Picture 8" descr="GOESRclipp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06054">
            <a:off x="3821123" y="3515301"/>
            <a:ext cx="1566597" cy="1564786"/>
          </a:xfrm>
          <a:prstGeom prst="rect">
            <a:avLst/>
          </a:prstGeom>
        </p:spPr>
      </p:pic>
      <p:sp>
        <p:nvSpPr>
          <p:cNvPr id="10" name="TextBox 9"/>
          <p:cNvSpPr txBox="1"/>
          <p:nvPr/>
        </p:nvSpPr>
        <p:spPr>
          <a:xfrm>
            <a:off x="588775" y="6353885"/>
            <a:ext cx="1172116" cy="246221"/>
          </a:xfrm>
          <a:prstGeom prst="rect">
            <a:avLst/>
          </a:prstGeom>
          <a:noFill/>
        </p:spPr>
        <p:txBody>
          <a:bodyPr wrap="none" rtlCol="0">
            <a:spAutoFit/>
          </a:bodyPr>
          <a:lstStyle/>
          <a:p>
            <a:r>
              <a:rPr lang="en-US" sz="1000" dirty="0">
                <a:solidFill>
                  <a:schemeClr val="tx1">
                    <a:lumMod val="65000"/>
                  </a:schemeClr>
                </a:solidFill>
              </a:rPr>
              <a:t>Image Credit NASA</a:t>
            </a:r>
          </a:p>
        </p:txBody>
      </p:sp>
      <p:sp>
        <p:nvSpPr>
          <p:cNvPr id="11" name="TextBox 10"/>
          <p:cNvSpPr txBox="1"/>
          <p:nvPr/>
        </p:nvSpPr>
        <p:spPr>
          <a:xfrm>
            <a:off x="4273804" y="3228646"/>
            <a:ext cx="1544012" cy="246221"/>
          </a:xfrm>
          <a:prstGeom prst="rect">
            <a:avLst/>
          </a:prstGeom>
          <a:noFill/>
        </p:spPr>
        <p:txBody>
          <a:bodyPr wrap="none" rtlCol="0">
            <a:spAutoFit/>
          </a:bodyPr>
          <a:lstStyle/>
          <a:p>
            <a:r>
              <a:rPr lang="en-US" sz="1000" dirty="0">
                <a:solidFill>
                  <a:schemeClr val="tx1">
                    <a:lumMod val="65000"/>
                  </a:schemeClr>
                </a:solidFill>
              </a:rPr>
              <a:t>Image Credit NOAA/NASA</a:t>
            </a:r>
          </a:p>
        </p:txBody>
      </p:sp>
    </p:spTree>
    <p:extLst>
      <p:ext uri="{BB962C8B-B14F-4D97-AF65-F5344CB8AC3E}">
        <p14:creationId xmlns:p14="http://schemas.microsoft.com/office/powerpoint/2010/main" val="6085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dbeltsclipped.png"/>
          <p:cNvPicPr>
            <a:picLocks noChangeAspect="1"/>
          </p:cNvPicPr>
          <p:nvPr/>
        </p:nvPicPr>
        <p:blipFill>
          <a:blip r:embed="rId3">
            <a:alphaModFix/>
            <a:extLst>
              <a:ext uri="{28A0092B-C50C-407E-A947-70E740481C1C}">
                <a14:useLocalDpi xmlns:a14="http://schemas.microsoft.com/office/drawing/2010/main"/>
              </a:ext>
            </a:extLst>
          </a:blip>
          <a:stretch>
            <a:fillRect/>
          </a:stretch>
        </p:blipFill>
        <p:spPr>
          <a:xfrm rot="464959">
            <a:off x="413251" y="4824602"/>
            <a:ext cx="3382874" cy="1913265"/>
          </a:xfrm>
          <a:prstGeom prst="rect">
            <a:avLst/>
          </a:prstGeom>
          <a:effectLst>
            <a:glow rad="635000">
              <a:schemeClr val="bg2">
                <a:lumMod val="50000"/>
              </a:schemeClr>
            </a:glow>
            <a:softEdge rad="152400"/>
          </a:effectLst>
        </p:spPr>
      </p:pic>
      <p:sp>
        <p:nvSpPr>
          <p:cNvPr id="6" name="Title 5"/>
          <p:cNvSpPr>
            <a:spLocks noGrp="1"/>
          </p:cNvSpPr>
          <p:nvPr>
            <p:ph type="title"/>
          </p:nvPr>
        </p:nvSpPr>
        <p:spPr>
          <a:xfrm>
            <a:off x="299709" y="380179"/>
            <a:ext cx="8195180" cy="727075"/>
          </a:xfrm>
          <a:noFill/>
        </p:spPr>
        <p:txBody>
          <a:bodyPr>
            <a:noAutofit/>
          </a:bodyPr>
          <a:lstStyle/>
          <a:p>
            <a:r>
              <a:rPr lang="en-US" sz="4400" b="0" spc="300" dirty="0">
                <a:solidFill>
                  <a:schemeClr val="accent6">
                    <a:lumMod val="50000"/>
                  </a:schemeClr>
                </a:solidFill>
                <a:latin typeface="Raleway" panose="020B0503030101060003" pitchFamily="34" charset="77"/>
                <a:cs typeface="Corbert"/>
              </a:rPr>
              <a:t>SHELLS</a:t>
            </a:r>
          </a:p>
        </p:txBody>
      </p:sp>
      <p:sp>
        <p:nvSpPr>
          <p:cNvPr id="8" name="Text Placeholder 7"/>
          <p:cNvSpPr>
            <a:spLocks noGrp="1"/>
          </p:cNvSpPr>
          <p:nvPr>
            <p:ph type="body" sz="half" idx="2"/>
          </p:nvPr>
        </p:nvSpPr>
        <p:spPr>
          <a:xfrm>
            <a:off x="299708" y="1666985"/>
            <a:ext cx="8195181" cy="4647420"/>
          </a:xfrm>
        </p:spPr>
        <p:txBody>
          <a:bodyPr>
            <a:normAutofit/>
          </a:bodyPr>
          <a:lstStyle/>
          <a:p>
            <a:pPr marL="342900" indent="-342900">
              <a:buFont typeface="Arial"/>
              <a:buChar char="•"/>
            </a:pPr>
            <a:r>
              <a:rPr lang="en-US" sz="2000" dirty="0">
                <a:solidFill>
                  <a:schemeClr val="accent6">
                    <a:lumMod val="50000"/>
                  </a:schemeClr>
                </a:solidFill>
                <a:latin typeface="Raleway" panose="020B0503030101060003" pitchFamily="34" charset="77"/>
              </a:rPr>
              <a:t>Uses a neural network to learn the mapping from low altitude POES electron flux to near equatorial Van Allen Probes fluxes </a:t>
            </a:r>
          </a:p>
          <a:p>
            <a:pPr marL="342900" indent="-342900">
              <a:buFont typeface="Arial"/>
              <a:buChar char="•"/>
            </a:pPr>
            <a:r>
              <a:rPr lang="en-US" sz="2000" dirty="0">
                <a:solidFill>
                  <a:schemeClr val="accent6">
                    <a:lumMod val="50000"/>
                  </a:schemeClr>
                </a:solidFill>
                <a:latin typeface="Raleway" panose="020B0503030101060003" pitchFamily="34" charset="77"/>
              </a:rPr>
              <a:t>With the learned mapping, electron flux can be specified from L=2-6 at equatorial/off equatorial regions using </a:t>
            </a:r>
            <a:r>
              <a:rPr lang="en-US" sz="2000" dirty="0" err="1">
                <a:solidFill>
                  <a:schemeClr val="accent6">
                    <a:lumMod val="50000"/>
                  </a:schemeClr>
                </a:solidFill>
                <a:latin typeface="Raleway" panose="020B0503030101060003" pitchFamily="34" charset="77"/>
              </a:rPr>
              <a:t>Kp</a:t>
            </a:r>
            <a:r>
              <a:rPr lang="en-US" sz="2000" dirty="0">
                <a:solidFill>
                  <a:schemeClr val="accent6">
                    <a:lumMod val="50000"/>
                  </a:schemeClr>
                </a:solidFill>
                <a:latin typeface="Raleway" panose="020B0503030101060003" pitchFamily="34" charset="77"/>
              </a:rPr>
              <a:t>  and POES</a:t>
            </a:r>
          </a:p>
          <a:p>
            <a:pPr marL="342900" indent="-342900">
              <a:buFont typeface="Arial"/>
              <a:buChar char="•"/>
            </a:pPr>
            <a:r>
              <a:rPr lang="en-US" sz="2000" dirty="0">
                <a:solidFill>
                  <a:schemeClr val="accent6">
                    <a:lumMod val="50000"/>
                  </a:schemeClr>
                </a:solidFill>
                <a:latin typeface="Raleway" panose="020B0503030101060003" pitchFamily="34" charset="77"/>
              </a:rPr>
              <a:t>Will produce a long-term (solar cycle) history of the environment and real-time nowcast/forecast </a:t>
            </a:r>
          </a:p>
          <a:p>
            <a:pPr marL="342900" indent="-342900">
              <a:buFont typeface="Arial"/>
              <a:buChar char="•"/>
            </a:pPr>
            <a:r>
              <a:rPr lang="en-US" sz="2000" spc="100" dirty="0">
                <a:solidFill>
                  <a:schemeClr val="accent6">
                    <a:lumMod val="50000"/>
                  </a:schemeClr>
                </a:solidFill>
                <a:latin typeface="Raleway" panose="020B0503030101060003" pitchFamily="34" charset="77"/>
                <a:cs typeface="Avenir Roman"/>
              </a:rPr>
              <a:t>Could be used for data assimilation input to physics models</a:t>
            </a:r>
          </a:p>
        </p:txBody>
      </p:sp>
      <p:sp>
        <p:nvSpPr>
          <p:cNvPr id="22" name="Content Placeholder 6"/>
          <p:cNvSpPr>
            <a:spLocks noGrp="1"/>
          </p:cNvSpPr>
          <p:nvPr>
            <p:ph idx="1"/>
          </p:nvPr>
        </p:nvSpPr>
        <p:spPr>
          <a:xfrm>
            <a:off x="353613" y="1093666"/>
            <a:ext cx="8141276" cy="764664"/>
          </a:xfrm>
        </p:spPr>
        <p:txBody>
          <a:bodyPr>
            <a:normAutofit/>
          </a:bodyPr>
          <a:lstStyle/>
          <a:p>
            <a:pPr marL="0" indent="0">
              <a:buNone/>
            </a:pPr>
            <a:r>
              <a:rPr lang="en-US" sz="2000" i="1" dirty="0">
                <a:solidFill>
                  <a:schemeClr val="accent6">
                    <a:lumMod val="50000"/>
                  </a:schemeClr>
                </a:solidFill>
              </a:rPr>
              <a:t>Specifying High-altitude Electrons Using Low-altitude LEO Systems (SHELLS) </a:t>
            </a:r>
            <a:endParaRPr lang="en-US" sz="2000" i="1" dirty="0">
              <a:solidFill>
                <a:schemeClr val="accent6">
                  <a:lumMod val="50000"/>
                </a:schemeClr>
              </a:solidFill>
              <a:cs typeface="Corbert"/>
            </a:endParaRPr>
          </a:p>
        </p:txBody>
      </p:sp>
      <p:pic>
        <p:nvPicPr>
          <p:cNvPr id="7" name="Picture 6" descr="GOESRclipp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606054">
            <a:off x="3237561" y="5556318"/>
            <a:ext cx="727422" cy="726582"/>
          </a:xfrm>
          <a:prstGeom prst="rect">
            <a:avLst/>
          </a:prstGeom>
        </p:spPr>
      </p:pic>
      <p:pic>
        <p:nvPicPr>
          <p:cNvPr id="9" name="Picture 8" descr="GOESRclipp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606054">
            <a:off x="2240993" y="5163773"/>
            <a:ext cx="451826" cy="451304"/>
          </a:xfrm>
          <a:prstGeom prst="rect">
            <a:avLst/>
          </a:prstGeom>
        </p:spPr>
      </p:pic>
      <p:sp>
        <p:nvSpPr>
          <p:cNvPr id="2" name="Curved Down Arrow 1"/>
          <p:cNvSpPr/>
          <p:nvPr/>
        </p:nvSpPr>
        <p:spPr>
          <a:xfrm rot="1504916">
            <a:off x="2571604" y="5392413"/>
            <a:ext cx="963630" cy="258394"/>
          </a:xfrm>
          <a:prstGeom prst="curved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189285" y="5473541"/>
            <a:ext cx="1225215" cy="338554"/>
          </a:xfrm>
          <a:prstGeom prst="rect">
            <a:avLst/>
          </a:prstGeom>
          <a:noFill/>
        </p:spPr>
        <p:txBody>
          <a:bodyPr wrap="none" rtlCol="0">
            <a:spAutoFit/>
          </a:bodyPr>
          <a:lstStyle/>
          <a:p>
            <a:r>
              <a:rPr lang="en-US" sz="1600" dirty="0"/>
              <a:t>NN mapping</a:t>
            </a:r>
          </a:p>
        </p:txBody>
      </p:sp>
      <p:pic>
        <p:nvPicPr>
          <p:cNvPr id="4" name="Picture 3" descr="nn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0439" y="4589206"/>
            <a:ext cx="3212964" cy="2031727"/>
          </a:xfrm>
          <a:prstGeom prst="rect">
            <a:avLst/>
          </a:prstGeom>
        </p:spPr>
      </p:pic>
    </p:spTree>
    <p:extLst>
      <p:ext uri="{BB962C8B-B14F-4D97-AF65-F5344CB8AC3E}">
        <p14:creationId xmlns:p14="http://schemas.microsoft.com/office/powerpoint/2010/main" val="208535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9709" y="380179"/>
            <a:ext cx="8195180" cy="727075"/>
          </a:xfrm>
          <a:noFill/>
        </p:spPr>
        <p:txBody>
          <a:bodyPr>
            <a:noAutofit/>
          </a:bodyPr>
          <a:lstStyle/>
          <a:p>
            <a:r>
              <a:rPr lang="en-US" sz="4400" b="0" spc="300" dirty="0">
                <a:solidFill>
                  <a:schemeClr val="accent6">
                    <a:lumMod val="50000"/>
                  </a:schemeClr>
                </a:solidFill>
                <a:latin typeface="Raleway" panose="020B0503030101060003" pitchFamily="34" charset="77"/>
                <a:cs typeface="Corbert"/>
              </a:rPr>
              <a:t>SHELLS</a:t>
            </a:r>
          </a:p>
        </p:txBody>
      </p:sp>
      <p:sp>
        <p:nvSpPr>
          <p:cNvPr id="8" name="Text Placeholder 7"/>
          <p:cNvSpPr>
            <a:spLocks noGrp="1"/>
          </p:cNvSpPr>
          <p:nvPr>
            <p:ph type="body" sz="half" idx="2"/>
          </p:nvPr>
        </p:nvSpPr>
        <p:spPr>
          <a:xfrm>
            <a:off x="299708" y="1666985"/>
            <a:ext cx="8195181" cy="4647420"/>
          </a:xfrm>
        </p:spPr>
        <p:txBody>
          <a:bodyPr>
            <a:normAutofit/>
          </a:bodyPr>
          <a:lstStyle/>
          <a:p>
            <a:endParaRPr lang="en-US" sz="2000" spc="100" dirty="0">
              <a:solidFill>
                <a:schemeClr val="accent6">
                  <a:lumMod val="50000"/>
                </a:schemeClr>
              </a:solidFill>
              <a:latin typeface="Raleway" panose="020B0503030101060003" pitchFamily="34" charset="77"/>
              <a:cs typeface="Avenir Roman"/>
            </a:endParaRPr>
          </a:p>
        </p:txBody>
      </p:sp>
      <p:sp>
        <p:nvSpPr>
          <p:cNvPr id="22" name="Content Placeholder 6"/>
          <p:cNvSpPr>
            <a:spLocks noGrp="1"/>
          </p:cNvSpPr>
          <p:nvPr>
            <p:ph idx="1"/>
          </p:nvPr>
        </p:nvSpPr>
        <p:spPr>
          <a:xfrm>
            <a:off x="353613" y="1093666"/>
            <a:ext cx="8141276" cy="764664"/>
          </a:xfrm>
        </p:spPr>
        <p:txBody>
          <a:bodyPr>
            <a:normAutofit/>
          </a:bodyPr>
          <a:lstStyle/>
          <a:p>
            <a:pPr marL="0" indent="0">
              <a:buNone/>
            </a:pPr>
            <a:r>
              <a:rPr lang="en-US" sz="2000" i="1" dirty="0">
                <a:solidFill>
                  <a:schemeClr val="accent6">
                    <a:lumMod val="50000"/>
                  </a:schemeClr>
                </a:solidFill>
              </a:rPr>
              <a:t>Specifying High-altitude Electrons Using Low-altitude LEO Systems (SHELLS) </a:t>
            </a:r>
            <a:endParaRPr lang="en-US" sz="2000" i="1" dirty="0">
              <a:solidFill>
                <a:schemeClr val="accent6">
                  <a:lumMod val="50000"/>
                </a:schemeClr>
              </a:solidFill>
              <a:cs typeface="Corbert"/>
            </a:endParaRPr>
          </a:p>
        </p:txBody>
      </p:sp>
      <p:pic>
        <p:nvPicPr>
          <p:cNvPr id="11" name="Picture 10">
            <a:extLst>
              <a:ext uri="{FF2B5EF4-FFF2-40B4-BE49-F238E27FC236}">
                <a16:creationId xmlns:a16="http://schemas.microsoft.com/office/drawing/2014/main" id="{3EFCA671-3017-294E-821B-F04EF517F1C8}"/>
              </a:ext>
            </a:extLst>
          </p:cNvPr>
          <p:cNvPicPr>
            <a:picLocks noChangeAspect="1"/>
          </p:cNvPicPr>
          <p:nvPr/>
        </p:nvPicPr>
        <p:blipFill>
          <a:blip r:embed="rId3"/>
          <a:stretch>
            <a:fillRect/>
          </a:stretch>
        </p:blipFill>
        <p:spPr>
          <a:xfrm>
            <a:off x="412049" y="1588505"/>
            <a:ext cx="8195181" cy="4732540"/>
          </a:xfrm>
          <a:prstGeom prst="rect">
            <a:avLst/>
          </a:prstGeom>
        </p:spPr>
      </p:pic>
    </p:spTree>
    <p:extLst>
      <p:ext uri="{BB962C8B-B14F-4D97-AF65-F5344CB8AC3E}">
        <p14:creationId xmlns:p14="http://schemas.microsoft.com/office/powerpoint/2010/main" val="1716977802"/>
      </p:ext>
    </p:extLst>
  </p:cSld>
  <p:clrMapOvr>
    <a:masterClrMapping/>
  </p:clrMapOvr>
</p:sld>
</file>

<file path=ppt/theme/theme1.xml><?xml version="1.0" encoding="utf-8"?>
<a:theme xmlns:a="http://schemas.openxmlformats.org/drawingml/2006/main" name="Custom 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91122</TotalTime>
  <Words>842</Words>
  <Application>Microsoft Macintosh PowerPoint</Application>
  <PresentationFormat>On-screen Show (4:3)</PresentationFormat>
  <Paragraphs>213</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Raleway</vt:lpstr>
      <vt:lpstr>Avenir Roman</vt:lpstr>
      <vt:lpstr>Calibri</vt:lpstr>
      <vt:lpstr>Arial</vt:lpstr>
      <vt:lpstr>Corbert</vt:lpstr>
      <vt:lpstr>Custom Design</vt:lpstr>
      <vt:lpstr>  Applications and Models for Satellite Anomaly Analysis  Janet Green (Space Hazards Applications, LLC)   R. Quinn, Y. Shprits, J. Likar, A. Kellerman, P. O’Brien, S. ClaudePierre,   A. Boyd, S.Huston, P. Whelan. N. Reker</vt:lpstr>
      <vt:lpstr>The Issue</vt:lpstr>
      <vt:lpstr>The Concern</vt:lpstr>
      <vt:lpstr>Ideal Attribution Tool</vt:lpstr>
      <vt:lpstr>The Challenge</vt:lpstr>
      <vt:lpstr>Current Attribution  </vt:lpstr>
      <vt:lpstr>SHELLS</vt:lpstr>
      <vt:lpstr>SHELLS</vt:lpstr>
      <vt:lpstr>SHELLS</vt:lpstr>
      <vt:lpstr>About SatCAT </vt:lpstr>
      <vt:lpstr>SatCAT</vt:lpstr>
      <vt:lpstr>SatCAT</vt:lpstr>
      <vt:lpstr>SatCAT</vt:lpstr>
      <vt:lpstr>SPAM</vt:lpstr>
      <vt:lpstr>Summary</vt:lpstr>
    </vt:vector>
  </TitlesOfParts>
  <Company>GeoSynergy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Green</dc:creator>
  <cp:lastModifiedBy>Janet Green</cp:lastModifiedBy>
  <cp:revision>511</cp:revision>
  <dcterms:created xsi:type="dcterms:W3CDTF">2016-06-13T22:56:38Z</dcterms:created>
  <dcterms:modified xsi:type="dcterms:W3CDTF">2019-11-16T13:57:21Z</dcterms:modified>
</cp:coreProperties>
</file>