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9" r:id="rId3"/>
    <p:sldId id="256" r:id="rId4"/>
    <p:sldId id="257" r:id="rId5"/>
    <p:sldId id="272" r:id="rId6"/>
    <p:sldId id="268" r:id="rId7"/>
    <p:sldId id="270" r:id="rId8"/>
    <p:sldId id="263" r:id="rId9"/>
    <p:sldId id="266" r:id="rId10"/>
    <p:sldId id="258" r:id="rId11"/>
    <p:sldId id="259" r:id="rId12"/>
    <p:sldId id="260" r:id="rId13"/>
    <p:sldId id="261" r:id="rId14"/>
    <p:sldId id="264" r:id="rId15"/>
    <p:sldId id="262" r:id="rId16"/>
    <p:sldId id="273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9"/>
    <p:restoredTop sz="93178"/>
  </p:normalViewPr>
  <p:slideViewPr>
    <p:cSldViewPr snapToGrid="0" snapToObjects="1">
      <p:cViewPr varScale="1">
        <p:scale>
          <a:sx n="87" d="100"/>
          <a:sy n="87" d="100"/>
        </p:scale>
        <p:origin x="84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6DBE-C3C8-554B-B426-7E225A029073}" type="datetimeFigureOut">
              <a:rPr lang="en-US" smtClean="0"/>
              <a:pPr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15FB-9AFD-394C-90AC-4EC5E02F4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6DBE-C3C8-554B-B426-7E225A029073}" type="datetimeFigureOut">
              <a:rPr lang="en-US" smtClean="0"/>
              <a:pPr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15FB-9AFD-394C-90AC-4EC5E02F4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6DBE-C3C8-554B-B426-7E225A029073}" type="datetimeFigureOut">
              <a:rPr lang="en-US" smtClean="0"/>
              <a:pPr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15FB-9AFD-394C-90AC-4EC5E02F4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6DBE-C3C8-554B-B426-7E225A029073}" type="datetimeFigureOut">
              <a:rPr lang="en-US" smtClean="0"/>
              <a:pPr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15FB-9AFD-394C-90AC-4EC5E02F4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6DBE-C3C8-554B-B426-7E225A029073}" type="datetimeFigureOut">
              <a:rPr lang="en-US" smtClean="0"/>
              <a:pPr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15FB-9AFD-394C-90AC-4EC5E02F4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6DBE-C3C8-554B-B426-7E225A029073}" type="datetimeFigureOut">
              <a:rPr lang="en-US" smtClean="0"/>
              <a:pPr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15FB-9AFD-394C-90AC-4EC5E02F4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6DBE-C3C8-554B-B426-7E225A029073}" type="datetimeFigureOut">
              <a:rPr lang="en-US" smtClean="0"/>
              <a:pPr/>
              <a:t>10/28/18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15FB-9AFD-394C-90AC-4EC5E02F4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6DBE-C3C8-554B-B426-7E225A029073}" type="datetimeFigureOut">
              <a:rPr lang="en-US" smtClean="0"/>
              <a:pPr/>
              <a:t>10/28/18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15FB-9AFD-394C-90AC-4EC5E02F4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6DBE-C3C8-554B-B426-7E225A029073}" type="datetimeFigureOut">
              <a:rPr lang="en-US" smtClean="0"/>
              <a:pPr/>
              <a:t>10/28/18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15FB-9AFD-394C-90AC-4EC5E02F4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6DBE-C3C8-554B-B426-7E225A029073}" type="datetimeFigureOut">
              <a:rPr lang="en-US" smtClean="0"/>
              <a:pPr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15FB-9AFD-394C-90AC-4EC5E02F4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6DBE-C3C8-554B-B426-7E225A029073}" type="datetimeFigureOut">
              <a:rPr lang="en-US" smtClean="0"/>
              <a:pPr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15FB-9AFD-394C-90AC-4EC5E02F4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86DBE-C3C8-554B-B426-7E225A029073}" type="datetimeFigureOut">
              <a:rPr lang="en-US" smtClean="0"/>
              <a:pPr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615FB-9AFD-394C-90AC-4EC5E02F4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176395"/>
            <a:ext cx="8458200" cy="1241425"/>
          </a:xfrm>
        </p:spPr>
        <p:txBody>
          <a:bodyPr>
            <a:normAutofit/>
          </a:bodyPr>
          <a:lstStyle/>
          <a:p>
            <a:r>
              <a:rPr lang="en-US" sz="4800" dirty="0"/>
              <a:t>Goals and Mission Status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7820"/>
            <a:ext cx="6400800" cy="98298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W. Dean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Pesnell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NASA, Goddard Space Flight Center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2FE443-557A-AC41-B92C-0809E95DD9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4" t="4387" b="9895"/>
          <a:stretch/>
        </p:blipFill>
        <p:spPr>
          <a:xfrm>
            <a:off x="471949" y="206479"/>
            <a:ext cx="8380975" cy="374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55834" y="274638"/>
            <a:ext cx="7662042" cy="1143000"/>
          </a:xfrm>
        </p:spPr>
        <p:txBody>
          <a:bodyPr>
            <a:noAutofit/>
          </a:bodyPr>
          <a:lstStyle/>
          <a:p>
            <a:r>
              <a:rPr lang="en-US" sz="4800" dirty="0"/>
              <a:t>Status of Science Investigations &amp; SOCs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41434" y="2332038"/>
            <a:ext cx="8229600" cy="3198608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AIA: Fully Functional, 4500 </a:t>
            </a:r>
            <a:r>
              <a:rPr lang="en-US" dirty="0" err="1"/>
              <a:t>Å</a:t>
            </a:r>
            <a:r>
              <a:rPr lang="en-US" dirty="0"/>
              <a:t> rarely exposed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EVE: MEGS-A turned off, cal. rocket June 18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HMI: Fully functional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SOCs: ~12 PB of data in JSOC and EVE SOC; all freely available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24778"/>
            <a:ext cx="1063942" cy="106394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8291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Some Research Results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Waves from surface to corona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Analysis techniques moving across boundaries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Excellent cross-pollination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Clarify and muddy the meridional flow profile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Multi-cellular, varies in time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Data-driven models of the corona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Enormous progress the last few years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Machine learning techniques in predictions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Ever more popular each year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24778"/>
            <a:ext cx="1063942" cy="10639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8670"/>
            <a:ext cx="8229600" cy="1143000"/>
          </a:xfrm>
        </p:spPr>
        <p:txBody>
          <a:bodyPr/>
          <a:lstStyle/>
          <a:p>
            <a:pPr marL="514350" indent="-514350"/>
            <a:r>
              <a:rPr lang="en-US" dirty="0"/>
              <a:t>Publications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385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Almost 3200 refereed publications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About 1 per day since launch!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51 Ph.D. dissertations using SDO data, one was completed last week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Keep up the excellent work!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24778"/>
            <a:ext cx="1063942" cy="106394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3394" y="23919"/>
            <a:ext cx="8170606" cy="1143000"/>
          </a:xfrm>
        </p:spPr>
        <p:txBody>
          <a:bodyPr/>
          <a:lstStyle/>
          <a:p>
            <a:r>
              <a:rPr lang="en-US" dirty="0"/>
              <a:t>Public relations and data events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43482"/>
            <a:ext cx="8229600" cy="394939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SDO supported outreach during last year’s total solar eclipse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The double eclipses of the Sun by the Earth and Moon are also popular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For some reason there is a large community who think we don’t know our orbit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Next SDO Data Event: Mercury transit in November 2019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24778"/>
            <a:ext cx="1063942" cy="1063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BE112B-DB14-4D40-AF49-BE418F50A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031" y="6096937"/>
            <a:ext cx="636317" cy="6363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10FA78-9953-5A45-8540-F927318B4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930" y="6096937"/>
            <a:ext cx="636317" cy="63631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D4ECEF-3A11-7348-B87D-2BCA9010BC3E}"/>
              </a:ext>
            </a:extLst>
          </p:cNvPr>
          <p:cNvSpPr txBox="1"/>
          <p:nvPr/>
        </p:nvSpPr>
        <p:spPr>
          <a:xfrm>
            <a:off x="7031541" y="6122707"/>
            <a:ext cx="2005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#SDO2018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5B8488-3218-2D45-AFA6-FF854BA48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11" y="95864"/>
            <a:ext cx="8539315" cy="6641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85862" y="0"/>
            <a:ext cx="5029196" cy="1143000"/>
          </a:xfrm>
        </p:spPr>
        <p:txBody>
          <a:bodyPr/>
          <a:lstStyle/>
          <a:p>
            <a:pPr marL="514350" indent="-514350"/>
            <a:r>
              <a:rPr lang="en-US" dirty="0"/>
              <a:t>Joe </a:t>
            </a:r>
            <a:r>
              <a:rPr lang="en-US" dirty="0" err="1"/>
              <a:t>Gurman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5734" y="1414460"/>
            <a:ext cx="5715004" cy="511492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Joe </a:t>
            </a:r>
            <a:r>
              <a:rPr lang="en-US" dirty="0" err="1"/>
              <a:t>Gurman</a:t>
            </a:r>
            <a:r>
              <a:rPr lang="en-US" dirty="0"/>
              <a:t>, NASA Project Scientist of </a:t>
            </a:r>
            <a:r>
              <a:rPr lang="en-US" dirty="0" err="1"/>
              <a:t>SoHO</a:t>
            </a:r>
            <a:r>
              <a:rPr lang="en-US" dirty="0"/>
              <a:t>, is a great solar scientists and an early proponent of open data systems. He plans to retire soon. I think we should keep him in mind as we learn new things this week.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Thanks, Joe!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24778"/>
            <a:ext cx="1063942" cy="1063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F9FE94-F56F-1447-B3FD-0C6D805BEA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531"/>
          <a:stretch/>
        </p:blipFill>
        <p:spPr>
          <a:xfrm>
            <a:off x="6215058" y="609608"/>
            <a:ext cx="2786062" cy="609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en-US" dirty="0"/>
              <a:t>Last Item of SDO 2018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does the science community want from SDO for the next 2-10 years?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24778"/>
            <a:ext cx="1063942" cy="1063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403982-9283-B141-9F7B-7610518C8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031" y="6096937"/>
            <a:ext cx="636317" cy="6363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542951-F142-BD4A-9813-E01D9EE4E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930" y="6096937"/>
            <a:ext cx="636317" cy="63631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FCB81D-5659-FF4D-A191-F022B4A38242}"/>
              </a:ext>
            </a:extLst>
          </p:cNvPr>
          <p:cNvSpPr txBox="1"/>
          <p:nvPr/>
        </p:nvSpPr>
        <p:spPr>
          <a:xfrm>
            <a:off x="7031541" y="6122707"/>
            <a:ext cx="2005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#SDO2018</a:t>
            </a:r>
          </a:p>
        </p:txBody>
      </p:sp>
    </p:spTree>
    <p:extLst>
      <p:ext uri="{BB962C8B-B14F-4D97-AF65-F5344CB8AC3E}">
        <p14:creationId xmlns:p14="http://schemas.microsoft.com/office/powerpoint/2010/main" val="1987231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4778"/>
            <a:ext cx="8229600" cy="892861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/>
              <a:t>Crazy Hat Contest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24778"/>
            <a:ext cx="1063942" cy="1063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6504A9-A4D5-2F4B-BA09-40367BCC8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381" y="988804"/>
            <a:ext cx="5554584" cy="41659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08036C-DEE0-4542-A32A-43686E14E790}"/>
              </a:ext>
            </a:extLst>
          </p:cNvPr>
          <p:cNvSpPr txBox="1"/>
          <p:nvPr/>
        </p:nvSpPr>
        <p:spPr>
          <a:xfrm>
            <a:off x="-44931" y="5341297"/>
            <a:ext cx="9274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Buy one, build one, but don’t forget to wear one to the dinner.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F091E2-A86D-9E48-A61B-C5443BA9BF01}"/>
              </a:ext>
            </a:extLst>
          </p:cNvPr>
          <p:cNvSpPr txBox="1"/>
          <p:nvPr/>
        </p:nvSpPr>
        <p:spPr>
          <a:xfrm>
            <a:off x="121920" y="1873045"/>
            <a:ext cx="3019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First prize is a genuine, Lego SDO model!</a:t>
            </a:r>
          </a:p>
          <a:p>
            <a:endParaRPr lang="en-US" sz="2400" dirty="0"/>
          </a:p>
          <a:p>
            <a:r>
              <a:rPr lang="en-US" sz="2400" dirty="0"/>
              <a:t>One of only two left!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56F6A3-6BC3-8F4D-B0B8-FE43F0049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0031" y="6096937"/>
            <a:ext cx="636317" cy="6363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16DE8F-59B2-0B41-AFAD-A8C10A4B1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930" y="6096937"/>
            <a:ext cx="636317" cy="63631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AEE8DB-DF9D-4F43-AFDC-C6D768947D62}"/>
              </a:ext>
            </a:extLst>
          </p:cNvPr>
          <p:cNvSpPr txBox="1"/>
          <p:nvPr/>
        </p:nvSpPr>
        <p:spPr>
          <a:xfrm>
            <a:off x="7031541" y="6122707"/>
            <a:ext cx="2005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#SDO2018</a:t>
            </a:r>
          </a:p>
        </p:txBody>
      </p:sp>
    </p:spTree>
    <p:extLst>
      <p:ext uri="{BB962C8B-B14F-4D97-AF65-F5344CB8AC3E}">
        <p14:creationId xmlns:p14="http://schemas.microsoft.com/office/powerpoint/2010/main" val="50133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93013" y="823278"/>
            <a:ext cx="3744307" cy="4559883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Welcome to the SDO 2018 Science Workshop!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" t="16045" r="9967" b="17164"/>
          <a:stretch/>
        </p:blipFill>
        <p:spPr>
          <a:xfrm>
            <a:off x="30480" y="35790"/>
            <a:ext cx="5059680" cy="26025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9FF2DF-620E-5B4F-AF2B-71E4B28B4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8" y="103854"/>
            <a:ext cx="5127427" cy="6629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72E98E-75C6-8040-B759-6943A8E05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0031" y="6096937"/>
            <a:ext cx="636317" cy="6363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9E066B-F532-8540-96C2-30FD96B51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930" y="6096937"/>
            <a:ext cx="636317" cy="63631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11EC06-A19D-DF4B-B952-8D08BA805EFE}"/>
              </a:ext>
            </a:extLst>
          </p:cNvPr>
          <p:cNvSpPr txBox="1"/>
          <p:nvPr/>
        </p:nvSpPr>
        <p:spPr>
          <a:xfrm>
            <a:off x="7031541" y="6122707"/>
            <a:ext cx="2005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#SDO2018</a:t>
            </a:r>
          </a:p>
        </p:txBody>
      </p:sp>
    </p:spTree>
    <p:extLst>
      <p:ext uri="{BB962C8B-B14F-4D97-AF65-F5344CB8AC3E}">
        <p14:creationId xmlns:p14="http://schemas.microsoft.com/office/powerpoint/2010/main" val="40443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ABC59C-F367-394C-AABD-437DFE6718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4" t="4387" b="9895"/>
          <a:stretch/>
        </p:blipFill>
        <p:spPr>
          <a:xfrm>
            <a:off x="106680" y="17737"/>
            <a:ext cx="5378346" cy="240398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7840" y="823278"/>
            <a:ext cx="286512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Goals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680" y="2877174"/>
            <a:ext cx="8930640" cy="315786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4000" dirty="0"/>
              <a:t>Celebration of SDO science results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4000" dirty="0"/>
              <a:t>Cross-pollination of methods and ideas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4000" dirty="0"/>
              <a:t>Concepts for next senior review proposal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38700" y="815274"/>
            <a:ext cx="38481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Logistics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654092"/>
            <a:ext cx="8229600" cy="410066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Sessions resemble the Prioritized Research Goals of SDO’s 2017 Senior Review Proposal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Provides the SDO team with input for how those goals were met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Invited plenary speakers set the stage, contributed papers flesh out the results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Poster sessions include </a:t>
            </a:r>
            <a:r>
              <a:rPr lang="en-US" dirty="0" err="1"/>
              <a:t>ePosters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Please sign up for mini-workshops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42D869-373D-884C-84D2-278E1A974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4" t="4387" b="9895"/>
          <a:stretch/>
        </p:blipFill>
        <p:spPr>
          <a:xfrm>
            <a:off x="106680" y="17737"/>
            <a:ext cx="5378346" cy="24039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38700" y="815274"/>
            <a:ext cx="3848100" cy="11430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Code of Conduct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565602"/>
            <a:ext cx="8229600" cy="3935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Participants are expected to adhere to the following guidelines at all times:</a:t>
            </a:r>
          </a:p>
          <a:p>
            <a:r>
              <a:rPr lang="en-US" b="1" dirty="0"/>
              <a:t>Be respectful</a:t>
            </a:r>
            <a:endParaRPr lang="en-US" dirty="0"/>
          </a:p>
          <a:p>
            <a:r>
              <a:rPr lang="en-US" b="1" dirty="0"/>
              <a:t>Behave professionally</a:t>
            </a:r>
          </a:p>
          <a:p>
            <a:r>
              <a:rPr lang="en-US" b="1" dirty="0"/>
              <a:t>Be collaborative</a:t>
            </a:r>
            <a:r>
              <a:rPr lang="en-US" dirty="0"/>
              <a:t>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42D869-373D-884C-84D2-278E1A974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4" t="4387" b="9895"/>
          <a:stretch/>
        </p:blipFill>
        <p:spPr>
          <a:xfrm>
            <a:off x="106680" y="17737"/>
            <a:ext cx="5378346" cy="24039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594F61-8708-AE49-BA86-E9C6E90B4D41}"/>
              </a:ext>
            </a:extLst>
          </p:cNvPr>
          <p:cNvSpPr txBox="1"/>
          <p:nvPr/>
        </p:nvSpPr>
        <p:spPr>
          <a:xfrm>
            <a:off x="209915" y="5855112"/>
            <a:ext cx="8757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https://register-</a:t>
            </a:r>
            <a:r>
              <a:rPr lang="en-US" sz="2800" dirty="0" err="1"/>
              <a:t>as.oma.be</a:t>
            </a:r>
            <a:r>
              <a:rPr lang="en-US" sz="2800" dirty="0"/>
              <a:t>/sdo2018/</a:t>
            </a:r>
            <a:r>
              <a:rPr lang="en-US" sz="2800" dirty="0" err="1"/>
              <a:t>code_of_conduct.php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9596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5EE4BE-A0D0-294D-9052-5DE58163B5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4" t="4387" b="9895"/>
          <a:stretch/>
        </p:blipFill>
        <p:spPr>
          <a:xfrm>
            <a:off x="106680" y="17737"/>
            <a:ext cx="5378346" cy="240398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38700" y="815274"/>
            <a:ext cx="38481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Logistics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680" y="2654093"/>
            <a:ext cx="8816094" cy="355497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Reception </a:t>
            </a:r>
            <a:r>
              <a:rPr lang="en-US" dirty="0" err="1"/>
              <a:t>tonite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The dinner Wednesday night is an excellent  time to socialize, especially by wearing a Crazy Hat!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Lunch is available Thursday during the main meeting to allow celebration of All Saint’s Day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Lunch </a:t>
            </a:r>
            <a:r>
              <a:rPr lang="en-US"/>
              <a:t>is available </a:t>
            </a:r>
            <a:r>
              <a:rPr lang="en-US" dirty="0"/>
              <a:t>Friday after the mini-workshops</a:t>
            </a:r>
          </a:p>
        </p:txBody>
      </p:sp>
    </p:spTree>
    <p:extLst>
      <p:ext uri="{BB962C8B-B14F-4D97-AF65-F5344CB8AC3E}">
        <p14:creationId xmlns:p14="http://schemas.microsoft.com/office/powerpoint/2010/main" val="1859528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38700" y="815274"/>
            <a:ext cx="38481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Talks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6477" y="3417810"/>
            <a:ext cx="8642555" cy="20243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Please upload your talk in advance at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https://register-</a:t>
            </a:r>
            <a:r>
              <a:rPr lang="en-US" dirty="0" err="1"/>
              <a:t>as.oma.be</a:t>
            </a:r>
            <a:r>
              <a:rPr lang="en-US" dirty="0"/>
              <a:t>/sdo2018/</a:t>
            </a:r>
            <a:r>
              <a:rPr lang="en-US" dirty="0" err="1"/>
              <a:t>upload.php</a:t>
            </a: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DF7833-31A4-DF47-AB39-3BED4A5F61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4" t="4387" b="9895"/>
          <a:stretch/>
        </p:blipFill>
        <p:spPr>
          <a:xfrm>
            <a:off x="106680" y="17737"/>
            <a:ext cx="5378346" cy="240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73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950372" y="502767"/>
            <a:ext cx="4190899" cy="9011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Mini-Workshops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219900"/>
              </p:ext>
            </p:extLst>
          </p:nvPr>
        </p:nvGraphicFramePr>
        <p:xfrm>
          <a:off x="240556" y="2785747"/>
          <a:ext cx="863950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9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0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Workshop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/>
                        <a:t>Conveners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err="1">
                          <a:latin typeface="+mn-lt"/>
                        </a:rPr>
                        <a:t>SunPy</a:t>
                      </a:r>
                      <a:r>
                        <a:rPr lang="en-US" sz="2400" b="0" dirty="0">
                          <a:latin typeface="+mn-lt"/>
                        </a:rPr>
                        <a:t> Mini-Workshop (Thursday)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latin typeface="+mn-lt"/>
                        </a:rPr>
                        <a:t>Kirk, </a:t>
                      </a:r>
                      <a:r>
                        <a:rPr lang="en-US" sz="2400" b="0" i="0" dirty="0" err="1">
                          <a:latin typeface="+mn-lt"/>
                        </a:rPr>
                        <a:t>Bobra</a:t>
                      </a:r>
                      <a:r>
                        <a:rPr lang="en-US" sz="2400" b="0" i="0" dirty="0">
                          <a:latin typeface="+mn-lt"/>
                        </a:rPr>
                        <a:t>, Barnes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Demystifying Machine Learning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Mason, </a:t>
                      </a:r>
                      <a:r>
                        <a:rPr lang="en-US" sz="24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Bobra</a:t>
                      </a:r>
                      <a:endParaRPr lang="en-US" sz="2400" b="0" i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SDO in the Age of Deep Learning 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Cheung, DeRosa, </a:t>
                      </a:r>
                      <a:r>
                        <a:rPr lang="en-US" sz="24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Jin</a:t>
                      </a:r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2400" b="0" i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 for the True Field: Inter-calibration Among Vector-Magnetograms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Hoeksema, </a:t>
                      </a:r>
                      <a:r>
                        <a:rPr lang="en-US" sz="24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Pevtsov</a:t>
                      </a:r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2400" b="0" i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Methods for Ring Diagram Helioseismology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Bogart, Birch, </a:t>
                      </a:r>
                      <a:r>
                        <a:rPr lang="en-US" sz="24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Schou</a:t>
                      </a:r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2400" b="0" i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EUV Calibration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 err="1">
                          <a:latin typeface="+mn-lt"/>
                        </a:rPr>
                        <a:t>Eparvier</a:t>
                      </a:r>
                      <a:r>
                        <a:rPr lang="en-US" sz="2400" b="0" i="0" dirty="0">
                          <a:latin typeface="+mn-lt"/>
                        </a:rPr>
                        <a:t>, Jones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C8EBF5A-9E97-A242-98E6-F44720EA4A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4" t="4387" b="9895"/>
          <a:stretch/>
        </p:blipFill>
        <p:spPr>
          <a:xfrm>
            <a:off x="106680" y="17737"/>
            <a:ext cx="5378346" cy="240398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8166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Mission Status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9" y="1567498"/>
            <a:ext cx="8406581" cy="502248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Spacecraft is doing great!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Started second extended mission Oct. 1, 2017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No flight software changes are planned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Over 320 million solar images as of today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Streamlining calibrations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Still 1200 years of propellant left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We plan to transfer remaining propellant after raising orbit at end of mission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24778"/>
            <a:ext cx="1063942" cy="106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17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3632</TotalTime>
  <Words>591</Words>
  <Application>Microsoft Macintosh PowerPoint</Application>
  <PresentationFormat>On-screen Show (4:3)</PresentationFormat>
  <Paragraphs>92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Goals and Mission Status</vt:lpstr>
      <vt:lpstr>Welcome to the SDO 2018 Science Workshop!</vt:lpstr>
      <vt:lpstr>Goals</vt:lpstr>
      <vt:lpstr>Logistics</vt:lpstr>
      <vt:lpstr>Code of Conduct</vt:lpstr>
      <vt:lpstr>Logistics</vt:lpstr>
      <vt:lpstr>Talks</vt:lpstr>
      <vt:lpstr>PowerPoint Presentation</vt:lpstr>
      <vt:lpstr>Mission Status</vt:lpstr>
      <vt:lpstr>Status of Science Investigations &amp; SOCs</vt:lpstr>
      <vt:lpstr>Some Research Results</vt:lpstr>
      <vt:lpstr>Publications</vt:lpstr>
      <vt:lpstr>Public relations and data events</vt:lpstr>
      <vt:lpstr>PowerPoint Presentation</vt:lpstr>
      <vt:lpstr>Joe Gurman</vt:lpstr>
      <vt:lpstr>Last Item of SDO 2018</vt:lpstr>
      <vt:lpstr>Crazy Hat Contest</vt:lpstr>
    </vt:vector>
  </TitlesOfParts>
  <Company>NASA GSFC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SDO SWG Agenda</dc:title>
  <dc:creator>W. Dean Pesnell</dc:creator>
  <cp:lastModifiedBy>Dean Pesnell</cp:lastModifiedBy>
  <cp:revision>49</cp:revision>
  <dcterms:created xsi:type="dcterms:W3CDTF">2012-11-27T22:59:32Z</dcterms:created>
  <dcterms:modified xsi:type="dcterms:W3CDTF">2018-10-28T17:53:01Z</dcterms:modified>
</cp:coreProperties>
</file>