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1" r:id="rId3"/>
    <p:sldId id="272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7" r:id="rId16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FF"/>
    <a:srgbClr val="9F9FFF"/>
    <a:srgbClr val="B1C1E1"/>
    <a:srgbClr val="E20000"/>
    <a:srgbClr val="000066"/>
    <a:srgbClr val="1F2165"/>
    <a:srgbClr val="2E3092"/>
    <a:srgbClr val="2E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3"/>
    <p:restoredTop sz="94559"/>
  </p:normalViewPr>
  <p:slideViewPr>
    <p:cSldViewPr>
      <p:cViewPr>
        <p:scale>
          <a:sx n="98" d="100"/>
          <a:sy n="98" d="100"/>
        </p:scale>
        <p:origin x="592" y="4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DDC65D-908B-1847-99F7-45ECC7BB183B}" type="datetime1">
              <a:rPr lang="en-US"/>
              <a:pPr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292F8C-8575-994E-A30E-DD907A0290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37AB57-9C9C-6047-B6E2-23ECA75986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732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Note: This template has some issues with older versions of PowerPoint. Please ensure you are using the latest version (which is a free upgrade on LASP computers).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8875429-2505-3344-BD0A-B15940B7B20F}" type="slidenum">
              <a:rPr lang="en-US" sz="1200"/>
              <a:pPr eaLnBrk="1" hangingPunct="1"/>
              <a:t>0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7AB57-9C9C-6047-B6E2-23ECA75986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69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37AB57-9C9C-6047-B6E2-23ECA75986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63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464800" cy="2133600"/>
          </a:xfrm>
          <a:effectLst/>
        </p:spPr>
        <p:txBody>
          <a:bodyPr/>
          <a:lstStyle>
            <a:lvl1pPr algn="ctr">
              <a:defRPr sz="4500" b="0">
                <a:solidFill>
                  <a:schemeClr val="tx1"/>
                </a:solidFill>
                <a:latin typeface="Palatino"/>
                <a:cs typeface="Palatin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038600"/>
            <a:ext cx="10464800" cy="1219200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rgbClr val="000066"/>
                </a:solidFill>
                <a:latin typeface="Palatino"/>
                <a:cs typeface="Palatino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06400" y="6426198"/>
            <a:ext cx="11379200" cy="381000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rgbClr val="1F216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914400" y="5791200"/>
            <a:ext cx="10464800" cy="609600"/>
          </a:xfrm>
        </p:spPr>
        <p:txBody>
          <a:bodyPr/>
          <a:lstStyle>
            <a:lvl1pPr algn="ctr">
              <a:buNone/>
              <a:defRPr sz="2000">
                <a:latin typeface="Arial (Body)"/>
                <a:cs typeface="Arial (Body)"/>
              </a:defRPr>
            </a:lvl1pPr>
            <a:lvl2pPr>
              <a:defRPr sz="2000">
                <a:latin typeface="Arial (Body)"/>
                <a:cs typeface="Arial (Body)"/>
              </a:defRPr>
            </a:lvl2pPr>
            <a:lvl3pPr>
              <a:defRPr sz="2000">
                <a:latin typeface="Arial (Body)"/>
                <a:cs typeface="Arial (Body)"/>
              </a:defRPr>
            </a:lvl3pPr>
            <a:lvl4pPr>
              <a:defRPr sz="2000">
                <a:latin typeface="Arial (Body)"/>
                <a:cs typeface="Arial (Body)"/>
              </a:defRPr>
            </a:lvl4pPr>
            <a:lvl5pPr>
              <a:defRPr sz="2000">
                <a:latin typeface="Arial (Body)"/>
                <a:cs typeface="Arial (Body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6705600" y="533400"/>
            <a:ext cx="5283200" cy="533400"/>
          </a:xfrm>
          <a:effectLst>
            <a:outerShdw blurRad="38100" dist="25400" dir="2700000">
              <a:srgbClr val="000000">
                <a:alpha val="95000"/>
              </a:srgbClr>
            </a:outerShdw>
          </a:effectLst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817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435" y="4800600"/>
            <a:ext cx="96477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23435" y="612775"/>
            <a:ext cx="96477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435" y="5367338"/>
            <a:ext cx="96477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105833" y="104775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E6C7178E-1214-BF4F-BC4A-8B9E6E6C1480}" type="datetime1">
              <a:rPr lang="en-US" smtClean="0"/>
              <a:t>10/28/18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250084" y="96838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77AAC694-CA17-E74A-8385-A2D099BD63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8C2BA6AD-7FC4-AD4B-8EBF-A4A6FDC6AB0F}" type="datetime1">
              <a:rPr lang="en-US" smtClean="0"/>
              <a:t>10/28/18</a:t>
            </a:fld>
            <a:endParaRPr lang="en-US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DF8AA43-668A-EA44-A27A-4C9AFF95A3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921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0" y="152400"/>
            <a:ext cx="18288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9245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2"/>
          </p:nvPr>
        </p:nvSpPr>
        <p:spPr>
          <a:xfrm>
            <a:off x="105833" y="104775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ECF72599-6A27-1A4F-AA34-9E1D8FC42E34}" type="datetime1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3"/>
          </p:nvPr>
        </p:nvSpPr>
        <p:spPr>
          <a:xfrm>
            <a:off x="11260667" y="96838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87F52578-166A-3340-A1F0-A8A5D6D4717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8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7BF9C8C9-5930-FE4E-B5BA-014A97057407}" type="datetime1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4"/>
          </p:nvPr>
        </p:nvSpPr>
        <p:spPr>
          <a:xfrm>
            <a:off x="11074400" y="6155532"/>
            <a:ext cx="812800" cy="228600"/>
          </a:xfrm>
        </p:spPr>
        <p:txBody>
          <a:bodyPr/>
          <a:lstStyle>
            <a:lvl1pPr>
              <a:defRPr b="1"/>
            </a:lvl1pPr>
          </a:lstStyle>
          <a:p>
            <a:fld id="{4BD80580-F4DA-B548-B687-8B8AB729C2F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3"/>
          </p:nvPr>
        </p:nvSpPr>
        <p:spPr>
          <a:xfrm>
            <a:off x="105833" y="104775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EB301280-8D76-EE4A-998C-E38638D1CFF0}" type="datetime1">
              <a:rPr lang="en-US" smtClean="0"/>
              <a:t>10/28/18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11250084" y="93663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E21FDC72-59BE-844F-87BF-3C359EE9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1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5740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66800"/>
            <a:ext cx="5740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CD6BFB8A-99F2-A748-B78D-18A64CF11A40}" type="datetime1">
              <a:rPr lang="en-US" smtClean="0"/>
              <a:t>10/28/18</a:t>
            </a:fld>
            <a:endParaRPr lang="en-US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DA52D32-D02A-6246-86BC-2432362D48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691717" cy="78105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858962"/>
            <a:ext cx="5691717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066800"/>
            <a:ext cx="5693833" cy="781050"/>
          </a:xfrm>
        </p:spPr>
        <p:txBody>
          <a:bodyPr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8962"/>
            <a:ext cx="5693833" cy="43894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9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EFDD42A3-F503-2A4E-B877-A185DF898BD0}" type="datetime1">
              <a:rPr lang="en-US" smtClean="0"/>
              <a:t>10/28/18</a:t>
            </a:fld>
            <a:endParaRPr lang="en-US"/>
          </a:p>
        </p:txBody>
      </p:sp>
      <p:sp>
        <p:nvSpPr>
          <p:cNvPr id="11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51040F1-DBD8-E346-9EB1-06E092A6D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0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0A64803-A081-A44D-8451-F65A4AD7E25B}" type="datetime1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AC8CA75-6BDD-7C46-91F5-8B1384EB66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83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04800" y="304800"/>
            <a:ext cx="11582400" cy="601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4AAA972-BC24-DF45-8749-271C28ADB007}" type="datetime1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>
          <a:xfrm>
            <a:off x="11250084" y="96838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40E40ECF-7955-3E4F-8A2F-8ED16EA3C4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9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105833" y="104775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A15ACF43-487C-0447-BAA9-DE5FBFB508B0}" type="datetime1">
              <a:rPr lang="en-US" smtClean="0"/>
              <a:t>10/28/18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11250084" y="96838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45DDD614-9BD8-364D-8C1D-A905DA0517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75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228600"/>
            <a:ext cx="4315884" cy="990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28600"/>
            <a:ext cx="7120467" cy="6019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295400"/>
            <a:ext cx="4315884" cy="495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032000" y="6485467"/>
            <a:ext cx="10058400" cy="228600"/>
          </a:xfrm>
        </p:spPr>
        <p:txBody>
          <a:bodyPr/>
          <a:lstStyle>
            <a:lvl1pPr algn="ctr"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105833" y="104775"/>
            <a:ext cx="1625600" cy="228600"/>
          </a:xfrm>
        </p:spPr>
        <p:txBody>
          <a:bodyPr/>
          <a:lstStyle>
            <a:lvl1pPr>
              <a:defRPr/>
            </a:lvl1pPr>
          </a:lstStyle>
          <a:p>
            <a:fld id="{BECEA487-208D-E348-9E61-F08294D40A08}" type="datetime1">
              <a:rPr lang="en-US" smtClean="0"/>
              <a:t>10/28/18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1250084" y="96838"/>
            <a:ext cx="812800" cy="228600"/>
          </a:xfrm>
        </p:spPr>
        <p:txBody>
          <a:bodyPr/>
          <a:lstStyle>
            <a:lvl1pPr>
              <a:defRPr/>
            </a:lvl1pPr>
          </a:lstStyle>
          <a:p>
            <a:fld id="{2E481880-542B-9F4A-A544-26D9378E17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6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66800"/>
            <a:ext cx="11582400" cy="5181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32000" y="6688138"/>
            <a:ext cx="10058400" cy="152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1F2165"/>
                </a:solidFill>
              </a:defRPr>
            </a:lvl1pPr>
          </a:lstStyle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01600" y="101600"/>
            <a:ext cx="16256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7B043A77-2D04-B149-A2CF-BBA8151C3F3E}" type="datetime1">
              <a:rPr lang="en-US" smtClean="0"/>
              <a:t>10/28/18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11254317" y="93663"/>
            <a:ext cx="812800" cy="228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9A94E89D-A4E8-EE41-89C1-CE718A9225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7" r:id="rId2"/>
    <p:sldLayoutId id="2147483883" r:id="rId3"/>
    <p:sldLayoutId id="2147483878" r:id="rId4"/>
    <p:sldLayoutId id="2147483879" r:id="rId5"/>
    <p:sldLayoutId id="2147483880" r:id="rId6"/>
    <p:sldLayoutId id="2147483884" r:id="rId7"/>
    <p:sldLayoutId id="2147483885" r:id="rId8"/>
    <p:sldLayoutId id="2147483886" r:id="rId9"/>
    <p:sldLayoutId id="2147483887" r:id="rId10"/>
    <p:sldLayoutId id="2147483881" r:id="rId11"/>
    <p:sldLayoutId id="2147483888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E3192"/>
          </a:solidFill>
          <a:latin typeface="Palatino"/>
          <a:ea typeface="ＭＳ Ｐゴシック" charset="-128"/>
          <a:cs typeface="Palatin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E3192"/>
          </a:solidFill>
          <a:latin typeface="Palatino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E3192"/>
          </a:solidFill>
          <a:latin typeface="Palatino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E3192"/>
          </a:solidFill>
          <a:latin typeface="Palatino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2E3192"/>
          </a:solidFill>
          <a:latin typeface="Palatino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CC0000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ctrTitle"/>
          </p:nvPr>
        </p:nvSpPr>
        <p:spPr>
          <a:xfrm>
            <a:off x="0" y="1905000"/>
            <a:ext cx="12192000" cy="2133600"/>
          </a:xfrm>
        </p:spPr>
        <p:txBody>
          <a:bodyPr/>
          <a:lstStyle/>
          <a:p>
            <a:r>
              <a:rPr lang="en-US" sz="4000" dirty="0">
                <a:latin typeface="Palatino" charset="0"/>
                <a:ea typeface="ＭＳ Ｐゴシック" charset="0"/>
              </a:rPr>
              <a:t>The GOES EUVS Model: </a:t>
            </a:r>
            <a:r>
              <a:rPr lang="en-US" sz="4000" dirty="0" smtClean="0">
                <a:latin typeface="Palatino" charset="0"/>
                <a:ea typeface="ＭＳ Ｐゴシック" charset="0"/>
              </a:rPr>
              <a:t/>
            </a:r>
            <a:br>
              <a:rPr lang="en-US" sz="4000" dirty="0" smtClean="0">
                <a:latin typeface="Palatino" charset="0"/>
                <a:ea typeface="ＭＳ Ｐゴシック" charset="0"/>
              </a:rPr>
            </a:br>
            <a:r>
              <a:rPr lang="en-US" sz="4000" i="1" dirty="0" smtClean="0">
                <a:latin typeface="Palatino" charset="0"/>
                <a:ea typeface="ＭＳ Ｐゴシック" charset="0"/>
              </a:rPr>
              <a:t>New </a:t>
            </a:r>
            <a:r>
              <a:rPr lang="en-US" sz="4000" i="1" dirty="0">
                <a:latin typeface="Palatino" charset="0"/>
                <a:ea typeface="ＭＳ Ｐゴシック" charset="0"/>
              </a:rPr>
              <a:t>Operational Spectral Irradiances from GOES-R </a:t>
            </a:r>
            <a:endParaRPr lang="en-US" sz="4000" i="1" dirty="0">
              <a:latin typeface="Palatino" charset="0"/>
              <a:ea typeface="ＭＳ Ｐゴシック" charset="0"/>
            </a:endParaRPr>
          </a:p>
        </p:txBody>
      </p:sp>
      <p:sp>
        <p:nvSpPr>
          <p:cNvPr id="16387" name="Subtitle 6"/>
          <p:cNvSpPr>
            <a:spLocks noGrp="1"/>
          </p:cNvSpPr>
          <p:nvPr>
            <p:ph type="subTitle" idx="1"/>
          </p:nvPr>
        </p:nvSpPr>
        <p:spPr>
          <a:xfrm>
            <a:off x="304800" y="4038600"/>
            <a:ext cx="11430000" cy="1219200"/>
          </a:xfrm>
        </p:spPr>
        <p:txBody>
          <a:bodyPr/>
          <a:lstStyle/>
          <a:p>
            <a:pPr algn="l"/>
            <a:r>
              <a:rPr lang="en-US" u="sng" dirty="0"/>
              <a:t>Edward M.B. Thiemann</a:t>
            </a:r>
            <a:r>
              <a:rPr lang="en-US" baseline="30000" dirty="0"/>
              <a:t>1</a:t>
            </a:r>
            <a:r>
              <a:rPr lang="en-US" dirty="0"/>
              <a:t>, Francis G. Eparvier</a:t>
            </a:r>
            <a:r>
              <a:rPr lang="en-US" baseline="30000" dirty="0"/>
              <a:t>1</a:t>
            </a:r>
            <a:r>
              <a:rPr lang="en-US" dirty="0"/>
              <a:t>, Thomas N. Woods</a:t>
            </a:r>
            <a:r>
              <a:rPr lang="en-US" baseline="30000" dirty="0"/>
              <a:t>1</a:t>
            </a:r>
            <a:r>
              <a:rPr lang="en-US" dirty="0"/>
              <a:t>, Andrew R. Jones</a:t>
            </a:r>
            <a:r>
              <a:rPr lang="en-US" baseline="30000" dirty="0"/>
              <a:t>1</a:t>
            </a:r>
            <a:r>
              <a:rPr lang="en-US" dirty="0"/>
              <a:t>, Martin Snow</a:t>
            </a:r>
            <a:r>
              <a:rPr lang="en-US" baseline="30000" dirty="0"/>
              <a:t>1</a:t>
            </a:r>
            <a:r>
              <a:rPr lang="en-US" dirty="0"/>
              <a:t>, Donald L. Woodraska</a:t>
            </a:r>
            <a:r>
              <a:rPr lang="en-US" baseline="30000" dirty="0"/>
              <a:t>1</a:t>
            </a:r>
            <a:r>
              <a:rPr lang="en-US" dirty="0"/>
              <a:t>, Janet Machol</a:t>
            </a:r>
            <a:r>
              <a:rPr lang="en-US" baseline="30000" dirty="0"/>
              <a:t>2</a:t>
            </a:r>
            <a:r>
              <a:rPr lang="en-US" dirty="0"/>
              <a:t> </a:t>
            </a:r>
            <a:endParaRPr lang="en-US" dirty="0">
              <a:latin typeface="Palatino" charset="0"/>
              <a:ea typeface="ＭＳ Ｐゴシック" charset="0"/>
              <a:cs typeface="Palatino" charset="0"/>
            </a:endParaRPr>
          </a:p>
        </p:txBody>
      </p:sp>
      <p:sp>
        <p:nvSpPr>
          <p:cNvPr id="1638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328863" y="6421438"/>
            <a:ext cx="7620000" cy="381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Planetary Science • Space Physics • Solar Influences • Atmospheric Science • Engineering • Mission Operations &amp; Data Systems</a:t>
            </a:r>
          </a:p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http://lasp.colorado.edu</a:t>
            </a:r>
          </a:p>
        </p:txBody>
      </p:sp>
      <p:sp>
        <p:nvSpPr>
          <p:cNvPr id="1638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938349" y="5334000"/>
            <a:ext cx="10464800" cy="609600"/>
          </a:xfrm>
        </p:spPr>
        <p:txBody>
          <a:bodyPr/>
          <a:lstStyle/>
          <a:p>
            <a:pPr marL="457200" indent="-457200" algn="l">
              <a:buAutoNum type="arabicParenBoth"/>
            </a:pPr>
            <a:r>
              <a:rPr lang="en-US" dirty="0" smtClean="0"/>
              <a:t>Laboratory </a:t>
            </a:r>
            <a:r>
              <a:rPr lang="en-US" dirty="0"/>
              <a:t>for Atmospheric and Space Physics, University of Colorado, Boulder, </a:t>
            </a:r>
            <a:r>
              <a:rPr lang="en-US" dirty="0" smtClean="0"/>
              <a:t>USA</a:t>
            </a:r>
          </a:p>
          <a:p>
            <a:pPr marL="457200" indent="-457200" algn="l">
              <a:buAutoNum type="arabicParenBoth"/>
            </a:pPr>
            <a:r>
              <a:rPr lang="en-US" dirty="0" smtClean="0"/>
              <a:t>NOAA </a:t>
            </a:r>
            <a:r>
              <a:rPr lang="en-US" dirty="0"/>
              <a:t>Space Weather Predictions Center, Boulder, USA</a:t>
            </a:r>
          </a:p>
        </p:txBody>
      </p:sp>
      <p:sp>
        <p:nvSpPr>
          <p:cNvPr id="6" name="AutoShape 8" descr="mage result for sdo eve logo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mage result for sdo ev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7816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ge result for lasp exi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843" y1="89340" x2="27843" y2="89340"/>
                        <a14:foregroundMark x1="33725" y1="91878" x2="33725" y2="91878"/>
                        <a14:foregroundMark x1="40000" y1="91878" x2="40000" y2="91878"/>
                        <a14:foregroundMark x1="57255" y1="94924" x2="57255" y2="94924"/>
                        <a14:foregroundMark x1="44314" y1="26904" x2="44314" y2="26904"/>
                        <a14:foregroundMark x1="38431" y1="30457" x2="38431" y2="30457"/>
                        <a14:foregroundMark x1="48235" y1="26904" x2="48235" y2="26904"/>
                        <a14:foregroundMark x1="53725" y1="26904" x2="53725" y2="26904"/>
                        <a14:foregroundMark x1="58824" y1="26396" x2="58824" y2="263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25" y="0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EUVS Model Uncertainty: Daily Average Irradiance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669488"/>
            <a:ext cx="2375568" cy="31631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669488"/>
            <a:ext cx="2147488" cy="34708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809536"/>
            <a:ext cx="1143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en-US" sz="2400" dirty="0" smtClean="0"/>
              <a:t>Model uncertainty is combination of how well model reproduces measurements and cross-calibration of simulated and actual EXIS measurements</a:t>
            </a:r>
            <a:r>
              <a:rPr lang="en-US" sz="2400" dirty="0" smtClean="0"/>
              <a:t>.</a:t>
            </a:r>
          </a:p>
          <a:p>
            <a:pPr marL="285750" indent="-285750" algn="l">
              <a:buFont typeface="Arial" charset="0"/>
              <a:buChar char="•"/>
            </a:pPr>
            <a:endParaRPr lang="en-US" sz="2400" dirty="0" smtClean="0"/>
          </a:p>
          <a:p>
            <a:pPr marL="285750" indent="-285750" algn="l">
              <a:buFont typeface="Arial" charset="0"/>
              <a:buChar char="•"/>
            </a:pPr>
            <a:r>
              <a:rPr lang="en-US" sz="2400" dirty="0" smtClean="0"/>
              <a:t>Model uncertainty at 5 nm resolution is very low, &lt; 3% for most bins.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EUVS </a:t>
            </a:r>
            <a:r>
              <a:rPr lang="en-US" dirty="0"/>
              <a:t>Model </a:t>
            </a:r>
            <a:r>
              <a:rPr lang="en-US" dirty="0" smtClean="0"/>
              <a:t>Flare Component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76800" cy="5181600"/>
          </a:xfrm>
        </p:spPr>
        <p:txBody>
          <a:bodyPr/>
          <a:lstStyle/>
          <a:p>
            <a:r>
              <a:rPr lang="en-US" sz="2000" dirty="0" smtClean="0"/>
              <a:t>Flare component found using &gt; M flares from EVE and GOES EUVS-E.</a:t>
            </a:r>
          </a:p>
          <a:p>
            <a:pPr lvl="1"/>
            <a:r>
              <a:rPr lang="en-US" sz="1800" dirty="0" smtClean="0"/>
              <a:t>248 flares 6-35 nm</a:t>
            </a:r>
          </a:p>
          <a:p>
            <a:pPr lvl="1"/>
            <a:r>
              <a:rPr lang="en-US" sz="1800" dirty="0" smtClean="0"/>
              <a:t>60 flares 35-105 nm</a:t>
            </a:r>
          </a:p>
          <a:p>
            <a:r>
              <a:rPr lang="en-US" sz="2000" dirty="0" smtClean="0"/>
              <a:t>Found limb-ward flares increased overall model error at longer wavelengths.</a:t>
            </a:r>
          </a:p>
          <a:p>
            <a:pPr lvl="1"/>
            <a:r>
              <a:rPr lang="en-US" sz="1800" dirty="0" smtClean="0"/>
              <a:t>Model does not explicitly adjust for flare limb darkening</a:t>
            </a:r>
          </a:p>
          <a:p>
            <a:pPr lvl="1"/>
            <a:r>
              <a:rPr lang="en-US" sz="1800" dirty="0" smtClean="0"/>
              <a:t>Model trained with flares &lt;45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from disk-center.</a:t>
            </a:r>
          </a:p>
          <a:p>
            <a:pPr lvl="1"/>
            <a:r>
              <a:rPr lang="en-US" sz="1800" dirty="0" smtClean="0"/>
              <a:t>Model uncertainty increases somewhat for limb-ward flares.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0" y="1040871"/>
            <a:ext cx="6333309" cy="5312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1143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9.5 nm (Fe 18)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839200" y="11734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19.5 nm (Fe 24)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43154" y="28896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17.5 nm (Fe 9)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819606" y="2889613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28.5nm (Fe 15)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465986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30.5 nm (He 2)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39200" y="4648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97.5 nm (Ly-</a:t>
            </a:r>
            <a:r>
              <a:rPr lang="el-GR" dirty="0" smtClean="0"/>
              <a:t>γ, </a:t>
            </a:r>
            <a:r>
              <a:rPr lang="en-US" dirty="0" smtClean="0"/>
              <a:t>C 3)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9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EUVS </a:t>
            </a:r>
            <a:r>
              <a:rPr lang="en-US" dirty="0"/>
              <a:t>Model </a:t>
            </a:r>
            <a:r>
              <a:rPr lang="en-US" dirty="0" smtClean="0"/>
              <a:t>Flare Component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4876800" cy="5181600"/>
          </a:xfrm>
        </p:spPr>
        <p:txBody>
          <a:bodyPr/>
          <a:lstStyle/>
          <a:p>
            <a:r>
              <a:rPr lang="en-US" sz="2000" dirty="0" smtClean="0"/>
              <a:t>Flare component found using &gt; M flares from EVE and GOES EUVS-E.</a:t>
            </a:r>
          </a:p>
          <a:p>
            <a:pPr lvl="1"/>
            <a:r>
              <a:rPr lang="en-US" sz="1800" dirty="0" smtClean="0"/>
              <a:t>248 flares 6-35 nm</a:t>
            </a:r>
          </a:p>
          <a:p>
            <a:pPr lvl="1"/>
            <a:r>
              <a:rPr lang="en-US" sz="1800" dirty="0" smtClean="0"/>
              <a:t>60 flares 35-105 nm</a:t>
            </a:r>
          </a:p>
          <a:p>
            <a:r>
              <a:rPr lang="en-US" sz="2000" dirty="0" smtClean="0"/>
              <a:t>Found limb-ward flares increased overall model error at longer wavelengths.</a:t>
            </a:r>
          </a:p>
          <a:p>
            <a:pPr lvl="1"/>
            <a:r>
              <a:rPr lang="en-US" sz="1800" dirty="0" smtClean="0"/>
              <a:t>Model does not explicitly adjust for flare limb darkening</a:t>
            </a:r>
          </a:p>
          <a:p>
            <a:pPr lvl="1"/>
            <a:r>
              <a:rPr lang="en-US" sz="1800" dirty="0" smtClean="0"/>
              <a:t>Model trained with flares &lt;45</a:t>
            </a:r>
            <a:r>
              <a:rPr lang="en-US" sz="1800" baseline="30000" dirty="0" smtClean="0"/>
              <a:t>o</a:t>
            </a:r>
            <a:r>
              <a:rPr lang="en-US" sz="1800" dirty="0" smtClean="0"/>
              <a:t> from disk-center.</a:t>
            </a:r>
          </a:p>
          <a:p>
            <a:pPr lvl="1"/>
            <a:r>
              <a:rPr lang="en-US" sz="1800" dirty="0" smtClean="0"/>
              <a:t>Model uncertainty increases somewhat for limb-ward flares.</a:t>
            </a:r>
          </a:p>
          <a:p>
            <a:r>
              <a:rPr lang="en-US" sz="2000" dirty="0" smtClean="0"/>
              <a:t>Marked improvement over FISM-M b/c EUV lines are much better proxy than soft x-rays</a:t>
            </a:r>
            <a:r>
              <a:rPr lang="en-US" sz="240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890" y="1011648"/>
            <a:ext cx="3590109" cy="5312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7" r="1850"/>
          <a:stretch/>
        </p:blipFill>
        <p:spPr>
          <a:xfrm>
            <a:off x="8839200" y="1371600"/>
            <a:ext cx="3178629" cy="317862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6858000" y="1828800"/>
            <a:ext cx="2286000" cy="533400"/>
          </a:xfrm>
          <a:prstGeom prst="straightConnector1">
            <a:avLst/>
          </a:prstGeom>
          <a:ln w="50800">
            <a:solidFill>
              <a:srgbClr val="00B0F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534400" y="1828800"/>
            <a:ext cx="2286000" cy="533400"/>
          </a:xfrm>
          <a:prstGeom prst="straightConnector1">
            <a:avLst/>
          </a:prstGeom>
          <a:ln w="50800">
            <a:solidFill>
              <a:srgbClr val="00B0F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534400" y="3496469"/>
            <a:ext cx="609600" cy="171655"/>
          </a:xfrm>
          <a:prstGeom prst="straightConnector1">
            <a:avLst/>
          </a:prstGeom>
          <a:ln w="50800">
            <a:solidFill>
              <a:srgbClr val="00B0F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858000" y="3886200"/>
            <a:ext cx="3810000" cy="1441054"/>
          </a:xfrm>
          <a:prstGeom prst="straightConnector1">
            <a:avLst/>
          </a:prstGeom>
          <a:ln w="50800">
            <a:solidFill>
              <a:srgbClr val="00B0F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05203" y="70844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EUVS Model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7414" y="106672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FISM-M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90463" y="4569023"/>
            <a:ext cx="232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Thiemann et al. JGR 2017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461907" y="115941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9.5 nm (Fe 18)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239000" y="1189892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19.5 nm (Fe 24)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66261" y="29060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17.5 nm (Fe 9)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219406" y="2906025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28.5nm (Fe 15)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61907" y="467628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30.5 nm (He 2)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239000" y="4664612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97.5 nm (Ly-</a:t>
            </a:r>
            <a:r>
              <a:rPr lang="el-GR" dirty="0" smtClean="0"/>
              <a:t>γ, </a:t>
            </a:r>
            <a:r>
              <a:rPr lang="en-US" dirty="0" smtClean="0"/>
              <a:t>C 3)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 new era has begun with GOES-R as the collection of an extended record of EUV irradiances has begun, with an anticipated research value comparable to the GOES soft x-rays measurements.</a:t>
            </a:r>
          </a:p>
          <a:p>
            <a:endParaRPr lang="en-US" sz="2000" dirty="0" smtClean="0"/>
          </a:p>
          <a:p>
            <a:r>
              <a:rPr lang="en-US" sz="2000" dirty="0" smtClean="0"/>
              <a:t>The EUVS Model format is at 5 nm bins from 5-115 nm</a:t>
            </a:r>
            <a:r>
              <a:rPr lang="el-GR" sz="2000" dirty="0" smtClean="0"/>
              <a:t> + </a:t>
            </a:r>
            <a:r>
              <a:rPr lang="en-US" sz="2000" dirty="0" smtClean="0"/>
              <a:t>Ly-</a:t>
            </a:r>
            <a:r>
              <a:rPr lang="el-GR" sz="2000" dirty="0" smtClean="0"/>
              <a:t>α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Additional 1 nm and Stan Band binning will also be available.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Daily average spectral irradiance uncertainty is very low &lt; ~3% typ.</a:t>
            </a:r>
          </a:p>
          <a:p>
            <a:endParaRPr lang="en-US" sz="2000" dirty="0" smtClean="0"/>
          </a:p>
          <a:p>
            <a:r>
              <a:rPr lang="en-US" sz="2000" dirty="0" smtClean="0"/>
              <a:t>Flare irradiance error is much smaller (~50-80%) than FISM models.</a:t>
            </a:r>
          </a:p>
          <a:p>
            <a:pPr lvl="1"/>
            <a:r>
              <a:rPr lang="en-US" sz="1800" dirty="0" smtClean="0"/>
              <a:t>EUV lines much better than soft x-rays for flare EUV irradiance modeling. FISM should incorporate EUV emissions where available.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Provisional GOES EUVS Model data will be made public in early 2019.  A paper describing the model to be submitted later this month.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SDO Workshop, Ghent, October 29 2018; Ed Thiemann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4600"/>
            <a:ext cx="12192000" cy="6858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EUVS Model Calibration Datasets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04971"/>
            <a:ext cx="8534400" cy="52411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Need for Calibrated EUV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8844"/>
            <a:ext cx="7243354" cy="5181600"/>
          </a:xfrm>
        </p:spPr>
        <p:txBody>
          <a:bodyPr/>
          <a:lstStyle/>
          <a:p>
            <a:r>
              <a:rPr lang="en-US" sz="2000" dirty="0" smtClean="0"/>
              <a:t>Solar EUV radiation is the primary energy input to the Earth’s upper atmosphere.</a:t>
            </a:r>
          </a:p>
          <a:p>
            <a:pPr lvl="1"/>
            <a:r>
              <a:rPr lang="en-US" sz="1800" dirty="0" smtClean="0"/>
              <a:t>Creates the dayside ionosphere and heats the thermosphere.</a:t>
            </a:r>
          </a:p>
          <a:p>
            <a:r>
              <a:rPr lang="en-US" sz="2000" dirty="0" smtClean="0"/>
              <a:t>EUV irradiance is a key </a:t>
            </a:r>
            <a:r>
              <a:rPr lang="en-US" sz="2000" dirty="0" smtClean="0"/>
              <a:t>(if not </a:t>
            </a:r>
            <a:r>
              <a:rPr lang="en-US" sz="2000" u="sng" dirty="0" smtClean="0"/>
              <a:t>the</a:t>
            </a:r>
            <a:r>
              <a:rPr lang="en-US" sz="2000" dirty="0" smtClean="0"/>
              <a:t>) major input into </a:t>
            </a:r>
            <a:r>
              <a:rPr lang="en-US" sz="2000" dirty="0" smtClean="0"/>
              <a:t>physics-based upper </a:t>
            </a:r>
            <a:r>
              <a:rPr lang="en-US" sz="2000" dirty="0" smtClean="0"/>
              <a:t>atmospheric models for research and space weather forecasting.</a:t>
            </a:r>
            <a:endParaRPr lang="en-US" sz="2000" u="sng" dirty="0" smtClean="0"/>
          </a:p>
          <a:p>
            <a:r>
              <a:rPr lang="en-US" sz="2000" dirty="0" smtClean="0"/>
              <a:t>It’s highly structured in wavelength and variable in time.</a:t>
            </a:r>
          </a:p>
          <a:p>
            <a:pPr lvl="1"/>
            <a:r>
              <a:rPr lang="en-US" sz="1800" dirty="0" smtClean="0"/>
              <a:t>Integrated ionizing irradiance varied by ~50% over the past solar cycle.</a:t>
            </a:r>
          </a:p>
          <a:p>
            <a:pPr lvl="1"/>
            <a:r>
              <a:rPr lang="en-US" sz="1800" dirty="0" smtClean="0"/>
              <a:t>~15% variability common during a 27-day solar rotation period.</a:t>
            </a:r>
          </a:p>
          <a:p>
            <a:pPr lvl="1"/>
            <a:r>
              <a:rPr lang="en-US" sz="1800" dirty="0" smtClean="0"/>
              <a:t>~100% increase during X10 flares, occurring in minutes.</a:t>
            </a:r>
          </a:p>
          <a:p>
            <a:r>
              <a:rPr lang="en-US" sz="2000" dirty="0" smtClean="0"/>
              <a:t>Therefore, time </a:t>
            </a:r>
            <a:r>
              <a:rPr lang="en-US" sz="2000" dirty="0" smtClean="0"/>
              <a:t>dependent EUV irradiance spectra </a:t>
            </a:r>
            <a:r>
              <a:rPr lang="en-US" sz="2000" dirty="0" smtClean="0"/>
              <a:t>are needed </a:t>
            </a:r>
            <a:r>
              <a:rPr lang="en-US" sz="2000" dirty="0" smtClean="0"/>
              <a:t>to estimate the state of the upper atmosphere.</a:t>
            </a:r>
          </a:p>
          <a:p>
            <a:pPr lvl="1"/>
            <a:r>
              <a:rPr lang="en-US" sz="1600" dirty="0" smtClean="0"/>
              <a:t>Direct measurements (Drawbacks: spectrally incomplete, higher latency).</a:t>
            </a:r>
          </a:p>
          <a:p>
            <a:pPr lvl="1"/>
            <a:r>
              <a:rPr lang="en-US" sz="1600" dirty="0" smtClean="0"/>
              <a:t>Models (Drawbacks: higher uncertainty).</a:t>
            </a:r>
          </a:p>
          <a:p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46" y="1646407"/>
            <a:ext cx="4539779" cy="37976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8800" y="5407223"/>
            <a:ext cx="2478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Solomon </a:t>
            </a:r>
            <a:r>
              <a:rPr lang="en-US" sz="1400" smtClean="0"/>
              <a:t>&amp; Qian JGR  </a:t>
            </a:r>
            <a:r>
              <a:rPr lang="en-US" sz="1400" dirty="0" smtClean="0"/>
              <a:t>2005</a:t>
            </a:r>
            <a:endParaRPr lang="en-US" sz="1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39000" y="1051479"/>
            <a:ext cx="51319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EUV Power </a:t>
            </a:r>
            <a:r>
              <a:rPr lang="en-US" b="1" smtClean="0">
                <a:solidFill>
                  <a:srgbClr val="0070C0"/>
                </a:solidFill>
              </a:rPr>
              <a:t>Deposited In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Earth’s Atmosphere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7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 Measurements</a:t>
            </a:r>
            <a:r>
              <a:rPr lang="en-US" dirty="0"/>
              <a:t>:</a:t>
            </a:r>
            <a:r>
              <a:rPr lang="en-US" dirty="0" smtClean="0"/>
              <a:t> Past, Present and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39993"/>
            <a:ext cx="11582400" cy="1676400"/>
          </a:xfrm>
        </p:spPr>
        <p:txBody>
          <a:bodyPr/>
          <a:lstStyle/>
          <a:p>
            <a:r>
              <a:rPr lang="en-US" sz="2400" smtClean="0"/>
              <a:t>Since </a:t>
            </a:r>
            <a:r>
              <a:rPr lang="en-US" sz="2400" dirty="0" smtClean="0"/>
              <a:t>January 2017 and planned through 2035, GOES EXIS will measure 7 lines from 25-141 nm at &lt;10 s cadence and 30 second latency.</a:t>
            </a:r>
          </a:p>
          <a:p>
            <a:pPr lvl="1"/>
            <a:r>
              <a:rPr lang="en-US" sz="2000" dirty="0" smtClean="0"/>
              <a:t>These lines drive the </a:t>
            </a:r>
            <a:r>
              <a:rPr lang="en-US" sz="2000" b="1" dirty="0" smtClean="0"/>
              <a:t>GOES EUVS Model</a:t>
            </a:r>
            <a:r>
              <a:rPr lang="en-US" sz="2000" dirty="0" smtClean="0"/>
              <a:t>, which has been calibrated against SEE and EVE.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74" y="762000"/>
            <a:ext cx="10078825" cy="435384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819400" y="1676400"/>
            <a:ext cx="35814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mtClean="0">
                <a:latin typeface="Arial" pitchFamily="-109" charset="0"/>
              </a:rPr>
              <a:t>F10.7 Driven Models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8773885" y="1421674"/>
            <a:ext cx="2209800" cy="7620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-109" charset="0"/>
              </a:rPr>
              <a:t>The EUVS Model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290314"/>
            <a:ext cx="7315200" cy="3947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 Proxy Modeling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91" y="1075267"/>
            <a:ext cx="3719260" cy="46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733800" y="2943639"/>
            <a:ext cx="5181600" cy="1336575"/>
          </a:xfrm>
          <a:prstGeom prst="straightConnector1">
            <a:avLst/>
          </a:prstGeom>
          <a:ln w="50800">
            <a:solidFill>
              <a:srgbClr val="00B0F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73098" y="4653834"/>
            <a:ext cx="3429000" cy="311485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89047" y="4237414"/>
            <a:ext cx="1197153" cy="508038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05291" y="4237414"/>
            <a:ext cx="1167807" cy="50803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620000" cy="5181600"/>
          </a:xfrm>
        </p:spPr>
        <p:txBody>
          <a:bodyPr/>
          <a:lstStyle/>
          <a:p>
            <a:r>
              <a:rPr lang="en-US" sz="2400" dirty="0" smtClean="0"/>
              <a:t>The demand for EUV irradiance estimates over a wide range of time led to the development of EUV proxy modeling.</a:t>
            </a:r>
          </a:p>
          <a:p>
            <a:pPr lvl="1"/>
            <a:r>
              <a:rPr lang="en-US" sz="2000" dirty="0" smtClean="0"/>
              <a:t>Hinteregger81 </a:t>
            </a:r>
          </a:p>
          <a:p>
            <a:pPr lvl="1"/>
            <a:r>
              <a:rPr lang="en-US" sz="2000" dirty="0" smtClean="0"/>
              <a:t>EUVAC</a:t>
            </a:r>
          </a:p>
          <a:p>
            <a:pPr lvl="1"/>
            <a:r>
              <a:rPr lang="en-US" sz="2000" dirty="0" smtClean="0"/>
              <a:t>FISM</a:t>
            </a:r>
          </a:p>
          <a:p>
            <a:r>
              <a:rPr lang="en-US" dirty="0" smtClean="0"/>
              <a:t>They decompose irradiance into multiple time scales.</a:t>
            </a:r>
          </a:p>
          <a:p>
            <a:endParaRPr lang="en-US" dirty="0" smtClean="0"/>
          </a:p>
          <a:p>
            <a:r>
              <a:rPr lang="en-US" dirty="0" smtClean="0"/>
              <a:t>Use measurements of emissions that form at similar regions in the Sun’s atmosphere to model unmeasured emissions.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8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goes-r ex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384" y="907863"/>
            <a:ext cx="2749738" cy="27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GOES-R </a:t>
            </a: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/>
              <a:t>UV and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-ray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rradiance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ensors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543300" y="901112"/>
            <a:ext cx="4762500" cy="14478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solidFill>
                  <a:srgbClr val="008000"/>
                </a:solidFill>
              </a:rPr>
              <a:t>EXIS = EUV and X-ray Irradiance Sensors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/>
              <a:t>The Key Components of EXIS:</a:t>
            </a:r>
            <a:endParaRPr lang="en-US" sz="18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EUVS</a:t>
            </a:r>
            <a:r>
              <a:rPr lang="en-US" sz="1600" b="1" dirty="0"/>
              <a:t> = Extreme Ultraviolet Sensor</a:t>
            </a:r>
            <a:endParaRPr lang="en-US" sz="16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XRS </a:t>
            </a:r>
            <a:r>
              <a:rPr lang="en-US" sz="1600" b="1" dirty="0"/>
              <a:t>= X-Ray Sensor</a:t>
            </a:r>
            <a:endParaRPr lang="en-US" sz="160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600" b="1" dirty="0">
                <a:solidFill>
                  <a:srgbClr val="0000FF"/>
                </a:solidFill>
              </a:rPr>
              <a:t>EXEB</a:t>
            </a:r>
            <a:r>
              <a:rPr lang="en-US" sz="1600" b="1" dirty="0"/>
              <a:t> = EUVS/XRS Electrical Box</a:t>
            </a:r>
            <a:endParaRPr lang="en-US" sz="1600" dirty="0"/>
          </a:p>
        </p:txBody>
      </p:sp>
      <p:pic>
        <p:nvPicPr>
          <p:cNvPr id="8" name="Picture 7" descr="image00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3813" y="2416488"/>
            <a:ext cx="5259383" cy="391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72772" y="2805751"/>
            <a:ext cx="2656769" cy="354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829300" y="3431343"/>
            <a:ext cx="147972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/>
              <a:t>A2: </a:t>
            </a:r>
          </a:p>
          <a:p>
            <a:pPr eaLnBrk="1" hangingPunct="1"/>
            <a:r>
              <a:rPr lang="en-US" sz="1400" b="1" dirty="0"/>
              <a:t>Solar max/flare</a:t>
            </a:r>
          </a:p>
          <a:p>
            <a:pPr eaLnBrk="1" hangingPunct="1"/>
            <a:r>
              <a:rPr lang="el-GR" sz="1400" b="1" dirty="0">
                <a:ea typeface="Arial" pitchFamily="-112" charset="0"/>
                <a:cs typeface="Arial" pitchFamily="-112" charset="0"/>
              </a:rPr>
              <a:t>λ</a:t>
            </a:r>
            <a:r>
              <a:rPr lang="en-US" sz="1400" b="1" dirty="0">
                <a:ea typeface="Arial" pitchFamily="-112" charset="0"/>
                <a:cs typeface="Arial" pitchFamily="-112" charset="0"/>
              </a:rPr>
              <a:t> = </a:t>
            </a:r>
            <a:r>
              <a:rPr lang="en-US" sz="1400" b="1" dirty="0"/>
              <a:t>0.05-0.4nm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063684" y="5209285"/>
            <a:ext cx="57937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/>
              <a:t>Dark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8929163" y="5895529"/>
            <a:ext cx="57937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/>
              <a:t>Dark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9085170" y="3531355"/>
            <a:ext cx="14669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/>
              <a:t>A1:</a:t>
            </a:r>
          </a:p>
          <a:p>
            <a:pPr eaLnBrk="1" hangingPunct="1"/>
            <a:r>
              <a:rPr lang="en-US" sz="1400" b="1" dirty="0"/>
              <a:t>Solar min</a:t>
            </a:r>
          </a:p>
          <a:p>
            <a:pPr eaLnBrk="1" hangingPunct="1"/>
            <a:r>
              <a:rPr lang="el-GR" sz="1400" b="1" dirty="0">
                <a:ea typeface="Arial" pitchFamily="-112" charset="0"/>
                <a:cs typeface="Arial" pitchFamily="-112" charset="0"/>
              </a:rPr>
              <a:t>λ</a:t>
            </a:r>
            <a:r>
              <a:rPr lang="en-US" sz="1400" b="1" dirty="0">
                <a:ea typeface="Arial" pitchFamily="-112" charset="0"/>
                <a:cs typeface="Arial" pitchFamily="-112" charset="0"/>
              </a:rPr>
              <a:t> = 0.05-0.4 nm</a:t>
            </a:r>
            <a:endParaRPr lang="el-GR" sz="1400" b="1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5536699" y="4399725"/>
            <a:ext cx="136710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/>
              <a:t>B1:</a:t>
            </a:r>
          </a:p>
          <a:p>
            <a:pPr eaLnBrk="1" hangingPunct="1"/>
            <a:r>
              <a:rPr lang="en-US" sz="1400" b="1" dirty="0"/>
              <a:t>Solar min</a:t>
            </a:r>
          </a:p>
          <a:p>
            <a:pPr eaLnBrk="1" hangingPunct="1"/>
            <a:r>
              <a:rPr lang="el-GR" sz="1400" b="1" dirty="0">
                <a:ea typeface="Arial" pitchFamily="-112" charset="0"/>
                <a:cs typeface="Arial" pitchFamily="-112" charset="0"/>
              </a:rPr>
              <a:t>λ</a:t>
            </a:r>
            <a:r>
              <a:rPr lang="en-US" sz="1400" b="1" dirty="0">
                <a:ea typeface="Arial" pitchFamily="-112" charset="0"/>
                <a:cs typeface="Arial" pitchFamily="-112" charset="0"/>
              </a:rPr>
              <a:t> = 0.1-0.8 nm</a:t>
            </a:r>
            <a:endParaRPr lang="el-GR" sz="1400" b="1" dirty="0">
              <a:ea typeface="Arial" pitchFamily="-112" charset="0"/>
              <a:cs typeface="Arial" pitchFamily="-112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9148032" y="4751690"/>
            <a:ext cx="151996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400" b="1" dirty="0"/>
              <a:t>B2: </a:t>
            </a:r>
          </a:p>
          <a:p>
            <a:pPr eaLnBrk="1" hangingPunct="1"/>
            <a:r>
              <a:rPr lang="en-US" sz="1400" b="1" dirty="0"/>
              <a:t>Solar max/flare </a:t>
            </a:r>
          </a:p>
          <a:p>
            <a:pPr eaLnBrk="1" hangingPunct="1"/>
            <a:r>
              <a:rPr lang="el-GR" sz="1400" b="1" dirty="0">
                <a:ea typeface="Arial" pitchFamily="-112" charset="0"/>
                <a:cs typeface="Arial" pitchFamily="-112" charset="0"/>
              </a:rPr>
              <a:t>λ</a:t>
            </a:r>
            <a:r>
              <a:rPr lang="en-US" sz="1400" b="1" dirty="0">
                <a:ea typeface="Arial" pitchFamily="-112" charset="0"/>
                <a:cs typeface="Arial" pitchFamily="-112" charset="0"/>
              </a:rPr>
              <a:t> = </a:t>
            </a:r>
            <a:r>
              <a:rPr lang="en-US" sz="1400" b="1" dirty="0"/>
              <a:t>0.1-0.8nm</a:t>
            </a:r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7232922" y="3856954"/>
            <a:ext cx="434747" cy="74844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flipV="1">
            <a:off x="6821056" y="4538218"/>
            <a:ext cx="903817" cy="274606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/>
        </p:nvSpPr>
        <p:spPr bwMode="auto">
          <a:xfrm flipV="1">
            <a:off x="6670972" y="5316269"/>
            <a:ext cx="1042461" cy="6611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 flipV="1">
            <a:off x="8537165" y="5304827"/>
            <a:ext cx="526273" cy="606421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8499177" y="4636255"/>
            <a:ext cx="644345" cy="485502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 flipH="1" flipV="1">
            <a:off x="8560045" y="3823137"/>
            <a:ext cx="572037" cy="62893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670972" y="2863905"/>
            <a:ext cx="117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XRS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0310" y="2109707"/>
            <a:ext cx="117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EUVS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5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GOES EUVS Model for EUV 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EUVS model uses EXIS measurements with set of regression coefficients at two time-scales to reconstruct EUV irradiance spectra.</a:t>
            </a:r>
          </a:p>
          <a:p>
            <a:pPr lvl="1"/>
            <a:r>
              <a:rPr lang="en-US" sz="2000" dirty="0" smtClean="0">
                <a:solidFill>
                  <a:srgbClr val="00B050"/>
                </a:solidFill>
              </a:rPr>
              <a:t>Daily average </a:t>
            </a:r>
            <a:r>
              <a:rPr lang="en-US" sz="2000" dirty="0" smtClean="0"/>
              <a:t>and </a:t>
            </a:r>
            <a:r>
              <a:rPr lang="en-US" sz="2000" dirty="0" smtClean="0">
                <a:solidFill>
                  <a:srgbClr val="0070C0"/>
                </a:solidFill>
              </a:rPr>
              <a:t>1 second </a:t>
            </a:r>
            <a:r>
              <a:rPr lang="en-US" sz="2000" dirty="0" smtClean="0"/>
              <a:t>variability around the daily average.</a:t>
            </a:r>
          </a:p>
          <a:p>
            <a:pPr lvl="1"/>
            <a:r>
              <a:rPr lang="en-US" sz="2000" dirty="0" smtClean="0"/>
              <a:t>Multi-linear regression and broad range of formation temperatures represented by EXIS negates the need for solar cycle/rotation decomposition.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NOAA primary low latency model resolution is coarse.	</a:t>
            </a:r>
          </a:p>
          <a:p>
            <a:pPr lvl="1"/>
            <a:r>
              <a:rPr lang="en-US" sz="2000" dirty="0" smtClean="0"/>
              <a:t>5 nm bins from 5-115 nm and one 117-127 nm (Ly-</a:t>
            </a:r>
            <a:r>
              <a:rPr lang="el-GR" sz="2000" dirty="0" smtClean="0"/>
              <a:t>α</a:t>
            </a:r>
            <a:r>
              <a:rPr lang="en-US" sz="2000" dirty="0" smtClean="0"/>
              <a:t>) bin</a:t>
            </a:r>
            <a:endParaRPr lang="en-US" sz="2000" dirty="0"/>
          </a:p>
          <a:p>
            <a:r>
              <a:rPr lang="en-US" sz="2400" dirty="0" smtClean="0"/>
              <a:t>Additional secondary binning will also be distributed.</a:t>
            </a:r>
          </a:p>
          <a:p>
            <a:pPr lvl="1"/>
            <a:r>
              <a:rPr lang="en-US" sz="2000" dirty="0" smtClean="0"/>
              <a:t>1 nm resolution</a:t>
            </a:r>
          </a:p>
          <a:p>
            <a:pPr lvl="1"/>
            <a:r>
              <a:rPr lang="en-US" sz="2000" dirty="0" smtClean="0"/>
              <a:t>Stan-band binning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505097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743200"/>
            <a:ext cx="3140528" cy="1554402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810000" y="2209800"/>
            <a:ext cx="1600200" cy="1143000"/>
          </a:xfrm>
          <a:prstGeom prst="straightConnector1">
            <a:avLst/>
          </a:prstGeom>
          <a:ln w="50800">
            <a:solidFill>
              <a:srgbClr val="00B0F0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095500" y="2209800"/>
            <a:ext cx="1562100" cy="114300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EUVS Model Calibration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50050"/>
            <a:ext cx="11582400" cy="3505200"/>
          </a:xfrm>
        </p:spPr>
        <p:txBody>
          <a:bodyPr/>
          <a:lstStyle/>
          <a:p>
            <a:r>
              <a:rPr lang="en-US" sz="2400" dirty="0" smtClean="0"/>
              <a:t>The SEE and EVE datasets are used with overlapping simulated. EXIS measurements to find model coefficients using linear regression methods with multiple inputs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Simulated EXIS measurements are cross-calibrated with EXIS line irradiances.</a:t>
            </a:r>
          </a:p>
          <a:p>
            <a:pPr lvl="1"/>
            <a:r>
              <a:rPr lang="en-US" sz="2000" dirty="0" smtClean="0"/>
              <a:t>Do not use XRS emissions b/c they tend to increase model </a:t>
            </a:r>
            <a:r>
              <a:rPr lang="en-US" sz="2000" dirty="0" smtClean="0"/>
              <a:t>error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Model uncertainties are combination of how well historical data are reproduced by the model using simulated EXIS measurements and the cross-calibration between EXIS and the overlapping simulated measurements.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22587"/>
            <a:ext cx="5050972" cy="914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2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 Measurement Cross-calibration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16635"/>
            <a:ext cx="5486400" cy="27515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1200" y="1106956"/>
            <a:ext cx="3824633" cy="510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03519"/>
            <a:ext cx="6021977" cy="26236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5382" y="3406365"/>
            <a:ext cx="140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EUVS A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716027"/>
            <a:ext cx="140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EUVS B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4980" y="720608"/>
            <a:ext cx="173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Cross-Calibration Uncertainty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029200" y="1209020"/>
            <a:ext cx="1143000" cy="1991380"/>
          </a:xfrm>
          <a:prstGeom prst="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6542" y="3746600"/>
            <a:ext cx="10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25.6 nm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269142" y="3746600"/>
            <a:ext cx="10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28.4 nm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913410" y="3747732"/>
            <a:ext cx="1074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30.4 nm</a:t>
            </a:r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391400" y="1307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117.5 nm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329778" y="13070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121.6nm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444439" y="378129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133.5 nm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9351908" y="38216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140.5 </a:t>
            </a:r>
            <a:r>
              <a:rPr lang="en-US" dirty="0" smtClean="0"/>
              <a:t>nm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EUVS Model Daily Average 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SDO Workshop, Ghent, October 29 2018; Ed Thiemann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76"/>
          <a:stretch/>
        </p:blipFill>
        <p:spPr>
          <a:xfrm>
            <a:off x="381000" y="1371600"/>
            <a:ext cx="5667839" cy="4800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5716326" cy="4876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838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EVE Based Bins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48400" y="87406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</a:rPr>
              <a:t>SEE Based Bins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BD80580-F4DA-B548-B687-8B8AB729C2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26AA3"/>
      </a:hlink>
      <a:folHlink>
        <a:srgbClr val="942E39"/>
      </a:folHlink>
    </a:clrScheme>
    <a:fontScheme name="Default Design">
      <a:majorFont>
        <a:latin typeface="Palatino Linotyp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LASP_PPT_template</Template>
  <TotalTime>1787</TotalTime>
  <Words>1200</Words>
  <Application>Microsoft Macintosh PowerPoint</Application>
  <PresentationFormat>Widescreen</PresentationFormat>
  <Paragraphs>170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 (Body)</vt:lpstr>
      <vt:lpstr>ＭＳ Ｐゴシック</vt:lpstr>
      <vt:lpstr>Palatino</vt:lpstr>
      <vt:lpstr>Palatino Linotype</vt:lpstr>
      <vt:lpstr>Arial</vt:lpstr>
      <vt:lpstr>Default Design</vt:lpstr>
      <vt:lpstr>The GOES EUVS Model:  New Operational Spectral Irradiances from GOES-R </vt:lpstr>
      <vt:lpstr>A Need for Calibrated EUV Irradiance</vt:lpstr>
      <vt:lpstr>EUV Measurements: Past, Present and Future</vt:lpstr>
      <vt:lpstr>EUV Proxy Modeling</vt:lpstr>
      <vt:lpstr>GOES-R EUV and X-ray Irradiance Sensors</vt:lpstr>
      <vt:lpstr>The GOES EUVS Model for EUV Irradiance</vt:lpstr>
      <vt:lpstr>EUVS Model Calibration Methods</vt:lpstr>
      <vt:lpstr>EXIS Measurement Cross-calibration</vt:lpstr>
      <vt:lpstr>Sample EUVS Model Daily Average Results</vt:lpstr>
      <vt:lpstr>EUVS Model Uncertainty: Daily Average Irradiance</vt:lpstr>
      <vt:lpstr>EUVS Model Flare Component Results</vt:lpstr>
      <vt:lpstr>EUVS Model Flare Component Results</vt:lpstr>
      <vt:lpstr>Summary and Conclusions</vt:lpstr>
      <vt:lpstr>Questions?</vt:lpstr>
      <vt:lpstr>EUVS Model Calibration Datasets</vt:lpstr>
    </vt:vector>
  </TitlesOfParts>
  <Manager/>
  <Company/>
  <LinksUpToDate>false</LinksUpToDate>
  <SharedDoc>false</SharedDoc>
  <HyperlinkBase/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Ed Thiemann</dc:creator>
  <cp:keywords/>
  <dc:description/>
  <cp:lastModifiedBy>Ed Thiemann</cp:lastModifiedBy>
  <cp:revision>49</cp:revision>
  <dcterms:created xsi:type="dcterms:W3CDTF">2018-10-26T21:23:35Z</dcterms:created>
  <dcterms:modified xsi:type="dcterms:W3CDTF">2018-10-29T07:12:32Z</dcterms:modified>
  <cp:category/>
</cp:coreProperties>
</file>