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1"/>
  </p:sldMasterIdLst>
  <p:notesMasterIdLst>
    <p:notesMasterId r:id="rId18"/>
  </p:notesMasterIdLst>
  <p:sldIdLst>
    <p:sldId id="256" r:id="rId2"/>
    <p:sldId id="330" r:id="rId3"/>
    <p:sldId id="321" r:id="rId4"/>
    <p:sldId id="320" r:id="rId5"/>
    <p:sldId id="324" r:id="rId6"/>
    <p:sldId id="322" r:id="rId7"/>
    <p:sldId id="315" r:id="rId8"/>
    <p:sldId id="312" r:id="rId9"/>
    <p:sldId id="319" r:id="rId10"/>
    <p:sldId id="317" r:id="rId11"/>
    <p:sldId id="318" r:id="rId12"/>
    <p:sldId id="328" r:id="rId13"/>
    <p:sldId id="325" r:id="rId14"/>
    <p:sldId id="310" r:id="rId15"/>
    <p:sldId id="326" r:id="rId16"/>
    <p:sldId id="316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79965" autoAdjust="0"/>
  </p:normalViewPr>
  <p:slideViewPr>
    <p:cSldViewPr snapToGrid="0" snapToObjects="1">
      <p:cViewPr>
        <p:scale>
          <a:sx n="100" d="100"/>
          <a:sy n="100" d="100"/>
        </p:scale>
        <p:origin x="-1624" y="-2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2AAFC-109C-1248-ADB4-8639E2090C68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894A2-B299-9540-9FD3-8FAA53D0F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93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4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45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81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62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5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8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>
              <a:buClr>
                <a:schemeClr val="accent1"/>
              </a:buClr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9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9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43B5E-1B4E-F145-BE34-42D9104E780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894A2-B299-9540-9FD3-8FAA53D0F5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2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107F34F-C64C-AB47-9E18-1FC946BD044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95C6A57-3BF6-0E4A-976A-29B90A48B11E}" type="datetimeFigureOut">
              <a:rPr lang="en-US" smtClean="0"/>
              <a:t>19/10/18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file://localhost/Users/mariedo/Documents/missions/ROB/meetings/20181029_SDO/2017-09-10.mp4" TargetMode="External"/><Relationship Id="rId2" Type="http://schemas.openxmlformats.org/officeDocument/2006/relationships/video" Target="file://localhost/Users/mariedo/Documents/missions/ROB/meetings/20181029_SDO/2017-09-10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file://localhost/Users/mariedo/Documents/missions/ROB/meetings/20181029_SDO/2017-09-06.mp4" TargetMode="External"/><Relationship Id="rId2" Type="http://schemas.openxmlformats.org/officeDocument/2006/relationships/video" Target="file://localhost/Users/mariedo/Documents/missions/ROB/meetings/20181029_SDO/2017-09-06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460534"/>
            <a:ext cx="1676400" cy="555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4" y="1644945"/>
            <a:ext cx="7483475" cy="1102519"/>
          </a:xfrm>
        </p:spPr>
        <p:txBody>
          <a:bodyPr>
            <a:noAutofit/>
          </a:bodyPr>
          <a:lstStyle/>
          <a:p>
            <a:r>
              <a:rPr lang="en-US" sz="3200" dirty="0"/>
              <a:t>Joint </a:t>
            </a:r>
            <a:r>
              <a:rPr lang="en-US" sz="3200" dirty="0" smtClean="0"/>
              <a:t>observations </a:t>
            </a:r>
            <a:r>
              <a:rPr lang="en-US" sz="3200" dirty="0"/>
              <a:t>of the X9.3 and </a:t>
            </a:r>
            <a:r>
              <a:rPr lang="en-US" sz="3200" dirty="0" smtClean="0"/>
              <a:t>X8.2 </a:t>
            </a:r>
            <a:r>
              <a:rPr lang="en-US" sz="3200" dirty="0"/>
              <a:t>flares </a:t>
            </a:r>
            <a:r>
              <a:rPr lang="en-US" sz="3200" dirty="0" smtClean="0"/>
              <a:t>on 2017 </a:t>
            </a:r>
            <a:r>
              <a:rPr lang="en-US" sz="3200" dirty="0"/>
              <a:t>September 6 and 10 </a:t>
            </a:r>
            <a:r>
              <a:rPr lang="en-US" sz="3200" dirty="0" smtClean="0"/>
              <a:t>by </a:t>
            </a:r>
            <a:r>
              <a:rPr lang="en-US" sz="3200" dirty="0"/>
              <a:t>PROBA2/</a:t>
            </a:r>
            <a:r>
              <a:rPr lang="en-US" sz="3200" dirty="0" smtClean="0"/>
              <a:t>LYRA, SDO</a:t>
            </a:r>
            <a:r>
              <a:rPr lang="en-US" sz="3200" dirty="0"/>
              <a:t>/EVE, </a:t>
            </a:r>
            <a:r>
              <a:rPr lang="en-US" sz="3200" dirty="0" smtClean="0"/>
              <a:t> </a:t>
            </a:r>
            <a:r>
              <a:rPr lang="en-US" sz="3200" dirty="0"/>
              <a:t>and MAVEN/EUVM</a:t>
            </a:r>
            <a:r>
              <a:rPr lang="en-US" sz="3200" dirty="0"/>
              <a:t> 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4725" y="2898273"/>
            <a:ext cx="7194550" cy="131445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M. Dominique</a:t>
            </a:r>
            <a:r>
              <a:rPr lang="en-US" sz="1800" dirty="0" smtClean="0">
                <a:solidFill>
                  <a:schemeClr val="tx1"/>
                </a:solidFill>
              </a:rPr>
              <a:t>, A.N. Zhukov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L. </a:t>
            </a:r>
            <a:r>
              <a:rPr lang="en-US" sz="1800" dirty="0" err="1" smtClean="0">
                <a:solidFill>
                  <a:schemeClr val="tx1"/>
                </a:solidFill>
              </a:rPr>
              <a:t>Dolla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L. </a:t>
            </a:r>
            <a:r>
              <a:rPr lang="en-US" sz="1800" dirty="0" err="1" smtClean="0">
                <a:solidFill>
                  <a:schemeClr val="tx1"/>
                </a:solidFill>
              </a:rPr>
              <a:t>Wauters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</a:rPr>
              <a:t>I.E. </a:t>
            </a:r>
            <a:r>
              <a:rPr lang="en-US" sz="1800" dirty="0" err="1" smtClean="0">
                <a:solidFill>
                  <a:schemeClr val="tx1"/>
                </a:solidFill>
              </a:rPr>
              <a:t>Dammasch</a:t>
            </a:r>
            <a:r>
              <a:rPr lang="en-US" sz="1800" dirty="0" smtClean="0">
                <a:solidFill>
                  <a:schemeClr val="tx1"/>
                </a:solidFill>
              </a:rPr>
              <a:t>, Royal </a:t>
            </a:r>
            <a:r>
              <a:rPr lang="en-US" sz="1800" dirty="0" smtClean="0">
                <a:solidFill>
                  <a:schemeClr val="tx1"/>
                </a:solidFill>
              </a:rPr>
              <a:t>Observatory of Belgium / </a:t>
            </a:r>
            <a:r>
              <a:rPr lang="en-US" sz="1800" dirty="0" smtClean="0">
                <a:solidFill>
                  <a:schemeClr val="tx1"/>
                </a:solidFill>
              </a:rPr>
              <a:t>STCE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E. Thiemann, LASP – University of Colorado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P. </a:t>
            </a:r>
            <a:r>
              <a:rPr lang="en-US" sz="1800" dirty="0" err="1" smtClean="0">
                <a:solidFill>
                  <a:schemeClr val="tx1"/>
                </a:solidFill>
              </a:rPr>
              <a:t>Heinzel</a:t>
            </a:r>
            <a:r>
              <a:rPr lang="en-US" sz="1800" dirty="0" smtClean="0">
                <a:solidFill>
                  <a:schemeClr val="tx1"/>
                </a:solidFill>
              </a:rPr>
              <a:t>, Astronomical Institute, Czech Academy of Sciences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G. </a:t>
            </a:r>
            <a:r>
              <a:rPr lang="en-US" sz="1800" dirty="0" err="1" smtClean="0">
                <a:solidFill>
                  <a:schemeClr val="tx1"/>
                </a:solidFill>
              </a:rPr>
              <a:t>Lapenta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Katholieke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Universiteit</a:t>
            </a:r>
            <a:r>
              <a:rPr lang="en-US" sz="1800" dirty="0">
                <a:solidFill>
                  <a:schemeClr val="tx1"/>
                </a:solidFill>
              </a:rPr>
              <a:t> Leuven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283559" y="4622800"/>
            <a:ext cx="4174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SDO workshop, October 30  2018, Brussels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88900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7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QPPs in channels 1 and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0"/>
            <a:ext cx="2489200" cy="29273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detrending</a:t>
            </a:r>
            <a:r>
              <a:rPr lang="en-US" dirty="0" smtClean="0"/>
              <a:t> needed</a:t>
            </a:r>
          </a:p>
          <a:p>
            <a:r>
              <a:rPr lang="en-US" dirty="0" smtClean="0"/>
              <a:t>Common periods detected: 12 s, 17 s, 90 s and 300 s </a:t>
            </a:r>
          </a:p>
          <a:p>
            <a:r>
              <a:rPr lang="en-US" dirty="0" smtClean="0"/>
              <a:t>One additional period in channel 1: 40 s</a:t>
            </a:r>
          </a:p>
          <a:p>
            <a:r>
              <a:rPr lang="en-US" dirty="0" smtClean="0"/>
              <a:t>Periods </a:t>
            </a:r>
            <a:r>
              <a:rPr lang="en-US" dirty="0" smtClean="0"/>
              <a:t>consistent with </a:t>
            </a:r>
            <a:r>
              <a:rPr lang="en-US" dirty="0" err="1" smtClean="0"/>
              <a:t>Kolotkov</a:t>
            </a:r>
            <a:r>
              <a:rPr lang="en-US" dirty="0" smtClean="0"/>
              <a:t> et al., 2018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946400" y="898129"/>
            <a:ext cx="5179355" cy="3813571"/>
            <a:chOff x="2946400" y="898129"/>
            <a:chExt cx="5179355" cy="3813571"/>
          </a:xfrm>
        </p:grpSpPr>
        <p:grpSp>
          <p:nvGrpSpPr>
            <p:cNvPr id="11" name="Group 10"/>
            <p:cNvGrpSpPr/>
            <p:nvPr/>
          </p:nvGrpSpPr>
          <p:grpSpPr>
            <a:xfrm>
              <a:off x="2946400" y="898129"/>
              <a:ext cx="5179355" cy="3813571"/>
              <a:chOff x="2908300" y="898129"/>
              <a:chExt cx="5179355" cy="3813571"/>
            </a:xfrm>
          </p:grpSpPr>
          <p:pic>
            <p:nvPicPr>
              <p:cNvPr id="8" name="Picture 7" descr="LYRA_20170906_115200-121200_hz_bac_-001_0000_spec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01" t="53086" b="20247"/>
              <a:stretch/>
            </p:blipFill>
            <p:spPr>
              <a:xfrm>
                <a:off x="3098800" y="2730500"/>
                <a:ext cx="4988855" cy="1981200"/>
              </a:xfrm>
              <a:prstGeom prst="rect">
                <a:avLst/>
              </a:prstGeom>
            </p:spPr>
          </p:pic>
          <p:pic>
            <p:nvPicPr>
              <p:cNvPr id="9" name="Picture 8" descr="LYRA_20170906_115200-121200_hz_bac_-001_0000_spec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36" t="11964" r="24122" b="69062"/>
              <a:stretch/>
            </p:blipFill>
            <p:spPr>
              <a:xfrm>
                <a:off x="2908300" y="1123950"/>
                <a:ext cx="3797299" cy="1409700"/>
              </a:xfrm>
              <a:prstGeom prst="rect">
                <a:avLst/>
              </a:prstGeom>
            </p:spPr>
          </p:pic>
          <p:pic>
            <p:nvPicPr>
              <p:cNvPr id="10" name="Picture 9" descr="LYRA_20170906_115200-121200_ly_bac_-001_0000_spec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91" t="53086" b="21235"/>
              <a:stretch/>
            </p:blipFill>
            <p:spPr>
              <a:xfrm>
                <a:off x="6615964" y="898129"/>
                <a:ext cx="1461236" cy="1949450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7175500" y="1123950"/>
              <a:ext cx="7494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channel 1</a:t>
              </a:r>
              <a:endParaRPr lang="en-US" sz="11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75500" y="2952750"/>
              <a:ext cx="7494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c</a:t>
              </a:r>
              <a:r>
                <a:rPr lang="en-US" sz="1100" b="1" dirty="0" smtClean="0"/>
                <a:t>hannel 2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044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X8.2 flare on September 10, 2017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No signature in LYRA channels 1 and </a:t>
            </a:r>
            <a:r>
              <a:rPr lang="en-US" sz="1800" dirty="0" smtClean="0"/>
              <a:t>2 </a:t>
            </a:r>
          </a:p>
          <a:p>
            <a:r>
              <a:rPr lang="en-US" sz="1800" dirty="0" smtClean="0"/>
              <a:t>MAVEN/EUVM (orbiting Mars) detected flare emission in Lyman-α </a:t>
            </a:r>
            <a:endParaRPr lang="en-US" sz="1800" dirty="0" smtClean="0"/>
          </a:p>
          <a:p>
            <a:r>
              <a:rPr lang="en-US" sz="1800" dirty="0" smtClean="0"/>
              <a:t>Flare behind the limb (at least one </a:t>
            </a:r>
            <a:r>
              <a:rPr lang="en-US" sz="1800" dirty="0" err="1" smtClean="0"/>
              <a:t>footpoint</a:t>
            </a:r>
            <a:r>
              <a:rPr lang="en-US" sz="1800" dirty="0" smtClean="0"/>
              <a:t> occulted)</a:t>
            </a:r>
            <a:endParaRPr lang="en-US" sz="1800" dirty="0"/>
          </a:p>
        </p:txBody>
      </p:sp>
      <p:pic>
        <p:nvPicPr>
          <p:cNvPr id="6" name="2017-09-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/>
          <a:srcRect l="33889" t="6181" r="33750" b="38599"/>
          <a:stretch/>
        </p:blipFill>
        <p:spPr>
          <a:xfrm>
            <a:off x="5118100" y="2256849"/>
            <a:ext cx="2959100" cy="2552700"/>
          </a:xfrm>
          <a:prstGeom prst="rect">
            <a:avLst/>
          </a:prstGeom>
        </p:spPr>
      </p:pic>
      <p:pic>
        <p:nvPicPr>
          <p:cNvPr id="7" name="Picture 6" descr="GoesVsLyra_2017091015.50_wGoesDerivative_X8_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18025" b="45926"/>
          <a:stretch/>
        </p:blipFill>
        <p:spPr>
          <a:xfrm>
            <a:off x="114300" y="2472749"/>
            <a:ext cx="4684984" cy="2552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86318" y="2409249"/>
            <a:ext cx="1701866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237118" y="2383849"/>
            <a:ext cx="1701866" cy="830997"/>
            <a:chOff x="3237118" y="2256849"/>
            <a:chExt cx="1701866" cy="83099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237118" y="2609670"/>
              <a:ext cx="393700" cy="0"/>
            </a:xfrm>
            <a:prstGeom prst="line">
              <a:avLst/>
            </a:prstGeom>
            <a:ln w="190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237118" y="2792550"/>
              <a:ext cx="393700" cy="0"/>
            </a:xfrm>
            <a:prstGeom prst="line">
              <a:avLst/>
            </a:pr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37118" y="2975430"/>
              <a:ext cx="393700" cy="0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689924" y="2256849"/>
              <a:ext cx="12490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GOES 1-8 </a:t>
              </a:r>
              <a:r>
                <a:rPr lang="en-US" sz="1200" dirty="0" err="1" smtClean="0"/>
                <a:t>Å</a:t>
              </a:r>
              <a:endParaRPr lang="en-US" sz="1200" dirty="0" smtClean="0"/>
            </a:p>
            <a:p>
              <a:r>
                <a:rPr lang="en-US" sz="1200" dirty="0" smtClean="0"/>
                <a:t>MAVEN Lyman-α</a:t>
              </a:r>
              <a:endParaRPr lang="en-US" sz="1200" dirty="0" smtClean="0"/>
            </a:p>
            <a:p>
              <a:r>
                <a:rPr lang="en-US" sz="1200" dirty="0" smtClean="0"/>
                <a:t>MAVEN 0-</a:t>
              </a:r>
              <a:r>
                <a:rPr lang="en-US" sz="1200" dirty="0" smtClean="0"/>
                <a:t>70 </a:t>
              </a:r>
              <a:r>
                <a:rPr lang="en-US" sz="1200" dirty="0" err="1"/>
                <a:t>Å</a:t>
              </a:r>
              <a:endParaRPr lang="en-US" sz="1200" dirty="0" smtClean="0"/>
            </a:p>
            <a:p>
              <a:r>
                <a:rPr lang="en-US" sz="1200" dirty="0" smtClean="0"/>
                <a:t>LYRA </a:t>
              </a:r>
              <a:r>
                <a:rPr lang="en-US" sz="1200" dirty="0"/>
                <a:t>1-800 </a:t>
              </a:r>
              <a:r>
                <a:rPr lang="en-US" sz="1200" dirty="0" err="1" smtClean="0"/>
                <a:t>Å</a:t>
              </a:r>
              <a:endParaRPr lang="en-US" sz="1200" dirty="0" smtClean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237118" y="2426790"/>
              <a:ext cx="393700" cy="0"/>
            </a:xfrm>
            <a:prstGeom prst="line">
              <a:avLst/>
            </a:prstGeom>
            <a:ln w="19050" cmpd="sng">
              <a:solidFill>
                <a:srgbClr val="FFBD2D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137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QPPs in the X8.2 flare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6950"/>
            <a:ext cx="7620000" cy="16827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LYRA and ESP-Q</a:t>
            </a:r>
          </a:p>
          <a:p>
            <a:pPr lvl="1"/>
            <a:r>
              <a:rPr lang="en-US" dirty="0" smtClean="0"/>
              <a:t>A period at </a:t>
            </a:r>
            <a:r>
              <a:rPr lang="en-US" dirty="0" smtClean="0"/>
              <a:t>~50 s seems to be present but below the 95% confidence level except for a short time interval in ESP</a:t>
            </a:r>
          </a:p>
          <a:p>
            <a:r>
              <a:rPr lang="en-US" dirty="0" smtClean="0"/>
              <a:t>MAVEN</a:t>
            </a:r>
          </a:p>
          <a:p>
            <a:pPr lvl="1"/>
            <a:r>
              <a:rPr lang="en-US" dirty="0" smtClean="0"/>
              <a:t>QPPs with periods at ~17 and </a:t>
            </a:r>
            <a:r>
              <a:rPr lang="en-US" dirty="0"/>
              <a:t>~</a:t>
            </a:r>
            <a:r>
              <a:rPr lang="en-US" dirty="0" smtClean="0"/>
              <a:t>50 s are clearly detected in all channels</a:t>
            </a:r>
            <a:endParaRPr lang="en-US" dirty="0"/>
          </a:p>
        </p:txBody>
      </p:sp>
      <p:pic>
        <p:nvPicPr>
          <p:cNvPr id="5" name="Picture 4" descr="LYRA_20170910_155300-160500_zr_bac_0080_-001_0010spe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 t="32346" r="24270" b="21482"/>
          <a:stretch/>
        </p:blipFill>
        <p:spPr>
          <a:xfrm>
            <a:off x="457200" y="2667000"/>
            <a:ext cx="2540001" cy="2374900"/>
          </a:xfrm>
          <a:prstGeom prst="rect">
            <a:avLst/>
          </a:prstGeom>
        </p:spPr>
      </p:pic>
      <p:pic>
        <p:nvPicPr>
          <p:cNvPr id="6" name="Picture 5" descr="ESP_20170910_155300-160500_0080_-001_0010spe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35803" r="22672" b="17284"/>
          <a:stretch/>
        </p:blipFill>
        <p:spPr>
          <a:xfrm>
            <a:off x="3213099" y="2743200"/>
            <a:ext cx="2438401" cy="2413000"/>
          </a:xfrm>
          <a:prstGeom prst="rect">
            <a:avLst/>
          </a:prstGeom>
        </p:spPr>
      </p:pic>
      <p:pic>
        <p:nvPicPr>
          <p:cNvPr id="7" name="Picture 6" descr="MAVEN_20170910_lyman_-001_-0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1111" r="24909" b="20988"/>
          <a:stretch/>
        </p:blipFill>
        <p:spPr>
          <a:xfrm>
            <a:off x="5918199" y="2727538"/>
            <a:ext cx="1651001" cy="23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4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7785100" cy="36004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Flare X9.3 on September 6 2017</a:t>
            </a:r>
          </a:p>
          <a:p>
            <a:pPr lvl="1"/>
            <a:r>
              <a:rPr lang="en-US" dirty="0" smtClean="0"/>
              <a:t>We </a:t>
            </a:r>
            <a:r>
              <a:rPr lang="en-US" dirty="0" smtClean="0"/>
              <a:t>report on the first flare signature observed in the channel 2 (1900-</a:t>
            </a:r>
            <a:r>
              <a:rPr lang="en-US" dirty="0" smtClean="0"/>
              <a:t>2220 </a:t>
            </a:r>
            <a:r>
              <a:rPr lang="en-US" dirty="0" err="1" smtClean="0">
                <a:solidFill>
                  <a:srgbClr val="000000"/>
                </a:solidFill>
              </a:rPr>
              <a:t>Å</a:t>
            </a:r>
            <a:r>
              <a:rPr lang="en-US" dirty="0" smtClean="0"/>
              <a:t>) of LYRA</a:t>
            </a:r>
          </a:p>
          <a:p>
            <a:pPr lvl="1"/>
            <a:r>
              <a:rPr lang="en-US" dirty="0" smtClean="0"/>
              <a:t>This flare also produced a signature in Lyman-α</a:t>
            </a:r>
          </a:p>
          <a:p>
            <a:pPr lvl="1"/>
            <a:r>
              <a:rPr lang="en-US" dirty="0" smtClean="0"/>
              <a:t>Most of the flare emission seen in the channel 2 is associated to an increase of the H </a:t>
            </a:r>
            <a:r>
              <a:rPr lang="en-US" dirty="0" err="1" smtClean="0"/>
              <a:t>Balmer</a:t>
            </a:r>
            <a:r>
              <a:rPr lang="en-US" dirty="0" smtClean="0"/>
              <a:t> continuum</a:t>
            </a:r>
          </a:p>
          <a:p>
            <a:pPr lvl="1"/>
            <a:r>
              <a:rPr lang="en-US" dirty="0" smtClean="0"/>
              <a:t>QPPs were observed in all four channels </a:t>
            </a:r>
            <a:r>
              <a:rPr lang="en-US" dirty="0" smtClean="0"/>
              <a:t>of ESP and LYRA</a:t>
            </a:r>
            <a:r>
              <a:rPr lang="en-US" dirty="0" smtClean="0"/>
              <a:t>, in particular periods </a:t>
            </a:r>
            <a:r>
              <a:rPr lang="en-US" dirty="0" smtClean="0"/>
              <a:t>at ~</a:t>
            </a:r>
            <a:r>
              <a:rPr lang="en-US" dirty="0" smtClean="0"/>
              <a:t>12 and ~19 s. </a:t>
            </a:r>
          </a:p>
          <a:p>
            <a:r>
              <a:rPr lang="en-US" dirty="0" smtClean="0"/>
              <a:t>Flare X8.2 on September 10 2017</a:t>
            </a:r>
          </a:p>
          <a:p>
            <a:pPr lvl="1"/>
            <a:r>
              <a:rPr lang="en-US" dirty="0" smtClean="0"/>
              <a:t>No signature in LYRA channels 1 and 2, although MAVEN detected Lyman-α flare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etection of QPPs in LYRA or EVE is not clear.</a:t>
            </a:r>
          </a:p>
          <a:p>
            <a:pPr lvl="1"/>
            <a:r>
              <a:rPr lang="en-US" dirty="0" smtClean="0"/>
              <a:t>QPPs well observed in MAVEN, with periods at </a:t>
            </a:r>
            <a:r>
              <a:rPr lang="en-US" dirty="0"/>
              <a:t>~</a:t>
            </a:r>
            <a:r>
              <a:rPr lang="en-US" dirty="0" smtClean="0"/>
              <a:t>17 </a:t>
            </a:r>
            <a:r>
              <a:rPr lang="en-US" dirty="0"/>
              <a:t>and </a:t>
            </a:r>
            <a:r>
              <a:rPr lang="en-US" dirty="0" smtClean="0"/>
              <a:t>~50 </a:t>
            </a:r>
            <a:r>
              <a:rPr lang="en-US" dirty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70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0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PROBA2/LYRA </a:t>
            </a:r>
            <a:r>
              <a:rPr lang="en-US" dirty="0"/>
              <a:t>fact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629" y="1206500"/>
            <a:ext cx="4217826" cy="363854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3 redundant units </a:t>
            </a:r>
            <a:r>
              <a:rPr lang="en-US" dirty="0"/>
              <a:t>protected by separated covers</a:t>
            </a:r>
          </a:p>
          <a:p>
            <a:r>
              <a:rPr lang="en-US" b="1" dirty="0">
                <a:solidFill>
                  <a:srgbClr val="800000"/>
                </a:solidFill>
              </a:rPr>
              <a:t>4 broad-band channels</a:t>
            </a:r>
          </a:p>
          <a:p>
            <a:r>
              <a:rPr lang="en-US" dirty="0"/>
              <a:t>High acquisition cadence: </a:t>
            </a:r>
            <a:r>
              <a:rPr lang="en-US" b="1" dirty="0">
                <a:solidFill>
                  <a:srgbClr val="800000"/>
                </a:solidFill>
              </a:rPr>
              <a:t>nominally 20Hz</a:t>
            </a:r>
          </a:p>
          <a:p>
            <a:r>
              <a:rPr lang="en-US" dirty="0"/>
              <a:t>3 types of detectors:</a:t>
            </a:r>
          </a:p>
          <a:p>
            <a:pPr lvl="1"/>
            <a:r>
              <a:rPr lang="en-US" dirty="0"/>
              <a:t>standard silicon </a:t>
            </a:r>
          </a:p>
          <a:p>
            <a:pPr lvl="1"/>
            <a:r>
              <a:rPr lang="en-US" dirty="0"/>
              <a:t>2 types of </a:t>
            </a:r>
            <a:r>
              <a:rPr lang="en-US" b="1" dirty="0">
                <a:solidFill>
                  <a:srgbClr val="800000"/>
                </a:solidFill>
              </a:rPr>
              <a:t>diamond detectors</a:t>
            </a:r>
            <a:r>
              <a:rPr lang="en-US" dirty="0"/>
              <a:t>: MSM and PIN</a:t>
            </a:r>
          </a:p>
          <a:p>
            <a:pPr lvl="2"/>
            <a:r>
              <a:rPr lang="en-US" dirty="0"/>
              <a:t>radiation resistant</a:t>
            </a:r>
          </a:p>
          <a:p>
            <a:pPr lvl="2"/>
            <a:r>
              <a:rPr lang="en-US" dirty="0"/>
              <a:t>blind to radiation &gt; 300nm</a:t>
            </a:r>
          </a:p>
          <a:p>
            <a:r>
              <a:rPr lang="en-US" b="1" dirty="0">
                <a:solidFill>
                  <a:srgbClr val="800000"/>
                </a:solidFill>
              </a:rPr>
              <a:t>Calibration LEDs </a:t>
            </a:r>
            <a:r>
              <a:rPr lang="en-US" dirty="0"/>
              <a:t>with </a:t>
            </a:r>
            <a:r>
              <a:rPr lang="en-US" dirty="0" err="1"/>
              <a:t>λ</a:t>
            </a:r>
            <a:r>
              <a:rPr lang="en-US" dirty="0"/>
              <a:t> of </a:t>
            </a:r>
            <a:r>
              <a:rPr lang="en-US" dirty="0" smtClean="0"/>
              <a:t>370 </a:t>
            </a:r>
            <a:r>
              <a:rPr lang="en-US" dirty="0"/>
              <a:t>and </a:t>
            </a:r>
            <a:r>
              <a:rPr lang="en-US" dirty="0" smtClean="0">
                <a:solidFill>
                  <a:srgbClr val="000000"/>
                </a:solidFill>
              </a:rPr>
              <a:t>465 nm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219" y="1131074"/>
            <a:ext cx="2798762" cy="199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3"/>
          <p:cNvPicPr>
            <a:picLocks noChangeAspect="1"/>
          </p:cNvPicPr>
          <p:nvPr/>
        </p:nvPicPr>
        <p:blipFill>
          <a:blip r:embed="rId4"/>
          <a:srcRect l="3611" t="14931" r="5000" b="13958"/>
          <a:stretch>
            <a:fillRect/>
          </a:stretch>
        </p:blipFill>
        <p:spPr bwMode="auto">
          <a:xfrm>
            <a:off x="406400" y="3249543"/>
            <a:ext cx="3708400" cy="144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76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85230"/>
              </p:ext>
            </p:extLst>
          </p:nvPr>
        </p:nvGraphicFramePr>
        <p:xfrm>
          <a:off x="3695700" y="2184400"/>
          <a:ext cx="1287841" cy="2745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41"/>
                <a:gridCol w="787400"/>
              </a:tblGrid>
              <a:tr h="52070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 layer (nm)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Impact of degradation: Carbon contamination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2350"/>
            <a:ext cx="7620000" cy="10731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During the flares: special observation campaign with the least degraded unit (unit 1)</a:t>
            </a:r>
          </a:p>
          <a:p>
            <a:r>
              <a:rPr lang="en-US" dirty="0" smtClean="0"/>
              <a:t>Loss of signal in channels 1 and 2: 50% and 25% respectively. Can be explained by a layer of ~10 nm of C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74257" y="2451100"/>
            <a:ext cx="2959101" cy="2146300"/>
            <a:chOff x="274257" y="2374900"/>
            <a:chExt cx="2959101" cy="2146300"/>
          </a:xfrm>
        </p:grpSpPr>
        <p:pic>
          <p:nvPicPr>
            <p:cNvPr id="4" name="Picture 3" descr="eff_area_ch11_Mutlidegrad_log_realeffare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9" t="11605" r="11170" b="46667"/>
            <a:stretch/>
          </p:blipFill>
          <p:spPr>
            <a:xfrm>
              <a:off x="274257" y="2374900"/>
              <a:ext cx="2959101" cy="21463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21871" y="2670601"/>
              <a:ext cx="8076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Channel 1</a:t>
              </a:r>
              <a:endParaRPr lang="en-US" sz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84799" y="2419350"/>
            <a:ext cx="3009901" cy="2209800"/>
            <a:chOff x="5753099" y="2463800"/>
            <a:chExt cx="3009901" cy="2209800"/>
          </a:xfrm>
        </p:grpSpPr>
        <p:pic>
          <p:nvPicPr>
            <p:cNvPr id="5" name="Picture 4" descr="eff_area_ch12_Mutlidegrad_log_realeffarea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0" t="10617" r="9891" b="46420"/>
            <a:stretch/>
          </p:blipFill>
          <p:spPr>
            <a:xfrm>
              <a:off x="5753099" y="2463800"/>
              <a:ext cx="3009901" cy="2209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29500" y="2809100"/>
              <a:ext cx="8076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Channel 2</a:t>
              </a:r>
              <a:endParaRPr lang="en-US" sz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90950" y="2885231"/>
            <a:ext cx="298450" cy="1885950"/>
            <a:chOff x="7880350" y="1200150"/>
            <a:chExt cx="393700" cy="188595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880350" y="1200150"/>
              <a:ext cx="393700" cy="0"/>
            </a:xfrm>
            <a:prstGeom prst="line">
              <a:avLst/>
            </a:prstGeom>
            <a:ln w="190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880350" y="1577340"/>
              <a:ext cx="393700" cy="0"/>
            </a:xfrm>
            <a:prstGeom prst="line">
              <a:avLst/>
            </a:prstGeom>
            <a:ln w="19050" cmpd="sng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880350" y="1954530"/>
              <a:ext cx="393700" cy="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880350" y="2331720"/>
              <a:ext cx="393700" cy="0"/>
            </a:xfrm>
            <a:prstGeom prst="line">
              <a:avLst/>
            </a:prstGeom>
            <a:ln w="19050" cmpd="sng">
              <a:solidFill>
                <a:srgbClr val="FFFF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880350" y="2708910"/>
              <a:ext cx="393700" cy="0"/>
            </a:xfrm>
            <a:prstGeom prst="line">
              <a:avLst/>
            </a:prstGeom>
            <a:ln w="19050" cmpd="sng">
              <a:solidFill>
                <a:srgbClr val="008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880350" y="3086100"/>
              <a:ext cx="393700" cy="0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714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LYRA </a:t>
            </a:r>
            <a:r>
              <a:rPr lang="en-US" sz="3200" dirty="0"/>
              <a:t>channels </a:t>
            </a:r>
            <a:r>
              <a:rPr lang="en-US" sz="3200" dirty="0" smtClean="0"/>
              <a:t>spectral response to quiet-Sun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3680129" y="1924569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3680129" y="4313452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47029" y="3042691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02081" y="3042691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700" y="923806"/>
            <a:ext cx="368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Channel 1 – Lyman alpha: 120-123 nm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3334" y="923806"/>
            <a:ext cx="3691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Channel 3 – Aluminum: 17-80 nm + &lt; 5nm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15708" y="3103894"/>
            <a:ext cx="30769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Channel 2 – Herzberg: 190-222 nm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4829258" y="3103894"/>
            <a:ext cx="3559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Channel 4 – Zirconium: 6-20 nm + &lt; 2nm</a:t>
            </a:r>
            <a:endParaRPr lang="en-US" sz="1600" dirty="0"/>
          </a:p>
        </p:txBody>
      </p:sp>
      <p:pic>
        <p:nvPicPr>
          <p:cNvPr id="14" name="Picture 13" descr="response_20100201_ch21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" y="1221404"/>
            <a:ext cx="2875280" cy="1727200"/>
          </a:xfrm>
          <a:prstGeom prst="rect">
            <a:avLst/>
          </a:prstGeom>
        </p:spPr>
      </p:pic>
      <p:pic>
        <p:nvPicPr>
          <p:cNvPr id="15" name="Picture 14" descr="response_20100201_ch2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" y="3340100"/>
            <a:ext cx="2875280" cy="1727200"/>
          </a:xfrm>
          <a:prstGeom prst="rect">
            <a:avLst/>
          </a:prstGeom>
        </p:spPr>
      </p:pic>
      <p:pic>
        <p:nvPicPr>
          <p:cNvPr id="16" name="Picture 15" descr="response_20100201_ch24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612" y="3340100"/>
            <a:ext cx="2875280" cy="1727200"/>
          </a:xfrm>
          <a:prstGeom prst="rect">
            <a:avLst/>
          </a:prstGeom>
        </p:spPr>
      </p:pic>
      <p:pic>
        <p:nvPicPr>
          <p:cNvPr id="17" name="Picture 16" descr="response_20100201_ch23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612" y="1221404"/>
            <a:ext cx="2875280" cy="1727200"/>
          </a:xfrm>
          <a:prstGeom prst="rect">
            <a:avLst/>
          </a:prstGeom>
        </p:spPr>
      </p:pic>
      <p:pic>
        <p:nvPicPr>
          <p:cNvPr id="18" name="Picture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4360" y="2545665"/>
            <a:ext cx="1720518" cy="12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46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X9.3 flare on September 6, 2017 as seen by PROBA2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919369" y="4378523"/>
            <a:ext cx="1294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PROBA2/SWAP</a:t>
            </a:r>
            <a:endParaRPr lang="en-US" sz="1400" dirty="0"/>
          </a:p>
        </p:txBody>
      </p:sp>
      <p:pic>
        <p:nvPicPr>
          <p:cNvPr id="3" name="Picture 2" descr="Lyra_20170906_11.89_lev1_ba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 t="17779" r="5746" b="7159"/>
          <a:stretch/>
        </p:blipFill>
        <p:spPr>
          <a:xfrm>
            <a:off x="80406" y="1283808"/>
            <a:ext cx="4847194" cy="3326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660899"/>
            <a:ext cx="812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Seen in all four channels of LYRA, first flare seen by the channel 2 </a:t>
            </a:r>
            <a:r>
              <a:rPr lang="en-US" dirty="0" smtClean="0"/>
              <a:t>(</a:t>
            </a:r>
            <a:r>
              <a:rPr lang="en-US" dirty="0"/>
              <a:t>H</a:t>
            </a:r>
            <a:r>
              <a:rPr lang="en-US" dirty="0" smtClean="0"/>
              <a:t>erzberg </a:t>
            </a:r>
            <a:r>
              <a:rPr lang="en-US" dirty="0" smtClean="0"/>
              <a:t>channel)!</a:t>
            </a:r>
          </a:p>
        </p:txBody>
      </p:sp>
      <p:pic>
        <p:nvPicPr>
          <p:cNvPr id="6" name="2017-09-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6"/>
          <a:srcRect l="22866" r="35097" b="33333"/>
          <a:stretch/>
        </p:blipFill>
        <p:spPr>
          <a:xfrm>
            <a:off x="5197270" y="1525107"/>
            <a:ext cx="3019629" cy="27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5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Origin of the </a:t>
            </a:r>
            <a:r>
              <a:rPr lang="en-US" sz="3600" dirty="0"/>
              <a:t>flare emission</a:t>
            </a:r>
            <a:r>
              <a:rPr lang="en-US" sz="3600" dirty="0" smtClean="0"/>
              <a:t> in channel 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03700" cy="36004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Hypotheses:</a:t>
            </a:r>
          </a:p>
          <a:p>
            <a:pPr lvl="1"/>
            <a:r>
              <a:rPr lang="en-US" dirty="0" smtClean="0"/>
              <a:t>The flare signal in this channel primarily comes from an increase of the H </a:t>
            </a:r>
            <a:r>
              <a:rPr lang="en-US" dirty="0" err="1" smtClean="0"/>
              <a:t>Balmer</a:t>
            </a:r>
            <a:r>
              <a:rPr lang="en-US" dirty="0" smtClean="0"/>
              <a:t> continuum</a:t>
            </a:r>
          </a:p>
          <a:p>
            <a:pPr lvl="1"/>
            <a:r>
              <a:rPr lang="en-US" dirty="0"/>
              <a:t>Emission </a:t>
            </a:r>
            <a:r>
              <a:rPr lang="en-US" dirty="0" smtClean="0"/>
              <a:t>is produced </a:t>
            </a:r>
            <a:r>
              <a:rPr lang="en-US" dirty="0"/>
              <a:t>by an optically </a:t>
            </a:r>
            <a:r>
              <a:rPr lang="en-US" dirty="0" smtClean="0"/>
              <a:t>thin, dense </a:t>
            </a:r>
            <a:r>
              <a:rPr lang="en-US" dirty="0" err="1"/>
              <a:t>chromospheric</a:t>
            </a:r>
            <a:r>
              <a:rPr lang="en-US" dirty="0"/>
              <a:t> </a:t>
            </a:r>
            <a:r>
              <a:rPr lang="en-US" dirty="0" smtClean="0"/>
              <a:t>slab of thickness </a:t>
            </a:r>
            <a:r>
              <a:rPr lang="en-US" dirty="0"/>
              <a:t>L ≈ </a:t>
            </a:r>
            <a:r>
              <a:rPr lang="en-US" dirty="0" smtClean="0"/>
              <a:t>20</a:t>
            </a:r>
            <a:r>
              <a:rPr lang="en-US" dirty="0" smtClean="0"/>
              <a:t>0 km    </a:t>
            </a:r>
            <a:r>
              <a:rPr lang="en-US" sz="1700" dirty="0" smtClean="0"/>
              <a:t>(</a:t>
            </a:r>
            <a:r>
              <a:rPr lang="en-US" sz="1700" dirty="0" err="1" smtClean="0"/>
              <a:t>Heinzel</a:t>
            </a:r>
            <a:r>
              <a:rPr lang="en-US" sz="1700" dirty="0" smtClean="0"/>
              <a:t> et al. 2017)</a:t>
            </a:r>
            <a:endParaRPr lang="en-US" sz="1700" dirty="0"/>
          </a:p>
          <a:p>
            <a:pPr lvl="1"/>
            <a:r>
              <a:rPr lang="en-US" dirty="0"/>
              <a:t>T = 10000 </a:t>
            </a:r>
            <a:r>
              <a:rPr lang="en-US" dirty="0" smtClean="0"/>
              <a:t>K</a:t>
            </a:r>
            <a:endParaRPr lang="en-US" dirty="0"/>
          </a:p>
          <a:p>
            <a:pPr lvl="1"/>
            <a:r>
              <a:rPr lang="en-US" dirty="0" smtClean="0"/>
              <a:t>Emitting surface estimated on SDO/HMI observations </a:t>
            </a:r>
            <a:r>
              <a:rPr lang="en-US" dirty="0"/>
              <a:t>= </a:t>
            </a:r>
            <a:r>
              <a:rPr lang="en-US" dirty="0" smtClean="0"/>
              <a:t>24</a:t>
            </a:r>
            <a:r>
              <a:rPr lang="en-US" dirty="0" smtClean="0"/>
              <a:t>0 </a:t>
            </a:r>
            <a:r>
              <a:rPr lang="en-US" dirty="0"/>
              <a:t>Mm</a:t>
            </a:r>
            <a:r>
              <a:rPr lang="en-US" baseline="30000" dirty="0"/>
              <a:t>2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08169" y="2776834"/>
            <a:ext cx="2127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Hubeny</a:t>
            </a:r>
            <a:r>
              <a:rPr lang="en-US" sz="1400" dirty="0" smtClean="0"/>
              <a:t> </a:t>
            </a:r>
            <a:r>
              <a:rPr lang="en-US" sz="1400" dirty="0" smtClean="0"/>
              <a:t>and </a:t>
            </a:r>
            <a:r>
              <a:rPr lang="en-US" sz="1400" dirty="0" err="1" smtClean="0"/>
              <a:t>Mihalas</a:t>
            </a:r>
            <a:r>
              <a:rPr lang="en-US" sz="1400" dirty="0" smtClean="0"/>
              <a:t>, 2015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287427" y="3256340"/>
            <a:ext cx="24854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 = radiance</a:t>
            </a:r>
          </a:p>
          <a:p>
            <a:r>
              <a:rPr lang="en-US" sz="1200" dirty="0"/>
              <a:t>n</a:t>
            </a:r>
            <a:r>
              <a:rPr lang="en-US" sz="1200" baseline="-25000" dirty="0"/>
              <a:t>e</a:t>
            </a:r>
            <a:r>
              <a:rPr lang="en-US" sz="1200" dirty="0"/>
              <a:t> = electron </a:t>
            </a:r>
            <a:r>
              <a:rPr lang="en-US" sz="1200" dirty="0" smtClean="0"/>
              <a:t>density</a:t>
            </a:r>
          </a:p>
          <a:p>
            <a:r>
              <a:rPr lang="en-US" sz="1200" dirty="0" err="1" smtClean="0"/>
              <a:t>ν</a:t>
            </a:r>
            <a:r>
              <a:rPr lang="en-US" sz="1200" dirty="0" smtClean="0"/>
              <a:t> = frequency</a:t>
            </a:r>
          </a:p>
          <a:p>
            <a:r>
              <a:rPr lang="en-US" sz="1200" dirty="0"/>
              <a:t>i</a:t>
            </a:r>
            <a:r>
              <a:rPr lang="en-US" sz="1200" dirty="0" smtClean="0"/>
              <a:t> = </a:t>
            </a:r>
            <a:r>
              <a:rPr lang="en-US" sz="1200" dirty="0"/>
              <a:t> principal quantum number of the </a:t>
            </a:r>
          </a:p>
          <a:p>
            <a:r>
              <a:rPr lang="en-US" sz="1200" dirty="0"/>
              <a:t>energy level in the H </a:t>
            </a:r>
            <a:r>
              <a:rPr lang="en-US" sz="1200" dirty="0" smtClean="0"/>
              <a:t>atom</a:t>
            </a:r>
            <a:endParaRPr lang="en-US" sz="1200" dirty="0"/>
          </a:p>
          <a:p>
            <a:r>
              <a:rPr lang="en-US" sz="1200" dirty="0" smtClean="0"/>
              <a:t>L </a:t>
            </a:r>
            <a:r>
              <a:rPr lang="en-US" sz="1200" dirty="0" smtClean="0"/>
              <a:t>= slab thickness</a:t>
            </a:r>
          </a:p>
          <a:p>
            <a:r>
              <a:rPr lang="en-US" sz="1200" dirty="0" smtClean="0"/>
              <a:t>T = temperature</a:t>
            </a:r>
          </a:p>
          <a:p>
            <a:r>
              <a:rPr lang="en-US" sz="1200" dirty="0" smtClean="0"/>
              <a:t>g = Gaunt factor ≈ 1</a:t>
            </a:r>
          </a:p>
          <a:p>
            <a:r>
              <a:rPr lang="en-US" sz="1200" dirty="0" err="1"/>
              <a:t>B</a:t>
            </a:r>
            <a:r>
              <a:rPr lang="en-US" sz="1200" baseline="-25000" dirty="0" err="1"/>
              <a:t>ν</a:t>
            </a:r>
            <a:r>
              <a:rPr lang="en-US" sz="1200" dirty="0"/>
              <a:t> </a:t>
            </a:r>
            <a:r>
              <a:rPr lang="en-US" sz="1200" dirty="0" smtClean="0"/>
              <a:t>= Planck function</a:t>
            </a:r>
            <a:endParaRPr lang="en-US" sz="1200" dirty="0" smtClean="0"/>
          </a:p>
        </p:txBody>
      </p:sp>
      <p:pic>
        <p:nvPicPr>
          <p:cNvPr id="8" name="Picture 7" descr="Screen Shot 2018-10-29 at 08.09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54" y="1193800"/>
            <a:ext cx="379959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2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Origin of the </a:t>
            </a:r>
            <a:r>
              <a:rPr lang="en-US" sz="3600" dirty="0"/>
              <a:t>flare emission</a:t>
            </a:r>
            <a:r>
              <a:rPr lang="en-US" sz="3600" dirty="0" smtClean="0"/>
              <a:t> in channel 2</a:t>
            </a:r>
            <a:endParaRPr lang="en-US" sz="3600" dirty="0"/>
          </a:p>
        </p:txBody>
      </p:sp>
      <p:pic>
        <p:nvPicPr>
          <p:cNvPr id="6" name="Picture 5" descr="SDO_HMI_HMI_continuum_F2017-09-06T11.40.00Z_T2017-09-06T12.00.00ZB12L.jpx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69" y="1790700"/>
            <a:ext cx="2616200" cy="2616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03700" cy="36004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Hypotheses:</a:t>
            </a:r>
          </a:p>
          <a:p>
            <a:pPr lvl="1"/>
            <a:r>
              <a:rPr lang="en-US" dirty="0" smtClean="0"/>
              <a:t>The flare signal in this channel primarily comes from an increase of the H </a:t>
            </a:r>
            <a:r>
              <a:rPr lang="en-US" dirty="0" err="1" smtClean="0"/>
              <a:t>Balmer</a:t>
            </a:r>
            <a:r>
              <a:rPr lang="en-US" dirty="0" smtClean="0"/>
              <a:t> continuum</a:t>
            </a:r>
          </a:p>
          <a:p>
            <a:pPr lvl="1"/>
            <a:r>
              <a:rPr lang="en-US" dirty="0"/>
              <a:t>Emission </a:t>
            </a:r>
            <a:r>
              <a:rPr lang="en-US" dirty="0" smtClean="0"/>
              <a:t>is produced </a:t>
            </a:r>
            <a:r>
              <a:rPr lang="en-US" dirty="0"/>
              <a:t>by an optically </a:t>
            </a:r>
            <a:r>
              <a:rPr lang="en-US" dirty="0" smtClean="0"/>
              <a:t>thin, dense </a:t>
            </a:r>
            <a:r>
              <a:rPr lang="en-US" dirty="0" err="1"/>
              <a:t>chromospheric</a:t>
            </a:r>
            <a:r>
              <a:rPr lang="en-US" dirty="0"/>
              <a:t> </a:t>
            </a:r>
            <a:r>
              <a:rPr lang="en-US" dirty="0" smtClean="0"/>
              <a:t>slab of thickness </a:t>
            </a:r>
            <a:r>
              <a:rPr lang="en-US" dirty="0"/>
              <a:t>L ≈ </a:t>
            </a:r>
            <a:r>
              <a:rPr lang="en-US" dirty="0" smtClean="0"/>
              <a:t>20</a:t>
            </a:r>
            <a:r>
              <a:rPr lang="en-US" dirty="0" smtClean="0"/>
              <a:t>0 km    </a:t>
            </a:r>
            <a:r>
              <a:rPr lang="en-US" sz="1700" dirty="0" smtClean="0"/>
              <a:t>(</a:t>
            </a:r>
            <a:r>
              <a:rPr lang="en-US" sz="1700" dirty="0" err="1" smtClean="0"/>
              <a:t>Heinzel</a:t>
            </a:r>
            <a:r>
              <a:rPr lang="en-US" sz="1700" dirty="0" smtClean="0"/>
              <a:t> et al. 2017)</a:t>
            </a:r>
            <a:endParaRPr lang="en-US" sz="1700" dirty="0"/>
          </a:p>
          <a:p>
            <a:pPr lvl="1"/>
            <a:r>
              <a:rPr lang="en-US" dirty="0"/>
              <a:t>T = 10000 </a:t>
            </a:r>
            <a:r>
              <a:rPr lang="en-US" dirty="0" smtClean="0"/>
              <a:t>K</a:t>
            </a:r>
            <a:endParaRPr lang="en-US" dirty="0"/>
          </a:p>
          <a:p>
            <a:pPr lvl="1"/>
            <a:r>
              <a:rPr lang="en-US" dirty="0" smtClean="0"/>
              <a:t>Emitting surface estimated on SDO/HMI observations </a:t>
            </a:r>
            <a:r>
              <a:rPr lang="en-US" dirty="0"/>
              <a:t>= </a:t>
            </a:r>
            <a:r>
              <a:rPr lang="en-US" dirty="0" smtClean="0"/>
              <a:t>24</a:t>
            </a:r>
            <a:r>
              <a:rPr lang="en-US" dirty="0" smtClean="0"/>
              <a:t>0 </a:t>
            </a:r>
            <a:r>
              <a:rPr lang="en-US" dirty="0"/>
              <a:t>Mm</a:t>
            </a:r>
            <a:r>
              <a:rPr lang="en-US" baseline="30000" dirty="0"/>
              <a:t>2 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54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Origin of the </a:t>
            </a:r>
            <a:r>
              <a:rPr lang="en-US" sz="3600" dirty="0"/>
              <a:t>flare emission</a:t>
            </a:r>
            <a:r>
              <a:rPr lang="en-US" sz="3600" dirty="0" smtClean="0"/>
              <a:t> in channel 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53729"/>
            <a:ext cx="3835400" cy="3242071"/>
          </a:xfrm>
        </p:spPr>
        <p:txBody>
          <a:bodyPr>
            <a:normAutofit/>
          </a:bodyPr>
          <a:lstStyle/>
          <a:p>
            <a:r>
              <a:rPr lang="en-US" dirty="0" smtClean="0"/>
              <a:t>Determination of n</a:t>
            </a:r>
            <a:r>
              <a:rPr lang="en-US" baseline="-25000" dirty="0" smtClean="0"/>
              <a:t>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The modeled spectrum multiplied by the channel spectral response and integrated over the </a:t>
            </a:r>
            <a:r>
              <a:rPr lang="en-US" dirty="0" err="1" smtClean="0"/>
              <a:t>passband</a:t>
            </a:r>
            <a:r>
              <a:rPr lang="en-US" dirty="0" smtClean="0"/>
              <a:t> matches the measurements:</a:t>
            </a:r>
          </a:p>
          <a:p>
            <a:pPr marL="411480" lvl="1" indent="0">
              <a:buNone/>
            </a:pPr>
            <a:r>
              <a:rPr lang="en-US" dirty="0" smtClean="0"/>
              <a:t>=&gt;  n</a:t>
            </a:r>
            <a:r>
              <a:rPr lang="en-US" baseline="-25000" dirty="0" smtClean="0"/>
              <a:t>e</a:t>
            </a:r>
            <a:r>
              <a:rPr lang="en-US" dirty="0" smtClean="0"/>
              <a:t> </a:t>
            </a:r>
            <a:r>
              <a:rPr lang="en-US" dirty="0" smtClean="0"/>
              <a:t>at peak time </a:t>
            </a:r>
            <a:endParaRPr lang="en-US" dirty="0" smtClean="0"/>
          </a:p>
          <a:p>
            <a:pPr marL="411480" lvl="1" indent="0">
              <a:buNone/>
            </a:pPr>
            <a:r>
              <a:rPr lang="en-US" dirty="0" smtClean="0"/>
              <a:t>		≈ 6.7 x 10</a:t>
            </a:r>
            <a:r>
              <a:rPr lang="en-US" baseline="30000" dirty="0" smtClean="0"/>
              <a:t>13</a:t>
            </a:r>
            <a:r>
              <a:rPr lang="en-US" dirty="0" smtClean="0"/>
              <a:t> </a:t>
            </a:r>
            <a:r>
              <a:rPr lang="en-US" dirty="0" smtClean="0"/>
              <a:t>cm</a:t>
            </a:r>
            <a:r>
              <a:rPr lang="en-US" baseline="30000" dirty="0" smtClean="0"/>
              <a:t>-3</a:t>
            </a: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524001" y="4305300"/>
            <a:ext cx="626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Realistic, comparable to other similar studies (e.g.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Neidig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et al., 1993; Kerr and Fletcher, 2014;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Heinzel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et al., 2017)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Screen Shot 2018-10-29 at 08.30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/>
          <a:stretch/>
        </p:blipFill>
        <p:spPr>
          <a:xfrm>
            <a:off x="3797300" y="1270001"/>
            <a:ext cx="4775200" cy="276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1492" y="3917883"/>
            <a:ext cx="2689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Dominique et al., accepted in </a:t>
            </a:r>
            <a:r>
              <a:rPr lang="en-US" sz="1400" dirty="0" err="1" smtClean="0"/>
              <a:t>ApJL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262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Extraction of the out-of-band contribution from channel 1</a:t>
            </a:r>
            <a:endParaRPr lang="en-US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806689" y="1637448"/>
            <a:ext cx="1817282" cy="1200329"/>
            <a:chOff x="819150" y="1188959"/>
            <a:chExt cx="1817282" cy="120032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19150" y="1541780"/>
              <a:ext cx="393700" cy="0"/>
            </a:xfrm>
            <a:prstGeom prst="line">
              <a:avLst/>
            </a:prstGeom>
            <a:ln w="190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19150" y="2090420"/>
              <a:ext cx="393700" cy="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19150" y="1724660"/>
              <a:ext cx="393700" cy="0"/>
            </a:xfrm>
            <a:prstGeom prst="line">
              <a:avLst/>
            </a:prstGeom>
            <a:ln w="19050" cmpd="sng">
              <a:solidFill>
                <a:srgbClr val="008000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19150" y="1907540"/>
              <a:ext cx="393700" cy="0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1956" y="1188959"/>
              <a:ext cx="1364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GOES 1-8 </a:t>
              </a:r>
              <a:r>
                <a:rPr lang="en-US" sz="1200" dirty="0" err="1" smtClean="0"/>
                <a:t>Å</a:t>
              </a:r>
              <a:endParaRPr lang="en-US" sz="1200" dirty="0" smtClean="0"/>
            </a:p>
            <a:p>
              <a:r>
                <a:rPr lang="en-US" sz="1200" dirty="0" smtClean="0"/>
                <a:t>GOES derivative</a:t>
              </a:r>
            </a:p>
            <a:p>
              <a:r>
                <a:rPr lang="en-US" sz="1200" dirty="0" smtClean="0"/>
                <a:t>LYRA channel 2</a:t>
              </a:r>
            </a:p>
            <a:p>
              <a:r>
                <a:rPr lang="en-US" sz="1200" dirty="0" smtClean="0"/>
                <a:t>LYRA channel 4</a:t>
              </a:r>
            </a:p>
            <a:p>
              <a:r>
                <a:rPr lang="en-US" sz="1200" dirty="0" smtClean="0"/>
                <a:t>Extracted Lyman-α</a:t>
              </a:r>
            </a:p>
            <a:p>
              <a:endParaRPr lang="en-US" sz="1200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19150" y="1358900"/>
              <a:ext cx="393700" cy="0"/>
            </a:xfrm>
            <a:prstGeom prst="line">
              <a:avLst/>
            </a:prstGeom>
            <a:ln w="19050" cmpd="sng">
              <a:solidFill>
                <a:srgbClr val="FFBD2D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 descr="Screen Shot 2018-10-29 at 08.33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62" y="954502"/>
            <a:ext cx="4795558" cy="2330506"/>
          </a:xfrm>
          <a:prstGeom prst="rect">
            <a:avLst/>
          </a:prstGeom>
        </p:spPr>
      </p:pic>
      <p:pic>
        <p:nvPicPr>
          <p:cNvPr id="4" name="Picture 3" descr="Screen Shot 2018-10-29 at 08.34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3244530"/>
            <a:ext cx="5854700" cy="18989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03692" y="723635"/>
            <a:ext cx="2689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Dominique et al., accepted in </a:t>
            </a:r>
            <a:r>
              <a:rPr lang="en-US" sz="1400" dirty="0" err="1" smtClean="0"/>
              <a:t>ApJL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184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GolubFig09-08"/>
          <p:cNvPicPr>
            <a:picLocks noChangeAspect="1" noChangeArrowheads="1"/>
          </p:cNvPicPr>
          <p:nvPr/>
        </p:nvPicPr>
        <p:blipFill>
          <a:blip r:embed="rId3"/>
          <a:srcRect l="23294"/>
          <a:stretch>
            <a:fillRect/>
          </a:stretch>
        </p:blipFill>
        <p:spPr bwMode="auto">
          <a:xfrm>
            <a:off x="5575300" y="1285190"/>
            <a:ext cx="2590800" cy="3724545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Quasi-periodic pulsations (QPPs)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8801" y="1263650"/>
            <a:ext cx="4051299" cy="34194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Two main mechanisms evoked </a:t>
            </a:r>
            <a:r>
              <a:rPr lang="en-US" dirty="0">
                <a:solidFill>
                  <a:srgbClr val="000000"/>
                </a:solidFill>
              </a:rPr>
              <a:t> (see e.g. </a:t>
            </a:r>
            <a:r>
              <a:rPr lang="en-US" dirty="0" err="1">
                <a:solidFill>
                  <a:srgbClr val="000000"/>
                </a:solidFill>
              </a:rPr>
              <a:t>Nakariakov</a:t>
            </a:r>
            <a:r>
              <a:rPr lang="en-US" dirty="0">
                <a:solidFill>
                  <a:srgbClr val="000000"/>
                </a:solidFill>
              </a:rPr>
              <a:t> and  </a:t>
            </a:r>
            <a:r>
              <a:rPr lang="en-US" dirty="0" err="1">
                <a:solidFill>
                  <a:srgbClr val="000000"/>
                </a:solidFill>
              </a:rPr>
              <a:t>Melnikov</a:t>
            </a:r>
            <a:r>
              <a:rPr lang="en-US" dirty="0">
                <a:solidFill>
                  <a:srgbClr val="000000"/>
                </a:solidFill>
              </a:rPr>
              <a:t>, 2009)</a:t>
            </a:r>
            <a:r>
              <a:rPr lang="en-US" dirty="0" smtClean="0"/>
              <a:t> 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Reconnection = quasi-periodic process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Modulation </a:t>
            </a:r>
            <a:r>
              <a:rPr lang="en-US" sz="2000" dirty="0"/>
              <a:t>of the electron beam and loop system by an MHD </a:t>
            </a:r>
            <a:r>
              <a:rPr lang="en-US" sz="2000" dirty="0" smtClean="0"/>
              <a:t>wave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Usually easier to detect in non-thermal emission (bigger amplitude)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610100" y="2705101"/>
            <a:ext cx="1727200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610100" y="3441706"/>
            <a:ext cx="1383793" cy="29209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3892" y="3539069"/>
            <a:ext cx="478367" cy="643467"/>
          </a:xfrm>
          <a:prstGeom prst="ellipse">
            <a:avLst/>
          </a:prstGeom>
          <a:solidFill>
            <a:srgbClr val="8000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72259" y="2455338"/>
            <a:ext cx="478367" cy="643467"/>
          </a:xfrm>
          <a:prstGeom prst="ellipse">
            <a:avLst/>
          </a:prstGeom>
          <a:solidFill>
            <a:srgbClr val="8000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QPPs </a:t>
            </a:r>
            <a:r>
              <a:rPr lang="en-US" sz="4400" dirty="0" smtClean="0"/>
              <a:t>in </a:t>
            </a:r>
            <a:r>
              <a:rPr lang="en-US" sz="4400" dirty="0" smtClean="0"/>
              <a:t>LYRA channel 4 + ESP-Q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2959100" cy="3600450"/>
          </a:xfrm>
        </p:spPr>
        <p:txBody>
          <a:bodyPr>
            <a:normAutofit/>
          </a:bodyPr>
          <a:lstStyle/>
          <a:p>
            <a:r>
              <a:rPr lang="en-US" dirty="0" err="1" smtClean="0"/>
              <a:t>Detrending</a:t>
            </a:r>
            <a:r>
              <a:rPr lang="en-US" dirty="0" smtClean="0"/>
              <a:t> needed (here 60 s)</a:t>
            </a:r>
          </a:p>
          <a:p>
            <a:r>
              <a:rPr lang="en-US" dirty="0" smtClean="0"/>
              <a:t>Periods at 12 s and 19 s </a:t>
            </a:r>
            <a:r>
              <a:rPr lang="en-US" dirty="0" smtClean="0"/>
              <a:t>consistent in both ESP and LYRA</a:t>
            </a:r>
            <a:endParaRPr lang="en-US" dirty="0" smtClean="0"/>
          </a:p>
          <a:p>
            <a:r>
              <a:rPr lang="en-US" dirty="0" smtClean="0"/>
              <a:t>Detection at 58 s caused by the </a:t>
            </a:r>
            <a:r>
              <a:rPr lang="en-US" dirty="0" err="1" smtClean="0"/>
              <a:t>detrending</a:t>
            </a:r>
            <a:r>
              <a:rPr lang="en-US" dirty="0" smtClean="0"/>
              <a:t> process</a:t>
            </a:r>
          </a:p>
          <a:p>
            <a:pPr marL="114300" indent="0" algn="r">
              <a:buNone/>
            </a:pPr>
            <a:r>
              <a:rPr lang="en-US" dirty="0"/>
              <a:t>  </a:t>
            </a:r>
            <a:r>
              <a:rPr lang="en-US" sz="1600" dirty="0" smtClean="0"/>
              <a:t> (Dominique et al., 2018)</a:t>
            </a:r>
            <a:endParaRPr lang="en-US" sz="1600" dirty="0"/>
          </a:p>
        </p:txBody>
      </p:sp>
      <p:pic>
        <p:nvPicPr>
          <p:cNvPr id="5" name="Picture 4" descr="LYRA_20170906_115200-121200_zr_bac_0060_-001_1000spe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10617" b="20741"/>
          <a:stretch/>
        </p:blipFill>
        <p:spPr>
          <a:xfrm>
            <a:off x="3746500" y="1080579"/>
            <a:ext cx="4025900" cy="4012124"/>
          </a:xfrm>
          <a:prstGeom prst="rect">
            <a:avLst/>
          </a:prstGeom>
        </p:spPr>
      </p:pic>
      <p:pic>
        <p:nvPicPr>
          <p:cNvPr id="9" name="Picture 8" descr="ESP_20170906_115300-121300_0060_-001_0010spe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57284" r="23418" b="17366"/>
          <a:stretch/>
        </p:blipFill>
        <p:spPr>
          <a:xfrm>
            <a:off x="3348564" y="1029361"/>
            <a:ext cx="3356251" cy="1485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2867" y="1191684"/>
            <a:ext cx="447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ESP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931481" y="3875618"/>
            <a:ext cx="548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LYRA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713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47198</TotalTime>
  <Words>984</Words>
  <Application>Microsoft Macintosh PowerPoint</Application>
  <PresentationFormat>On-screen Show (16:9)</PresentationFormat>
  <Paragraphs>130</Paragraphs>
  <Slides>16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Adjacency</vt:lpstr>
      <vt:lpstr>Joint observations of the X9.3 and X8.2 flares on 2017 September 6 and 10 by PROBA2/LYRA, SDO/EVE,  and MAVEN/EUVM  </vt:lpstr>
      <vt:lpstr>LYRA channels spectral response to quiet-Sun</vt:lpstr>
      <vt:lpstr>The X9.3 flare on September 6, 2017 as seen by PROBA2</vt:lpstr>
      <vt:lpstr>Origin of the flare emission in channel 2</vt:lpstr>
      <vt:lpstr>Origin of the flare emission in channel 2</vt:lpstr>
      <vt:lpstr>Origin of the flare emission in channel 2</vt:lpstr>
      <vt:lpstr>Extraction of the out-of-band contribution from channel 1</vt:lpstr>
      <vt:lpstr>Quasi-periodic pulsations (QPPs)</vt:lpstr>
      <vt:lpstr>QPPs in LYRA channel 4 + ESP-Q</vt:lpstr>
      <vt:lpstr>QPPs in channels 1 and 2</vt:lpstr>
      <vt:lpstr>X8.2 flare on September 10, 2017</vt:lpstr>
      <vt:lpstr>QPPs in the X8.2 flare</vt:lpstr>
      <vt:lpstr>Conclusions</vt:lpstr>
      <vt:lpstr>Thank you!</vt:lpstr>
      <vt:lpstr>PROBA2/LYRA fact sheet</vt:lpstr>
      <vt:lpstr>Impact of degradation: Carbon contamination</vt:lpstr>
    </vt:vector>
  </TitlesOfParts>
  <Company>ROB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Multi-instrument observation of sub-minute quasi-periodic pulsations in solar flares </dc:title>
  <dc:creator>Marie Dominique</dc:creator>
  <cp:lastModifiedBy>Marie Dominique</cp:lastModifiedBy>
  <cp:revision>271</cp:revision>
  <dcterms:created xsi:type="dcterms:W3CDTF">2016-06-11T08:17:45Z</dcterms:created>
  <dcterms:modified xsi:type="dcterms:W3CDTF">2018-10-30T05:18:24Z</dcterms:modified>
</cp:coreProperties>
</file>