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69" r:id="rId3"/>
    <p:sldId id="270" r:id="rId4"/>
    <p:sldId id="276" r:id="rId5"/>
    <p:sldId id="282" r:id="rId6"/>
    <p:sldId id="283" r:id="rId7"/>
    <p:sldId id="275" r:id="rId8"/>
    <p:sldId id="290" r:id="rId9"/>
    <p:sldId id="286" r:id="rId10"/>
    <p:sldId id="278" r:id="rId11"/>
    <p:sldId id="257" r:id="rId12"/>
    <p:sldId id="284" r:id="rId13"/>
    <p:sldId id="258" r:id="rId14"/>
    <p:sldId id="285" r:id="rId15"/>
    <p:sldId id="291" r:id="rId16"/>
    <p:sldId id="292" r:id="rId17"/>
    <p:sldId id="279" r:id="rId18"/>
    <p:sldId id="293" r:id="rId19"/>
    <p:sldId id="280" r:id="rId20"/>
    <p:sldId id="268" r:id="rId21"/>
    <p:sldId id="296" r:id="rId22"/>
    <p:sldId id="297" r:id="rId23"/>
    <p:sldId id="295"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778" autoAdjust="0"/>
  </p:normalViewPr>
  <p:slideViewPr>
    <p:cSldViewPr>
      <p:cViewPr>
        <p:scale>
          <a:sx n="90" d="100"/>
          <a:sy n="90" d="100"/>
        </p:scale>
        <p:origin x="-21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045A-5356-44EE-8AF7-3393EB53F55A}" type="datetimeFigureOut">
              <a:rPr lang="en-US" smtClean="0"/>
              <a:t>10/28/2018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7A14-65AF-4047-9C67-F6BA80FE5841}" type="slidenum">
              <a:rPr lang="en-US" smtClean="0"/>
              <a:t>‹#›</a:t>
            </a:fld>
            <a:endParaRPr lang="en-US"/>
          </a:p>
        </p:txBody>
      </p:sp>
    </p:spTree>
    <p:extLst>
      <p:ext uri="{BB962C8B-B14F-4D97-AF65-F5344CB8AC3E}">
        <p14:creationId xmlns:p14="http://schemas.microsoft.com/office/powerpoint/2010/main" val="268825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14</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1.82 orders of magnitude and 9% of data points (thus, only on a very limited part of the data range). Best exponent over this range = 2.10 +/- 0.01.</a:t>
            </a:r>
          </a:p>
          <a:p>
            <a:r>
              <a:rPr lang="en-US" baseline="0" dirty="0" smtClean="0"/>
              <a:t>Lognormal is better: more than 3 (!) orders of magnitude, 73%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15</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1.48 orders of magnitude and 17% of data points (thus, only on a very limited part of the data range). Best exponent over this range = 2.32 +/0.01.</a:t>
            </a:r>
          </a:p>
          <a:p>
            <a:r>
              <a:rPr lang="en-US" baseline="0" dirty="0" smtClean="0"/>
              <a:t>Lognormal is better: almost 2.4 orders of magnitude, 92%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16</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Lognormal distributions can arise as a product of </a:t>
            </a:r>
            <a:r>
              <a:rPr lang="en-US" dirty="0" err="1" smtClean="0"/>
              <a:t>i.i.d</a:t>
            </a:r>
            <a:r>
              <a:rPr lang="en-US" dirty="0" smtClean="0"/>
              <a:t>. random</a:t>
            </a:r>
            <a:r>
              <a:rPr lang="en-US" baseline="0" dirty="0" smtClean="0"/>
              <a:t> variables, e.g., in fractionation.</a:t>
            </a:r>
            <a:br>
              <a:rPr lang="en-US" baseline="0" dirty="0" smtClean="0"/>
            </a:br>
            <a:r>
              <a:rPr lang="en-US" baseline="0" dirty="0" smtClean="0"/>
              <a:t>See talk by </a:t>
            </a:r>
            <a:r>
              <a:rPr lang="en-US" baseline="0" dirty="0" err="1" smtClean="0"/>
              <a:t>Podladchikova</a:t>
            </a:r>
            <a:r>
              <a:rPr lang="en-US" baseline="0" dirty="0" smtClean="0"/>
              <a:t> et al. for other approach.</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every detected are, Solar Demon estimates the corresponding GOES (0.1-0.8 nm) X-ray flux, expressed in Wm^-2, as the total are intensity plus a correction factor in DN s􀀀1 (in 9.4 nm, normalized for exposure time) multiplied by 3.33  10^-10. The correction factor is the </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number of saturated pixels multiplied by 25,000.</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This shows the bootstrapping process is robust.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24</a:t>
            </a:fld>
            <a:endParaRPr lang="en-US"/>
          </a:p>
        </p:txBody>
      </p:sp>
    </p:spTree>
    <p:extLst>
      <p:ext uri="{BB962C8B-B14F-4D97-AF65-F5344CB8AC3E}">
        <p14:creationId xmlns:p14="http://schemas.microsoft.com/office/powerpoint/2010/main" val="349176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a:t>
            </a:r>
            <a:r>
              <a:rPr lang="en-US" baseline="0" smtClean="0"/>
              <a:t>This shows the bootstrapping process is robust.</a:t>
            </a:r>
            <a:endParaRPr lang="en-US"/>
          </a:p>
        </p:txBody>
      </p:sp>
      <p:sp>
        <p:nvSpPr>
          <p:cNvPr id="4" name="Slide Number Placeholder 3"/>
          <p:cNvSpPr>
            <a:spLocks noGrp="1"/>
          </p:cNvSpPr>
          <p:nvPr>
            <p:ph type="sldNum" sz="quarter" idx="10"/>
          </p:nvPr>
        </p:nvSpPr>
        <p:spPr/>
        <p:txBody>
          <a:bodyPr/>
          <a:lstStyle/>
          <a:p>
            <a:fld id="{BAA07A14-65AF-4047-9C67-F6BA80FE5841}" type="slidenum">
              <a:rPr lang="en-US" smtClean="0"/>
              <a:t>25</a:t>
            </a:fld>
            <a:endParaRPr lang="en-US"/>
          </a:p>
        </p:txBody>
      </p:sp>
    </p:spTree>
    <p:extLst>
      <p:ext uri="{BB962C8B-B14F-4D97-AF65-F5344CB8AC3E}">
        <p14:creationId xmlns:p14="http://schemas.microsoft.com/office/powerpoint/2010/main" val="146459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physical SOC concept, the driver is a slow and continuous energy input rate, the criticality mechanism is replaced by a critical point</a:t>
            </a:r>
          </a:p>
          <a:p>
            <a:r>
              <a:rPr lang="en-US" sz="1200" b="0" i="0" u="none" strike="noStrike" kern="1200" baseline="0" dirty="0" smtClean="0">
                <a:solidFill>
                  <a:schemeClr val="tx1"/>
                </a:solidFill>
                <a:latin typeface="+mn-lt"/>
                <a:ea typeface="+mn-ea"/>
                <a:cs typeface="+mn-cs"/>
              </a:rPr>
              <a:t>in form of an instability threshold, where an avalanche is triggered, usually consisting of a nonlinear growth phase and a subsequent saturation phase.</a:t>
            </a:r>
          </a:p>
        </p:txBody>
      </p:sp>
      <p:sp>
        <p:nvSpPr>
          <p:cNvPr id="4" name="Slide Number Placeholder 3"/>
          <p:cNvSpPr>
            <a:spLocks noGrp="1"/>
          </p:cNvSpPr>
          <p:nvPr>
            <p:ph type="sldNum" sz="quarter" idx="10"/>
          </p:nvPr>
        </p:nvSpPr>
        <p:spPr/>
        <p:txBody>
          <a:bodyPr/>
          <a:lstStyle/>
          <a:p>
            <a:fld id="{BAA07A14-65AF-4047-9C67-F6BA80FE5841}" type="slidenum">
              <a:rPr lang="en-US" smtClean="0"/>
              <a:t>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6</a:t>
            </a:fld>
            <a:endParaRPr lang="en-US"/>
          </a:p>
        </p:txBody>
      </p:sp>
    </p:spTree>
    <p:extLst>
      <p:ext uri="{BB962C8B-B14F-4D97-AF65-F5344CB8AC3E}">
        <p14:creationId xmlns:p14="http://schemas.microsoft.com/office/powerpoint/2010/main" val="252246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function p(</a:t>
            </a:r>
            <a:r>
              <a:rPr lang="en-US" sz="1200" b="0" i="0" u="none" strike="noStrike" kern="1200" baseline="0" dirty="0" err="1" smtClean="0">
                <a:solidFill>
                  <a:schemeClr val="tx1"/>
                </a:solidFill>
                <a:latin typeface="+mn-lt"/>
                <a:ea typeface="+mn-ea"/>
                <a:cs typeface="+mn-cs"/>
              </a:rPr>
              <a:t>x|alpha</a:t>
            </a:r>
            <a:r>
              <a:rPr lang="en-US" sz="1200" b="0" i="0" u="none" strike="noStrike" kern="1200" baseline="0" dirty="0" smtClean="0">
                <a:solidFill>
                  <a:schemeClr val="tx1"/>
                </a:solidFill>
                <a:latin typeface="+mn-lt"/>
                <a:ea typeface="+mn-ea"/>
                <a:cs typeface="+mn-cs"/>
              </a:rPr>
              <a:t>) is the probability that the data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)_</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were drawn from the theoretical power law distribution with exponent alpha. We look for the alpha which maximizes this likelihood.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D’Huys</a:t>
            </a:r>
            <a:r>
              <a:rPr lang="en-US" sz="1200" b="0" i="0" u="none" strike="noStrike" kern="1200" baseline="0" dirty="0" smtClean="0">
                <a:solidFill>
                  <a:schemeClr val="tx1"/>
                </a:solidFill>
                <a:latin typeface="+mn-lt"/>
                <a:ea typeface="+mn-ea"/>
                <a:cs typeface="+mn-cs"/>
              </a:rPr>
              <a:t> et al. 0216: Evolution of the scaling parameter estimate as a function of sample size using the improved graphical methods. The true value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is 1</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6 and is indicated by the horizontal line.</a:t>
            </a:r>
          </a:p>
          <a:p>
            <a:r>
              <a:rPr lang="en-US" sz="1200" b="0" i="0" u="none" strike="noStrike" kern="1200" baseline="0" dirty="0" smtClean="0">
                <a:solidFill>
                  <a:schemeClr val="tx1"/>
                </a:solidFill>
                <a:latin typeface="+mn-lt"/>
                <a:ea typeface="+mn-ea"/>
                <a:cs typeface="+mn-cs"/>
              </a:rPr>
              <a:t>We show the estimates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based on linear binning (in black), logarithmic binning (in blue), logarithmic binning with weights (in green), and the MLE method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distance is the maximum</a:t>
            </a:r>
            <a:r>
              <a:rPr lang="en-US" baseline="0" dirty="0" smtClean="0"/>
              <a:t> absolute difference between the CDF of the empirical distribution and the CDF of the fit in a data point.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9</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are for on-disk</a:t>
            </a:r>
            <a:r>
              <a:rPr lang="en-US" baseline="0" dirty="0" smtClean="0"/>
              <a:t> flares only. Off-limb flares can introduce bias since we may miss part of the flare behind the limb.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data points (flares): 8274</a:t>
            </a:r>
            <a:endParaRPr lang="en-US" dirty="0" smtClean="0"/>
          </a:p>
          <a:p>
            <a:r>
              <a:rPr lang="en-US" dirty="0" smtClean="0"/>
              <a:t>Integrated</a:t>
            </a:r>
            <a:r>
              <a:rPr lang="en-US" baseline="0" dirty="0" smtClean="0"/>
              <a:t> flare intensity: </a:t>
            </a:r>
            <a:r>
              <a:rPr lang="en-US" dirty="0" smtClean="0"/>
              <a:t>short</a:t>
            </a:r>
            <a:r>
              <a:rPr lang="en-US" baseline="0" dirty="0" smtClean="0"/>
              <a:t> duration f</a:t>
            </a:r>
            <a:r>
              <a:rPr lang="en-US" dirty="0" smtClean="0"/>
              <a:t>lares</a:t>
            </a:r>
            <a:r>
              <a:rPr lang="en-US" baseline="0" dirty="0" smtClean="0"/>
              <a:t> (consisting of only 1, 2 or a few images) empty horizontal bands in the lowest part of these plots.</a:t>
            </a:r>
          </a:p>
          <a:p>
            <a:r>
              <a:rPr lang="en-US" baseline="0" dirty="0" smtClean="0"/>
              <a:t>Integrated intensity is the sum of the intensities (sum of all pixel values of flare pixels in an image) over all images. Hence, it will be on average twice as large for flares lasting 2 images (4 minutes) than for flares lasting one image (2 minutes). One can thus understand and see there is a gap in between the average integrated brightness for one image and the average integrated brightness for two images. This effect also causes the small bump in the lower part of the CCDF of the integrated brightness.</a:t>
            </a:r>
          </a:p>
        </p:txBody>
      </p:sp>
      <p:sp>
        <p:nvSpPr>
          <p:cNvPr id="4" name="Slide Number Placeholder 3"/>
          <p:cNvSpPr>
            <a:spLocks noGrp="1"/>
          </p:cNvSpPr>
          <p:nvPr>
            <p:ph type="sldNum" sz="quarter" idx="10"/>
          </p:nvPr>
        </p:nvSpPr>
        <p:spPr/>
        <p:txBody>
          <a:bodyPr/>
          <a:lstStyle/>
          <a:p>
            <a:fld id="{BAA07A14-65AF-4047-9C67-F6BA80FE5841}" type="slidenum">
              <a:rPr lang="en-US" smtClean="0"/>
              <a:t>10</a:t>
            </a:fld>
            <a:endParaRPr lang="en-US"/>
          </a:p>
        </p:txBody>
      </p:sp>
    </p:spTree>
    <p:extLst>
      <p:ext uri="{BB962C8B-B14F-4D97-AF65-F5344CB8AC3E}">
        <p14:creationId xmlns:p14="http://schemas.microsoft.com/office/powerpoint/2010/main" val="401063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a</a:t>
            </a:r>
            <a:r>
              <a:rPr lang="en-US" sz="1200" b="0" i="0" kern="1200" baseline="0" dirty="0" smtClean="0">
                <a:solidFill>
                  <a:schemeClr val="tx1"/>
                </a:solidFill>
                <a:effectLst/>
                <a:latin typeface="+mn-lt"/>
                <a:ea typeface="+mn-ea"/>
                <a:cs typeface="+mn-cs"/>
              </a:rPr>
              <a:t> slight bump in the first part of the CCDF. This is due to the fact that there are some “holes” in the range of integrated intensities between flares of 1 image (lasting 2 minutes) and 2 images (lasting 4 minutes). </a:t>
            </a:r>
          </a:p>
          <a:p>
            <a:r>
              <a:rPr lang="en-US" sz="1200" b="0" i="0" kern="1200" baseline="0" dirty="0" smtClean="0">
                <a:solidFill>
                  <a:schemeClr val="tx1"/>
                </a:solidFill>
                <a:effectLst/>
                <a:latin typeface="+mn-lt"/>
                <a:ea typeface="+mn-ea"/>
                <a:cs typeface="+mn-cs"/>
              </a:rPr>
              <a:t>This kind of hole disappears for longer-lasting flares. So this is just a kind of bias introduced by the sampling cadence of 2 minutes, it’s no real feature of the distribution.</a:t>
            </a:r>
          </a:p>
          <a:p>
            <a:endParaRPr lang="en-US" baseline="0" dirty="0" smtClean="0"/>
          </a:p>
          <a:p>
            <a:r>
              <a:rPr lang="en-US" baseline="0" dirty="0" smtClean="0"/>
              <a:t>Power law is no good since only 1.82 orders of magnitude and 9% of data points (thus, only on a very limited part of the data range). Best exponent over this range = 2.10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a:t>
            </a:r>
            <a:r>
              <a:rPr lang="en-US" sz="1200" b="0" i="0" kern="1200" baseline="0" dirty="0" smtClean="0">
                <a:solidFill>
                  <a:schemeClr val="tx1"/>
                </a:solidFill>
                <a:effectLst/>
                <a:latin typeface="+mn-lt"/>
                <a:ea typeface="+mn-ea"/>
                <a:cs typeface="+mn-cs"/>
              </a:rPr>
              <a:t>bump in the CCDF here, as there are no “holes” in the range of peak flare intensities.</a:t>
            </a:r>
            <a:endParaRPr lang="en-US" baseline="0" dirty="0" smtClean="0"/>
          </a:p>
          <a:p>
            <a:endParaRPr lang="en-US" baseline="0" dirty="0" smtClean="0"/>
          </a:p>
          <a:p>
            <a:r>
              <a:rPr lang="en-US" baseline="0" dirty="0" smtClean="0"/>
              <a:t>Power law is no good since only 1.48 orders of magnitude and 17% of data points (thus, only on a very limited part of the data range). Best exponent over this range = 2.32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12</a:t>
            </a:fld>
            <a:endParaRPr lang="en-US"/>
          </a:p>
        </p:txBody>
      </p:sp>
    </p:spTree>
    <p:extLst>
      <p:ext uri="{BB962C8B-B14F-4D97-AF65-F5344CB8AC3E}">
        <p14:creationId xmlns:p14="http://schemas.microsoft.com/office/powerpoint/2010/main" val="2097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51/swsc/2015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Solar flare distributions:</a:t>
            </a:r>
            <a:br>
              <a:rPr lang="nl-BE" sz="4000" b="1" dirty="0" smtClean="0">
                <a:latin typeface="Arial" panose="020B0604020202020204" pitchFamily="34" charset="0"/>
                <a:cs typeface="Arial" panose="020B0604020202020204" pitchFamily="34" charset="0"/>
              </a:rPr>
            </a:br>
            <a:r>
              <a:rPr lang="nl-BE" sz="4000" b="1" dirty="0" smtClean="0">
                <a:latin typeface="Arial" panose="020B0604020202020204" pitchFamily="34" charset="0"/>
                <a:cs typeface="Arial" panose="020B0604020202020204" pitchFamily="34" charset="0"/>
              </a:rPr>
              <a:t>lognormal instead of power law?</a:t>
            </a:r>
            <a:endParaRPr lang="nl-BE" sz="4000" b="1" dirty="0">
              <a:latin typeface="Arial" panose="020B0604020202020204" pitchFamily="34" charset="0"/>
              <a:cs typeface="Arial" panose="020B0604020202020204" pitchFamily="34" charset="0"/>
            </a:endParaRPr>
          </a:p>
        </p:txBody>
      </p:sp>
      <p:grpSp>
        <p:nvGrpSpPr>
          <p:cNvPr id="23558" name="Group 2"/>
          <p:cNvGrpSpPr>
            <a:grpSpLocks/>
          </p:cNvGrpSpPr>
          <p:nvPr/>
        </p:nvGrpSpPr>
        <p:grpSpPr bwMode="auto">
          <a:xfrm>
            <a:off x="5448019" y="4911358"/>
            <a:ext cx="3391181" cy="1718042"/>
            <a:chOff x="4891791" y="6827838"/>
            <a:chExt cx="4823192" cy="2444402"/>
          </a:xfrm>
        </p:grpSpPr>
        <p:pic>
          <p:nvPicPr>
            <p:cNvPr id="23562" name="Picture 7" descr="STCE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2859" y="6827838"/>
              <a:ext cx="27082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p:cNvSpPr txBox="1">
              <a:spLocks noChangeArrowheads="1"/>
            </p:cNvSpPr>
            <p:nvPr/>
          </p:nvSpPr>
          <p:spPr bwMode="auto">
            <a:xfrm>
              <a:off x="4891791" y="8778876"/>
              <a:ext cx="4823192" cy="4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1400">
                  <a:latin typeface="Century" pitchFamily="18" charset="0"/>
                  <a:ea typeface="MS PGothic" pitchFamily="34" charset="-128"/>
                </a:rPr>
                <a:t>Solar-Terrestrial Centre of Excellence</a:t>
              </a:r>
            </a:p>
          </p:txBody>
        </p:sp>
      </p:grpSp>
      <p:sp>
        <p:nvSpPr>
          <p:cNvPr id="23559" name="TextBox 1"/>
          <p:cNvSpPr txBox="1">
            <a:spLocks noChangeArrowheads="1"/>
          </p:cNvSpPr>
          <p:nvPr/>
        </p:nvSpPr>
        <p:spPr bwMode="auto">
          <a:xfrm>
            <a:off x="194932" y="2807106"/>
            <a:ext cx="8763000"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algn="ctr" eaLnBrk="1" hangingPunct="1"/>
            <a:r>
              <a:rPr lang="en-US" altLang="en-US" sz="2800" u="sng" dirty="0">
                <a:latin typeface="Arial" panose="020B0604020202020204" pitchFamily="34" charset="0"/>
                <a:cs typeface="Arial" panose="020B0604020202020204" pitchFamily="34" charset="0"/>
              </a:rPr>
              <a:t>Cis </a:t>
            </a:r>
            <a:r>
              <a:rPr lang="en-US" altLang="en-US" sz="2800" u="sng" dirty="0" err="1" smtClean="0">
                <a:latin typeface="Arial" panose="020B0604020202020204" pitchFamily="34" charset="0"/>
                <a:cs typeface="Arial" panose="020B0604020202020204" pitchFamily="34" charset="0"/>
              </a:rPr>
              <a:t>Verbeeck</a:t>
            </a:r>
            <a:r>
              <a:rPr lang="en-US" altLang="en-US" sz="2800" dirty="0" smtClean="0">
                <a:latin typeface="Arial" panose="020B0604020202020204" pitchFamily="34" charset="0"/>
                <a:cs typeface="Arial" panose="020B0604020202020204" pitchFamily="34" charset="0"/>
              </a:rPr>
              <a:t>, Emil </a:t>
            </a:r>
            <a:r>
              <a:rPr lang="en-US" altLang="en-US" sz="2800" dirty="0" err="1" smtClean="0">
                <a:latin typeface="Arial" panose="020B0604020202020204" pitchFamily="34" charset="0"/>
                <a:cs typeface="Arial" panose="020B0604020202020204" pitchFamily="34" charset="0"/>
              </a:rPr>
              <a:t>Kraaikamp</a:t>
            </a:r>
            <a:r>
              <a:rPr lang="en-US" altLang="en-US" sz="2800" dirty="0" smtClean="0">
                <a:latin typeface="Arial" panose="020B0604020202020204" pitchFamily="34" charset="0"/>
                <a:cs typeface="Arial" panose="020B0604020202020204" pitchFamily="34" charset="0"/>
              </a:rPr>
              <a:t>, Lena </a:t>
            </a:r>
            <a:r>
              <a:rPr lang="en-US" altLang="en-US" sz="2800" dirty="0" err="1" smtClean="0">
                <a:latin typeface="Arial" panose="020B0604020202020204" pitchFamily="34" charset="0"/>
                <a:cs typeface="Arial" panose="020B0604020202020204" pitchFamily="34" charset="0"/>
              </a:rPr>
              <a:t>Podladchikova</a:t>
            </a:r>
            <a:endParaRPr lang="en-US" altLang="en-US" sz="2800" dirty="0">
              <a:latin typeface="Arial" panose="020B0604020202020204" pitchFamily="34" charset="0"/>
              <a:cs typeface="Arial" panose="020B0604020202020204" pitchFamily="34" charset="0"/>
            </a:endParaRPr>
          </a:p>
          <a:p>
            <a:pPr algn="ctr" eaLnBrk="1" hangingPunct="1"/>
            <a:r>
              <a:rPr lang="en-US" altLang="en-US" sz="2800" dirty="0" smtClean="0">
                <a:latin typeface="Arial" panose="020B0604020202020204" pitchFamily="34" charset="0"/>
                <a:cs typeface="Arial" panose="020B0604020202020204" pitchFamily="34" charset="0"/>
              </a:rPr>
              <a:t>Royal Observatory of Belgium</a:t>
            </a:r>
            <a:endParaRPr lang="en-US" altLang="en-US" sz="2800" dirty="0">
              <a:latin typeface="Arial" panose="020B0604020202020204" pitchFamily="34" charset="0"/>
              <a:cs typeface="Arial" panose="020B0604020202020204" pitchFamily="34" charset="0"/>
            </a:endParaRPr>
          </a:p>
        </p:txBody>
      </p:sp>
      <p:sp>
        <p:nvSpPr>
          <p:cNvPr id="23560" name="Fußzeilenplatzhalter 4"/>
          <p:cNvSpPr txBox="1">
            <a:spLocks noGrp="1"/>
          </p:cNvSpPr>
          <p:nvPr/>
        </p:nvSpPr>
        <p:spPr bwMode="auto">
          <a:xfrm>
            <a:off x="824881" y="4138091"/>
            <a:ext cx="7498705" cy="5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2400" b="1" dirty="0" smtClean="0">
                <a:latin typeface="Arial" panose="020B0604020202020204" pitchFamily="34" charset="0"/>
                <a:cs typeface="Arial" panose="020B0604020202020204" pitchFamily="34" charset="0"/>
              </a:rPr>
              <a:t>SDO Workshop, Ghent, Belgium</a:t>
            </a:r>
            <a:r>
              <a:rPr lang="de-DE" altLang="en-US" sz="2400" b="1" dirty="0" smtClean="0">
                <a:latin typeface="Arial" panose="020B0604020202020204" pitchFamily="34" charset="0"/>
                <a:cs typeface="Arial" panose="020B0604020202020204" pitchFamily="34" charset="0"/>
              </a:rPr>
              <a:t>, October 29, </a:t>
            </a:r>
            <a:r>
              <a:rPr lang="de-DE" altLang="en-US" sz="2400" b="1" dirty="0">
                <a:latin typeface="Arial" panose="020B0604020202020204" pitchFamily="34" charset="0"/>
                <a:cs typeface="Arial" panose="020B0604020202020204" pitchFamily="34" charset="0"/>
              </a:rPr>
              <a:t>2018</a:t>
            </a:r>
          </a:p>
        </p:txBody>
      </p:sp>
      <p:pic>
        <p:nvPicPr>
          <p:cNvPr id="2356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4907282"/>
            <a:ext cx="2076450" cy="17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pPr eaLnBrk="1" hangingPunct="1"/>
            <a:r>
              <a:rPr lang="fr-BE" altLang="en-US" sz="3600" b="1" dirty="0" smtClean="0">
                <a:latin typeface="Arial" panose="020B0604020202020204" pitchFamily="34" charset="0"/>
                <a:cs typeface="Arial" panose="020B0604020202020204" pitchFamily="34" charset="0"/>
              </a:rPr>
              <a:t> Data points 2010-2018</a:t>
            </a:r>
            <a:endParaRPr lang="fr-FR" altLang="en-US" sz="3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3642360"/>
            <a:ext cx="4251960" cy="2834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0" y="3642360"/>
            <a:ext cx="4251960" cy="2834640"/>
          </a:xfrm>
          <a:prstGeom prst="rect">
            <a:avLst/>
          </a:prstGeom>
        </p:spPr>
      </p:pic>
      <p:sp>
        <p:nvSpPr>
          <p:cNvPr id="2" name="TextBox 1"/>
          <p:cNvSpPr txBox="1"/>
          <p:nvPr/>
        </p:nvSpPr>
        <p:spPr>
          <a:xfrm>
            <a:off x="164592" y="990600"/>
            <a:ext cx="8979408" cy="33752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Solar Demon detected 8 274 on-disk flares between May </a:t>
            </a:r>
            <a:r>
              <a:rPr lang="en-US" sz="2000" dirty="0">
                <a:latin typeface="Arial" panose="020B0604020202020204" pitchFamily="34" charset="0"/>
                <a:cs typeface="Arial" panose="020B0604020202020204" pitchFamily="34" charset="0"/>
              </a:rPr>
              <a:t>13, 2010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March 16, </a:t>
            </a:r>
            <a:r>
              <a:rPr lang="en-US" sz="2000" dirty="0" smtClean="0">
                <a:latin typeface="Arial" panose="020B0604020202020204" pitchFamily="34" charset="0"/>
                <a:cs typeface="Arial" panose="020B0604020202020204" pitchFamily="34" charset="0"/>
              </a:rPr>
              <a:t>2018</a:t>
            </a:r>
          </a:p>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flare intensity (</a:t>
            </a:r>
            <a:r>
              <a:rPr lang="en-US" sz="2000" i="1" dirty="0" smtClean="0">
                <a:latin typeface="Arial" panose="020B0604020202020204" pitchFamily="34" charset="0"/>
                <a:cs typeface="Arial" panose="020B0604020202020204" pitchFamily="34" charset="0"/>
              </a:rPr>
              <a:t>left plot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short duration flares (consisting of only 1, 2 or a few images) </a:t>
            </a:r>
            <a:r>
              <a:rPr lang="en-US" sz="2000" dirty="0" smtClean="0">
                <a:latin typeface="Arial" panose="020B0604020202020204" pitchFamily="34" charset="0"/>
                <a:cs typeface="Arial" panose="020B0604020202020204" pitchFamily="34" charset="0"/>
              </a:rPr>
              <a:t>create near empty </a:t>
            </a:r>
            <a:r>
              <a:rPr lang="en-US" sz="2000" dirty="0">
                <a:latin typeface="Arial" panose="020B0604020202020204" pitchFamily="34" charset="0"/>
                <a:cs typeface="Arial" panose="020B0604020202020204" pitchFamily="34" charset="0"/>
              </a:rPr>
              <a:t>horizontal bands in the lowest part of these </a:t>
            </a:r>
            <a:r>
              <a:rPr lang="en-US" sz="2000" dirty="0" smtClean="0">
                <a:latin typeface="Arial" panose="020B0604020202020204" pitchFamily="34" charset="0"/>
                <a:cs typeface="Arial" panose="020B0604020202020204" pitchFamily="34" charset="0"/>
              </a:rPr>
              <a:t>plots</a:t>
            </a:r>
          </a:p>
          <a:p>
            <a:pPr marL="285750" indent="-28575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eak flare intensity (</a:t>
            </a:r>
            <a:r>
              <a:rPr lang="en-US" sz="2000" i="1" dirty="0" smtClean="0">
                <a:latin typeface="Arial" panose="020B0604020202020204" pitchFamily="34" charset="0"/>
                <a:cs typeface="Arial" panose="020B0604020202020204" pitchFamily="34" charset="0"/>
              </a:rPr>
              <a:t>right plot</a:t>
            </a:r>
            <a:r>
              <a:rPr lang="en-US" sz="2000" dirty="0" smtClean="0">
                <a:latin typeface="Arial" panose="020B0604020202020204" pitchFamily="34" charset="0"/>
                <a:cs typeface="Arial" panose="020B0604020202020204" pitchFamily="34" charset="0"/>
              </a:rPr>
              <a:t>): the blue, magenta, and red horizontal lines correspond roughly to GOES C1, M1 and X1 flares</a:t>
            </a:r>
          </a:p>
          <a:p>
            <a:pPr marL="285750" indent="-285750">
              <a:spcAft>
                <a:spcPts val="1000"/>
              </a:spcAft>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a:spcAft>
                <a:spcPts val="10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1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all </a:t>
            </a:r>
            <a:r>
              <a:rPr lang="en-US" b="1" dirty="0"/>
              <a:t>data</a:t>
            </a:r>
            <a:endParaRPr lang="en-US" dirty="0"/>
          </a:p>
          <a:p>
            <a:r>
              <a:rPr lang="en-US" dirty="0"/>
              <a:t>Orders of magnitude	</a:t>
            </a:r>
            <a:r>
              <a:rPr lang="en-US" dirty="0" smtClean="0">
                <a:solidFill>
                  <a:srgbClr val="FF0000"/>
                </a:solidFill>
              </a:rPr>
              <a:t>1.82</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endParaRPr lang="en-US" b="1" dirty="0" smtClean="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0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all </a:t>
            </a:r>
            <a:r>
              <a:rPr lang="en-US" b="1" dirty="0"/>
              <a:t>data</a:t>
            </a:r>
            <a:endParaRPr lang="en-US" dirty="0"/>
          </a:p>
          <a:p>
            <a:r>
              <a:rPr lang="en-US" dirty="0"/>
              <a:t>Orders of magnitude	</a:t>
            </a:r>
            <a:r>
              <a:rPr lang="en-US" dirty="0" smtClean="0">
                <a:solidFill>
                  <a:srgbClr val="FF0000"/>
                </a:solidFill>
              </a:rPr>
              <a:t>1.48</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endParaRPr lang="en-US" b="1" dirty="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9232" y="0"/>
            <a:ext cx="9601199" cy="1143000"/>
          </a:xfrm>
        </p:spPr>
        <p:txBody>
          <a:bodyPr>
            <a:noAutofit/>
          </a:bodyPr>
          <a:lstStyle/>
          <a:p>
            <a:pPr eaLnBrk="1" hangingPunct="1"/>
            <a:r>
              <a:rPr lang="fr-BE" altLang="en-US" sz="3600" b="1" dirty="0" smtClean="0">
                <a:latin typeface="Arial" panose="020B0604020202020204" pitchFamily="34" charset="0"/>
                <a:cs typeface="Arial" panose="020B0604020202020204" pitchFamily="34" charset="0"/>
              </a:rPr>
              <a:t>Power </a:t>
            </a:r>
            <a:r>
              <a:rPr lang="fr-BE" altLang="en-US" sz="3600" b="1" dirty="0" err="1" smtClean="0">
                <a:latin typeface="Arial" panose="020B0604020202020204" pitchFamily="34" charset="0"/>
                <a:cs typeface="Arial" panose="020B0604020202020204" pitchFamily="34" charset="0"/>
              </a:rPr>
              <a:t>law</a:t>
            </a:r>
            <a:r>
              <a:rPr lang="fr-BE" altLang="en-US" sz="3600" b="1" dirty="0" smtClean="0">
                <a:latin typeface="Arial" panose="020B0604020202020204" pitchFamily="34" charset="0"/>
                <a:cs typeface="Arial" panose="020B0604020202020204" pitchFamily="34" charset="0"/>
              </a:rPr>
              <a:t> </a:t>
            </a:r>
            <a:r>
              <a:rPr lang="fr-BE" altLang="en-US" sz="3600" b="1" dirty="0" err="1" smtClean="0">
                <a:latin typeface="Arial" panose="020B0604020202020204" pitchFamily="34" charset="0"/>
                <a:cs typeface="Arial" panose="020B0604020202020204" pitchFamily="34" charset="0"/>
              </a:rPr>
              <a:t>exponent</a:t>
            </a:r>
            <a:r>
              <a:rPr lang="fr-BE" altLang="en-US" sz="3600" b="1" dirty="0" smtClean="0">
                <a:latin typeface="Arial" panose="020B0604020202020204" pitchFamily="34" charset="0"/>
                <a:cs typeface="Arial" panose="020B0604020202020204" pitchFamily="34" charset="0"/>
              </a:rPr>
              <a:t> as a </a:t>
            </a:r>
            <a:r>
              <a:rPr lang="fr-BE" altLang="en-US" sz="3600" b="1" dirty="0" err="1" smtClean="0">
                <a:latin typeface="Arial" panose="020B0604020202020204" pitchFamily="34" charset="0"/>
                <a:cs typeface="Arial" panose="020B0604020202020204" pitchFamily="34" charset="0"/>
              </a:rPr>
              <a:t>function</a:t>
            </a:r>
            <a:r>
              <a:rPr lang="fr-BE" altLang="en-US" sz="3600" b="1" dirty="0" smtClean="0">
                <a:latin typeface="Arial" panose="020B0604020202020204" pitchFamily="34" charset="0"/>
                <a:cs typeface="Arial" panose="020B0604020202020204" pitchFamily="34" charset="0"/>
              </a:rPr>
              <a:t> of </a:t>
            </a:r>
            <a:r>
              <a:rPr lang="fr-BE" altLang="en-US" sz="3600" b="1" i="1" dirty="0" err="1" smtClean="0">
                <a:latin typeface="Arial" panose="020B0604020202020204" pitchFamily="34" charset="0"/>
                <a:cs typeface="Arial" panose="020B0604020202020204" pitchFamily="34" charset="0"/>
              </a:rPr>
              <a:t>x</a:t>
            </a:r>
            <a:r>
              <a:rPr lang="fr-BE" altLang="en-US" sz="3600" b="1" baseline="-25000" dirty="0" err="1" smtClean="0">
                <a:latin typeface="Arial" panose="020B0604020202020204" pitchFamily="34" charset="0"/>
                <a:cs typeface="Arial" panose="020B0604020202020204" pitchFamily="34" charset="0"/>
              </a:rPr>
              <a:t>min</a:t>
            </a:r>
            <a:endParaRPr lang="fr-FR" altLang="en-US" sz="3600" b="1" baseline="-25000" dirty="0" smtClean="0">
              <a:latin typeface="Arial" panose="020B0604020202020204" pitchFamily="34" charset="0"/>
              <a:cs typeface="Arial" panose="020B0604020202020204" pitchFamily="34" charset="0"/>
            </a:endParaRPr>
          </a:p>
        </p:txBody>
      </p:sp>
      <p:sp>
        <p:nvSpPr>
          <p:cNvPr id="31748" name="Rectangle 3"/>
          <p:cNvSpPr>
            <a:spLocks noGrp="1" noChangeArrowheads="1"/>
          </p:cNvSpPr>
          <p:nvPr>
            <p:ph type="body" idx="1"/>
          </p:nvPr>
        </p:nvSpPr>
        <p:spPr>
          <a:xfrm>
            <a:off x="304800" y="1219200"/>
            <a:ext cx="9296400" cy="5410200"/>
          </a:xfrm>
        </p:spPr>
        <p:txBody>
          <a:bodyPr>
            <a:normAutofit/>
          </a:bodyPr>
          <a:lstStyle/>
          <a:p>
            <a:pPr>
              <a:spcBef>
                <a:spcPts val="0"/>
              </a:spcBef>
            </a:pPr>
            <a:r>
              <a:rPr lang="fr-FR" altLang="en-US" sz="2200" dirty="0" smtClean="0">
                <a:latin typeface="Arial" panose="020B0604020202020204" pitchFamily="34" charset="0"/>
                <a:cs typeface="Arial" panose="020B0604020202020204" pitchFamily="34" charset="0"/>
              </a:rPr>
              <a:t>For </a:t>
            </a:r>
            <a:r>
              <a:rPr lang="fr-FR" altLang="en-US" sz="2200" dirty="0" err="1" smtClean="0">
                <a:latin typeface="Arial" panose="020B0604020202020204" pitchFamily="34" charset="0"/>
                <a:cs typeface="Arial" panose="020B0604020202020204" pitchFamily="34" charset="0"/>
              </a:rPr>
              <a:t>every</a:t>
            </a:r>
            <a:r>
              <a:rPr lang="fr-FR" altLang="en-US" sz="2200" dirty="0" smtClean="0">
                <a:latin typeface="Arial" panose="020B0604020202020204" pitchFamily="34" charset="0"/>
                <a:cs typeface="Arial" panose="020B0604020202020204" pitchFamily="34" charset="0"/>
              </a:rPr>
              <a:t> value </a:t>
            </a:r>
            <a:r>
              <a:rPr lang="fr-BE" altLang="en-US" sz="2400" i="1" dirty="0" err="1">
                <a:latin typeface="Arial" panose="020B0604020202020204" pitchFamily="34" charset="0"/>
                <a:cs typeface="Arial" panose="020B0604020202020204" pitchFamily="34" charset="0"/>
              </a:rPr>
              <a:t>x</a:t>
            </a:r>
            <a:r>
              <a:rPr lang="fr-BE" altLang="en-US" sz="2400" baseline="-25000" dirty="0" err="1">
                <a:latin typeface="Arial" panose="020B0604020202020204" pitchFamily="34" charset="0"/>
                <a:cs typeface="Arial" panose="020B0604020202020204" pitchFamily="34" charset="0"/>
              </a:rPr>
              <a:t>min</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lower</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cut</a:t>
            </a:r>
            <a:r>
              <a:rPr lang="fr-FR" altLang="en-US" sz="2200" dirty="0" smtClean="0">
                <a:latin typeface="Arial" panose="020B0604020202020204" pitchFamily="34" charset="0"/>
                <a:cs typeface="Arial" panose="020B0604020202020204" pitchFamily="34" charset="0"/>
              </a:rPr>
              <a:t>-off value for the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pPr marL="0" indent="0">
              <a:spcBef>
                <a:spcPts val="0"/>
              </a:spcBef>
              <a:buNone/>
            </a:pPr>
            <a:r>
              <a:rPr lang="fr-FR" altLang="en-US" sz="2200" dirty="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we</a:t>
            </a:r>
            <a:r>
              <a:rPr lang="fr-FR" altLang="en-US" sz="2200" dirty="0" smtClean="0">
                <a:latin typeface="Arial" panose="020B0604020202020204" pitchFamily="34" charset="0"/>
                <a:cs typeface="Arial" panose="020B0604020202020204" pitchFamily="34" charset="0"/>
              </a:rPr>
              <a:t> plot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of the </a:t>
            </a:r>
            <a:r>
              <a:rPr lang="fr-FR" altLang="en-US" sz="2200" dirty="0" err="1" smtClean="0">
                <a:latin typeface="Arial" panose="020B0604020202020204" pitchFamily="34" charset="0"/>
                <a:cs typeface="Arial" panose="020B0604020202020204" pitchFamily="34" charset="0"/>
              </a:rPr>
              <a:t>corresponding</a:t>
            </a:r>
            <a:r>
              <a:rPr lang="fr-FR" altLang="en-US" sz="2200" dirty="0" smtClean="0">
                <a:latin typeface="Arial" panose="020B0604020202020204" pitchFamily="34" charset="0"/>
                <a:cs typeface="Arial" panose="020B0604020202020204" pitchFamily="34" charset="0"/>
              </a:rPr>
              <a:t>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r>
              <a:rPr lang="fr-FR" altLang="en-US" sz="2200" dirty="0" smtClean="0">
                <a:latin typeface="Arial" panose="020B0604020202020204" pitchFamily="34" charset="0"/>
                <a:cs typeface="Arial" panose="020B0604020202020204" pitchFamily="34" charset="0"/>
              </a:rPr>
              <a:t>There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 range in </a:t>
            </a:r>
            <a:r>
              <a:rPr lang="fr-BE" altLang="en-US" sz="2000" i="1" dirty="0" err="1">
                <a:latin typeface="Arial" panose="020B0604020202020204" pitchFamily="34" charset="0"/>
                <a:cs typeface="Arial" panose="020B0604020202020204" pitchFamily="34" charset="0"/>
              </a:rPr>
              <a:t>x</a:t>
            </a:r>
            <a:r>
              <a:rPr lang="fr-BE" altLang="en-US" sz="2000" baseline="-25000" dirty="0" err="1">
                <a:latin typeface="Arial" panose="020B0604020202020204" pitchFamily="34" charset="0"/>
                <a:cs typeface="Arial" panose="020B0604020202020204" pitchFamily="34" charset="0"/>
              </a:rPr>
              <a:t>min</a:t>
            </a:r>
            <a:r>
              <a:rPr lang="fr-BE" altLang="en-US" sz="2000" baseline="-25000" dirty="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where</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near</a:t>
            </a:r>
            <a:r>
              <a:rPr lang="fr-FR" altLang="en-US" sz="2200" dirty="0" smtClean="0">
                <a:latin typeface="Arial" panose="020B0604020202020204" pitchFamily="34" charset="0"/>
                <a:cs typeface="Arial" panose="020B0604020202020204" pitchFamily="34" charset="0"/>
              </a:rPr>
              <a:t> constant (horizontal </a:t>
            </a:r>
            <a:r>
              <a:rPr lang="fr-FR" altLang="en-US" sz="2200" dirty="0" err="1" smtClean="0">
                <a:latin typeface="Arial" panose="020B0604020202020204" pitchFamily="34" charset="0"/>
                <a:cs typeface="Arial" panose="020B0604020202020204" pitchFamily="34" charset="0"/>
              </a:rPr>
              <a:t>regime</a:t>
            </a:r>
            <a:r>
              <a:rPr lang="fr-FR" altLang="en-US" sz="2200" dirty="0" smtClean="0">
                <a:latin typeface="Arial" panose="020B0604020202020204" pitchFamily="34" charset="0"/>
                <a:cs typeface="Arial" panose="020B0604020202020204" pitchFamily="34" charset="0"/>
              </a:rPr>
              <a:t>). This </a:t>
            </a:r>
            <a:r>
              <a:rPr lang="fr-FR" altLang="en-US" sz="2200" dirty="0" err="1" smtClean="0">
                <a:latin typeface="Arial" panose="020B0604020202020204" pitchFamily="34" charset="0"/>
                <a:cs typeface="Arial" panose="020B0604020202020204" pitchFamily="34" charset="0"/>
              </a:rPr>
              <a:t>also</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suggests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that</a:t>
            </a:r>
            <a:r>
              <a:rPr lang="fr-FR" altLang="en-US" sz="2200" dirty="0" smtClean="0">
                <a:latin typeface="Arial" panose="020B0604020202020204" pitchFamily="34" charset="0"/>
                <a:cs typeface="Arial" panose="020B0604020202020204" pitchFamily="34" charset="0"/>
              </a:rPr>
              <a:t> a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model</a:t>
            </a:r>
          </a:p>
          <a:p>
            <a:pPr marL="0" indent="0">
              <a:spcBef>
                <a:spcPts val="0"/>
              </a:spcBef>
              <a:buNone/>
            </a:pP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not a good description of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40" y="2286000"/>
            <a:ext cx="4251960" cy="283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2286000"/>
            <a:ext cx="4251960" cy="2834640"/>
          </a:xfrm>
          <a:prstGeom prst="rect">
            <a:avLst/>
          </a:prstGeom>
        </p:spPr>
      </p:pic>
    </p:spTree>
    <p:extLst>
      <p:ext uri="{BB962C8B-B14F-4D97-AF65-F5344CB8AC3E}">
        <p14:creationId xmlns:p14="http://schemas.microsoft.com/office/powerpoint/2010/main" val="18730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7200" y="1066800"/>
            <a:ext cx="8077200" cy="1676399"/>
          </a:xfrm>
        </p:spPr>
        <p:txBody>
          <a:bodyPr>
            <a:normAutofit/>
          </a:bodyPr>
          <a:lstStyle/>
          <a:p>
            <a:pPr marL="0" indent="0">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random variable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lognormally distributed if and only if</a:t>
            </a:r>
          </a:p>
          <a:p>
            <a:pPr marL="0" indent="0">
              <a:spcBef>
                <a:spcPts val="0"/>
              </a:spcBef>
              <a:spcAft>
                <a:spcPts val="1000"/>
              </a:spcAft>
              <a:buNone/>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ln(</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has a </a:t>
            </a:r>
            <a:r>
              <a:rPr lang="en-US" sz="2000" dirty="0" smtClean="0">
                <a:latin typeface="Arial" panose="020B0604020202020204" pitchFamily="34" charset="0"/>
                <a:cs typeface="Arial" panose="020B0604020202020204" pitchFamily="34" charset="0"/>
              </a:rPr>
              <a:t>normal distribution.</a:t>
            </a:r>
          </a:p>
          <a:p>
            <a:pPr marL="0" indent="0">
              <a:spcBef>
                <a:spcPts val="0"/>
              </a:spcBef>
              <a:buNone/>
            </a:pPr>
            <a:r>
              <a:rPr lang="en-US" sz="2000" dirty="0" smtClean="0">
                <a:latin typeface="Arial" panose="020B0604020202020204" pitchFamily="34" charset="0"/>
                <a:cs typeface="Arial" panose="020B0604020202020204" pitchFamily="34" charset="0"/>
              </a:rPr>
              <a:t>If µ </a:t>
            </a:r>
            <a:r>
              <a:rPr lang="en-US" sz="2000" dirty="0">
                <a:latin typeface="Arial" panose="020B0604020202020204" pitchFamily="34" charset="0"/>
                <a:cs typeface="Arial" panose="020B0604020202020204" pitchFamily="34" charset="0"/>
              </a:rPr>
              <a:t>and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mean and standard </a:t>
            </a:r>
            <a:r>
              <a:rPr lang="en-US" sz="2000" dirty="0" smtClean="0">
                <a:latin typeface="Arial" panose="020B0604020202020204" pitchFamily="34" charset="0"/>
                <a:cs typeface="Arial" panose="020B0604020202020204" pitchFamily="34" charset="0"/>
              </a:rPr>
              <a:t>deviation </a:t>
            </a:r>
            <a:r>
              <a:rPr lang="en-US" sz="2000" dirty="0">
                <a:latin typeface="Arial" panose="020B0604020202020204" pitchFamily="34" charset="0"/>
                <a:cs typeface="Arial" panose="020B0604020202020204" pitchFamily="34" charset="0"/>
              </a:rPr>
              <a:t>of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a:t>
            </a:r>
          </a:p>
          <a:p>
            <a:pPr marL="0" indent="0">
              <a:spcBef>
                <a:spcPts val="0"/>
              </a:spcBef>
              <a:buNone/>
            </a:pPr>
            <a:r>
              <a:rPr lang="en-US" sz="2000" dirty="0" smtClean="0">
                <a:latin typeface="Arial" panose="020B0604020202020204" pitchFamily="34" charset="0"/>
                <a:cs typeface="Arial" panose="020B0604020202020204" pitchFamily="34" charset="0"/>
              </a:rPr>
              <a:t>then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exp</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µ </a:t>
            </a:r>
            <a:r>
              <a:rPr lang="en-US"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σ </a:t>
            </a:r>
            <a:r>
              <a:rPr lang="en-US" sz="2000" i="1" dirty="0" smtClean="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 with </a:t>
            </a:r>
            <a:r>
              <a:rPr lang="en-US" sz="2000" i="1"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standard normal </a:t>
            </a:r>
            <a:r>
              <a:rPr lang="en-US" sz="2000" dirty="0">
                <a:latin typeface="Arial" panose="020B0604020202020204" pitchFamily="34" charset="0"/>
                <a:cs typeface="Arial" panose="020B0604020202020204" pitchFamily="34" charset="0"/>
              </a:rPr>
              <a:t>variable</a:t>
            </a:r>
            <a:r>
              <a:rPr lang="en-US" sz="2000" dirty="0" smtClean="0">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Introducing the lognormal distribution</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14800" cy="4114800"/>
          </a:xfrm>
          <a:prstGeom prst="rect">
            <a:avLst/>
          </a:prstGeom>
        </p:spPr>
      </p:pic>
      <p:sp>
        <p:nvSpPr>
          <p:cNvPr id="3" name="TextBox 2"/>
          <p:cNvSpPr txBox="1"/>
          <p:nvPr/>
        </p:nvSpPr>
        <p:spPr>
          <a:xfrm>
            <a:off x="228600" y="3477161"/>
            <a:ext cx="47244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lognormal </a:t>
            </a:r>
            <a:r>
              <a:rPr lang="en-US" sz="2000" dirty="0">
                <a:latin typeface="Arial" panose="020B0604020202020204" pitchFamily="34" charset="0"/>
                <a:cs typeface="Arial" panose="020B0604020202020204" pitchFamily="34" charset="0"/>
              </a:rPr>
              <a:t>process is the statistical realization </a:t>
            </a:r>
            <a:r>
              <a:rPr lang="en-US" sz="2000" dirty="0" smtClean="0">
                <a:latin typeface="Arial" panose="020B0604020202020204" pitchFamily="34" charset="0"/>
                <a:cs typeface="Arial" panose="020B0604020202020204" pitchFamily="34" charset="0"/>
              </a:rPr>
              <a:t>of the product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many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ndependent</a:t>
            </a:r>
            <a:r>
              <a:rPr lang="en-US" sz="2000" dirty="0">
                <a:latin typeface="Arial" panose="020B0604020202020204" pitchFamily="34" charset="0"/>
                <a:cs typeface="Arial" panose="020B0604020202020204" pitchFamily="34" charset="0"/>
              </a:rPr>
              <a:t> random </a:t>
            </a:r>
            <a:r>
              <a:rPr lang="en-US" sz="2000" dirty="0" smtClean="0">
                <a:latin typeface="Arial" panose="020B0604020202020204" pitchFamily="34" charset="0"/>
                <a:cs typeface="Arial" panose="020B0604020202020204" pitchFamily="34" charset="0"/>
              </a:rPr>
              <a:t>variables,</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which is positive.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2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683675"/>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1.82</a:t>
            </a:r>
            <a:r>
              <a:rPr lang="en-US" dirty="0"/>
              <a:t>		</a:t>
            </a:r>
            <a:r>
              <a:rPr lang="en-US" b="1" dirty="0" smtClean="0">
                <a:solidFill>
                  <a:srgbClr val="92D050"/>
                </a:solidFill>
              </a:rPr>
              <a:t>3.45</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b="1" dirty="0" smtClean="0">
                <a:solidFill>
                  <a:srgbClr val="92D050"/>
                </a:solidFill>
              </a:rPr>
              <a:t>73</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r>
              <a:rPr lang="en-US" b="1" dirty="0" smtClean="0">
                <a:solidFill>
                  <a:srgbClr val="92D050"/>
                </a:solidFill>
              </a:rPr>
              <a:t>0.68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34.81;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657600"/>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1.48</a:t>
            </a:r>
            <a:r>
              <a:rPr lang="en-US" dirty="0"/>
              <a:t>		</a:t>
            </a:r>
            <a:r>
              <a:rPr lang="en-US" b="1" dirty="0" smtClean="0">
                <a:solidFill>
                  <a:srgbClr val="92D050"/>
                </a:solidFill>
              </a:rPr>
              <a:t>2.39</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b="1" dirty="0" smtClean="0">
                <a:solidFill>
                  <a:srgbClr val="92D050"/>
                </a:solidFill>
              </a:rPr>
              <a:t>92</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r>
              <a:rPr lang="en-US" b="1" dirty="0" smtClean="0">
                <a:solidFill>
                  <a:srgbClr val="92D050"/>
                </a:solidFill>
              </a:rPr>
              <a:t>0.28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24.66;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12899" y="1066800"/>
            <a:ext cx="8305800" cy="5486400"/>
          </a:xfrm>
        </p:spPr>
        <p:txBody>
          <a:bodyPr>
            <a:noAutofit/>
          </a:bodyPr>
          <a:lstStyle/>
          <a:p>
            <a:pPr>
              <a:spcBef>
                <a:spcPts val="0"/>
              </a:spcBef>
              <a:spcAft>
                <a:spcPts val="1000"/>
              </a:spcAft>
            </a:pPr>
            <a:r>
              <a:rPr lang="en-US" sz="1800" dirty="0" smtClean="0">
                <a:latin typeface="Arial" panose="020B0604020202020204" pitchFamily="34" charset="0"/>
                <a:cs typeface="Arial" panose="020B0604020202020204" pitchFamily="34" charset="0"/>
              </a:rPr>
              <a:t>How can </a:t>
            </a:r>
            <a:r>
              <a:rPr lang="en-US" sz="1800" dirty="0">
                <a:latin typeface="Arial" panose="020B0604020202020204" pitchFamily="34" charset="0"/>
                <a:cs typeface="Arial" panose="020B0604020202020204" pitchFamily="34" charset="0"/>
              </a:rPr>
              <a:t>this result be reconciled with the many papers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describe the power law distribution of </a:t>
            </a:r>
            <a:r>
              <a:rPr lang="en-US" sz="1800" dirty="0" smtClean="0">
                <a:latin typeface="Arial" panose="020B0604020202020204" pitchFamily="34" charset="0"/>
                <a:cs typeface="Arial" panose="020B0604020202020204" pitchFamily="34" charset="0"/>
              </a:rPr>
              <a:t>flare parameters as </a:t>
            </a:r>
            <a:r>
              <a:rPr lang="en-US" sz="1800" dirty="0">
                <a:latin typeface="Arial" panose="020B0604020202020204" pitchFamily="34" charset="0"/>
                <a:cs typeface="Arial" panose="020B0604020202020204" pitchFamily="34" charset="0"/>
              </a:rPr>
              <a:t>observed in various data sets</a:t>
            </a:r>
            <a:r>
              <a:rPr lang="en-US" sz="18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studies do not agree on the actual </a:t>
            </a:r>
            <a:r>
              <a:rPr lang="en-US" sz="1800" dirty="0" smtClean="0">
                <a:latin typeface="Arial" panose="020B0604020202020204" pitchFamily="34" charset="0"/>
                <a:cs typeface="Arial" panose="020B0604020202020204" pitchFamily="34" charset="0"/>
              </a:rPr>
              <a:t>power law exponent, finding </a:t>
            </a:r>
            <a:r>
              <a:rPr lang="en-US" sz="1800" dirty="0">
                <a:latin typeface="Arial" panose="020B0604020202020204" pitchFamily="34" charset="0"/>
                <a:cs typeface="Arial" panose="020B0604020202020204" pitchFamily="34" charset="0"/>
              </a:rPr>
              <a:t>a whole range of </a:t>
            </a:r>
            <a:r>
              <a:rPr lang="en-US" sz="1800" dirty="0" smtClean="0">
                <a:latin typeface="Arial" panose="020B0604020202020204" pitchFamily="34" charset="0"/>
                <a:cs typeface="Arial" panose="020B0604020202020204" pitchFamily="34" charset="0"/>
              </a:rPr>
              <a:t>exponents both </a:t>
            </a:r>
            <a:r>
              <a:rPr lang="en-US" sz="1800" dirty="0">
                <a:latin typeface="Arial" panose="020B0604020202020204" pitchFamily="34" charset="0"/>
                <a:cs typeface="Arial" panose="020B0604020202020204" pitchFamily="34" charset="0"/>
              </a:rPr>
              <a:t>below and above </a:t>
            </a:r>
            <a:r>
              <a:rPr lang="en-US" sz="1800" dirty="0" smtClean="0">
                <a:latin typeface="Arial" panose="020B0604020202020204" pitchFamily="34" charset="0"/>
                <a:cs typeface="Arial" panose="020B0604020202020204" pitchFamily="34" charset="0"/>
              </a:rPr>
              <a:t>2</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divergence of exponent values may be </a:t>
            </a:r>
            <a:r>
              <a:rPr lang="en-US" sz="1800" dirty="0" smtClean="0">
                <a:latin typeface="Arial" panose="020B0604020202020204" pitchFamily="34" charset="0"/>
                <a:cs typeface="Arial" panose="020B0604020202020204" pitchFamily="34" charset="0"/>
              </a:rPr>
              <a:t>partly due </a:t>
            </a:r>
            <a:r>
              <a:rPr lang="en-US" sz="1800" dirty="0">
                <a:latin typeface="Arial" panose="020B0604020202020204" pitchFamily="34" charset="0"/>
                <a:cs typeface="Arial" panose="020B0604020202020204" pitchFamily="34" charset="0"/>
              </a:rPr>
              <a:t>to pollution of the data sets by the solar </a:t>
            </a:r>
            <a:r>
              <a:rPr lang="en-US" sz="1800" dirty="0" smtClean="0">
                <a:latin typeface="Arial" panose="020B0604020202020204" pitchFamily="34" charset="0"/>
                <a:cs typeface="Arial" panose="020B0604020202020204" pitchFamily="34" charset="0"/>
              </a:rPr>
              <a:t>background</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sets lacking spatial information </a:t>
            </a:r>
            <a:r>
              <a:rPr lang="en-US" sz="1800" dirty="0" smtClean="0">
                <a:latin typeface="Arial" panose="020B0604020202020204" pitchFamily="34" charset="0"/>
                <a:cs typeface="Arial" panose="020B0604020202020204" pitchFamily="34" charset="0"/>
              </a:rPr>
              <a:t>about flares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typically classify simultaneous </a:t>
            </a:r>
            <a:r>
              <a:rPr lang="en-US" sz="1800" dirty="0" smtClean="0">
                <a:latin typeface="Arial" panose="020B0604020202020204" pitchFamily="34" charset="0"/>
                <a:cs typeface="Arial" panose="020B0604020202020204" pitchFamily="34" charset="0"/>
              </a:rPr>
              <a:t>flares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regions of the Sun as a single </a:t>
            </a:r>
            <a:r>
              <a:rPr lang="en-US" sz="1800" dirty="0" smtClean="0">
                <a:latin typeface="Arial" panose="020B0604020202020204" pitchFamily="34" charset="0"/>
                <a:cs typeface="Arial" panose="020B0604020202020204" pitchFamily="34" charset="0"/>
              </a:rPr>
              <a:t>flare</a:t>
            </a:r>
            <a:r>
              <a:rPr lang="en-US" sz="1800" dirty="0">
                <a:latin typeface="Arial" panose="020B0604020202020204" pitchFamily="34" charset="0"/>
                <a:cs typeface="Arial" panose="020B0604020202020204" pitchFamily="34" charset="0"/>
              </a:rPr>
              <a:t>, adding </a:t>
            </a:r>
            <a:r>
              <a:rPr lang="en-US" sz="1800" dirty="0" smtClean="0">
                <a:latin typeface="Arial" panose="020B0604020202020204" pitchFamily="34" charset="0"/>
                <a:cs typeface="Arial" panose="020B0604020202020204" pitchFamily="34" charset="0"/>
              </a:rPr>
              <a:t>bias to </a:t>
            </a:r>
            <a:r>
              <a:rPr lang="en-US" sz="1800" dirty="0">
                <a:latin typeface="Arial" panose="020B0604020202020204" pitchFamily="34" charset="0"/>
                <a:cs typeface="Arial" panose="020B0604020202020204" pitchFamily="34" charset="0"/>
              </a:rPr>
              <a:t>the data </a:t>
            </a:r>
            <a:r>
              <a:rPr lang="en-US" sz="1800" dirty="0" smtClean="0">
                <a:latin typeface="Arial" panose="020B0604020202020204" pitchFamily="34" charset="0"/>
                <a:cs typeface="Arial" panose="020B0604020202020204" pitchFamily="34" charset="0"/>
              </a:rPr>
              <a:t>set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has been shown that first justifying and then fitting a power law model to data via graphical methods can be misleading (</a:t>
            </a:r>
            <a:r>
              <a:rPr lang="en-US" sz="1800" dirty="0" err="1">
                <a:solidFill>
                  <a:srgbClr val="00B0F0"/>
                </a:solidFill>
                <a:latin typeface="Arial" panose="020B0604020202020204" pitchFamily="34" charset="0"/>
                <a:cs typeface="Arial" panose="020B0604020202020204" pitchFamily="34" charset="0"/>
              </a:rPr>
              <a:t>Clauset</a:t>
            </a:r>
            <a:r>
              <a:rPr lang="en-US" sz="1800" dirty="0">
                <a:solidFill>
                  <a:srgbClr val="00B0F0"/>
                </a:solidFill>
                <a:latin typeface="Arial" panose="020B0604020202020204" pitchFamily="34" charset="0"/>
                <a:cs typeface="Arial" panose="020B0604020202020204" pitchFamily="34" charset="0"/>
              </a:rPr>
              <a:t> et al. 2009</a:t>
            </a:r>
            <a:r>
              <a:rPr lang="en-US" sz="1800" dirty="0">
                <a:latin typeface="Arial" panose="020B0604020202020204" pitchFamily="34" charset="0"/>
                <a:cs typeface="Arial" panose="020B0604020202020204" pitchFamily="34" charset="0"/>
              </a:rPr>
              <a:t>; </a:t>
            </a:r>
            <a:r>
              <a:rPr lang="en-US" sz="1800" dirty="0" err="1">
                <a:solidFill>
                  <a:srgbClr val="00B0F0"/>
                </a:solidFill>
                <a:latin typeface="Arial" panose="020B0604020202020204" pitchFamily="34" charset="0"/>
                <a:cs typeface="Arial" panose="020B0604020202020204" pitchFamily="34" charset="0"/>
              </a:rPr>
              <a:t>D’Huys</a:t>
            </a:r>
            <a:r>
              <a:rPr lang="en-US" sz="1800" dirty="0">
                <a:solidFill>
                  <a:srgbClr val="00B0F0"/>
                </a:solidFill>
                <a:latin typeface="Arial" panose="020B0604020202020204" pitchFamily="34" charset="0"/>
                <a:cs typeface="Arial" panose="020B0604020202020204" pitchFamily="34" charset="0"/>
              </a:rPr>
              <a:t> et al. 2016</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spcBef>
                <a:spcPts val="0"/>
              </a:spcBef>
              <a:spcAft>
                <a:spcPts val="1000"/>
              </a:spcAft>
              <a:buFont typeface="Courier New" panose="02070309020205020404" pitchFamily="49" charset="0"/>
              <a:buChar char="o"/>
            </a:pPr>
            <a:r>
              <a:rPr lang="en-US" altLang="en-US" sz="1800" b="1" dirty="0">
                <a:latin typeface="Arial" panose="020B0604020202020204" pitchFamily="34" charset="0"/>
                <a:cs typeface="Arial" panose="020B0604020202020204" pitchFamily="34" charset="0"/>
              </a:rPr>
              <a:t>Implications </a:t>
            </a:r>
            <a:r>
              <a:rPr lang="en-US" altLang="en-US" sz="1800" dirty="0">
                <a:latin typeface="Arial" panose="020B0604020202020204" pitchFamily="34" charset="0"/>
                <a:cs typeface="Arial" panose="020B0604020202020204" pitchFamily="34" charset="0"/>
              </a:rPr>
              <a:t>of lognormal instead of power law flare distributions:</a:t>
            </a:r>
          </a:p>
          <a:p>
            <a:pPr lvl="1">
              <a:spcBef>
                <a:spcPts val="0"/>
              </a:spcBef>
              <a:spcAft>
                <a:spcPts val="1000"/>
              </a:spcAft>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SOC paradigm </a:t>
            </a:r>
            <a:r>
              <a:rPr lang="en-US" altLang="en-US" sz="1800" dirty="0">
                <a:latin typeface="Arial" panose="020B0604020202020204" pitchFamily="34" charset="0"/>
                <a:cs typeface="Arial" panose="020B0604020202020204" pitchFamily="34" charset="0"/>
              </a:rPr>
              <a:t>for solar flares needs to be revisited. See next talk by </a:t>
            </a:r>
            <a:r>
              <a:rPr lang="en-US" altLang="en-US" sz="1800" i="1" dirty="0" err="1">
                <a:latin typeface="Arial" panose="020B0604020202020204" pitchFamily="34" charset="0"/>
                <a:cs typeface="Arial" panose="020B0604020202020204" pitchFamily="34" charset="0"/>
              </a:rPr>
              <a:t>Podladchikova</a:t>
            </a:r>
            <a:r>
              <a:rPr lang="en-US" altLang="en-US" sz="1800" i="1" dirty="0">
                <a:latin typeface="Arial" panose="020B0604020202020204" pitchFamily="34" charset="0"/>
                <a:cs typeface="Arial" panose="020B0604020202020204" pitchFamily="34" charset="0"/>
              </a:rPr>
              <a:t> et al.</a:t>
            </a:r>
          </a:p>
          <a:p>
            <a:pPr lvl="1">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Do flares </a:t>
            </a:r>
            <a:r>
              <a:rPr lang="en-US" altLang="en-US" sz="1800" dirty="0" smtClean="0">
                <a:latin typeface="Arial" panose="020B0604020202020204" pitchFamily="34" charset="0"/>
                <a:cs typeface="Arial" panose="020B0604020202020204" pitchFamily="34" charset="0"/>
              </a:rPr>
              <a:t>provide </a:t>
            </a:r>
            <a:r>
              <a:rPr lang="en-US" altLang="en-US" sz="1800" dirty="0">
                <a:latin typeface="Arial" panose="020B0604020202020204" pitchFamily="34" charset="0"/>
                <a:cs typeface="Arial" panose="020B0604020202020204" pitchFamily="34" charset="0"/>
              </a:rPr>
              <a:t>enough energy for </a:t>
            </a:r>
            <a:r>
              <a:rPr lang="en-US" altLang="en-US" sz="1800" b="1" dirty="0">
                <a:latin typeface="Arial" panose="020B0604020202020204" pitchFamily="34" charset="0"/>
                <a:cs typeface="Arial" panose="020B0604020202020204" pitchFamily="34" charset="0"/>
              </a:rPr>
              <a:t>coronal heating</a:t>
            </a:r>
            <a:r>
              <a:rPr lang="en-US" altLang="en-US" sz="1800" dirty="0">
                <a:latin typeface="Arial" panose="020B0604020202020204" pitchFamily="34" charset="0"/>
                <a:cs typeface="Arial" panose="020B0604020202020204" pitchFamily="34" charset="0"/>
              </a:rPr>
              <a:t>? The sufficiency criterion needs to be revisited</a:t>
            </a:r>
            <a:r>
              <a:rPr lang="en-US" altLang="en-US" sz="1800" dirty="0" smtClean="0">
                <a:latin typeface="Arial" panose="020B0604020202020204" pitchFamily="34" charset="0"/>
                <a:cs typeface="Arial" panose="020B0604020202020204" pitchFamily="34" charset="0"/>
              </a:rPr>
              <a:t>.</a:t>
            </a:r>
            <a:endParaRPr lang="fr-FR" altLang="en-US" sz="18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Discussion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8099"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Conclusion</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08098" y="914400"/>
            <a:ext cx="9035901" cy="586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smtClean="0">
                <a:latin typeface="Arial" panose="020B0604020202020204" pitchFamily="34" charset="0"/>
                <a:cs typeface="Arial" panose="020B0604020202020204" pitchFamily="34" charset="0"/>
              </a:rPr>
              <a:t>Flare data set detected by Solar Demon on SDO/AIA </a:t>
            </a:r>
            <a:r>
              <a:rPr lang="en-US" sz="2000" dirty="0" smtClean="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level 1.5 science data</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8 274 events (May 13, 2010 - March 16, 2018)</a:t>
            </a:r>
            <a:endParaRPr lang="nl-NL"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Separate detection of simultaneous flares at different locations</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Background solar intensity does </a:t>
            </a:r>
            <a:r>
              <a:rPr lang="nl-NL" sz="2000" b="1" dirty="0"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affect the measured flare intensity</a:t>
            </a:r>
          </a:p>
          <a:p>
            <a:r>
              <a:rPr lang="en-US" sz="2000" dirty="0" smtClean="0">
                <a:latin typeface="Arial" panose="020B0604020202020204" pitchFamily="34" charset="0"/>
                <a:cs typeface="Arial" panose="020B0604020202020204" pitchFamily="34" charset="0"/>
              </a:rPr>
              <a:t>Robust statistical analysis (MLE) of integrated and peak flare intensity distribution</a:t>
            </a:r>
          </a:p>
          <a:p>
            <a:r>
              <a:rPr lang="en-US" sz="2000" dirty="0" smtClean="0">
                <a:latin typeface="Arial" panose="020B0604020202020204" pitchFamily="34" charset="0"/>
                <a:cs typeface="Arial" panose="020B0604020202020204" pitchFamily="34" charset="0"/>
              </a:rPr>
              <a:t>Comparing CCDF </a:t>
            </a:r>
            <a:r>
              <a:rPr lang="en-US" sz="2000" dirty="0">
                <a:latin typeface="Arial" panose="020B0604020202020204" pitchFamily="34" charset="0"/>
                <a:cs typeface="Arial" panose="020B0604020202020204" pitchFamily="34" charset="0"/>
              </a:rPr>
              <a:t>of data and power </a:t>
            </a:r>
            <a:r>
              <a:rPr lang="en-US" sz="2000" dirty="0" smtClean="0">
                <a:latin typeface="Arial" panose="020B0604020202020204" pitchFamily="34" charset="0"/>
                <a:cs typeface="Arial" panose="020B0604020202020204" pitchFamily="34" charset="0"/>
              </a:rPr>
              <a:t>law fit, goodness-of-fit, and exponent stability plot all indicate that </a:t>
            </a:r>
            <a:r>
              <a:rPr lang="en-US" sz="2000" dirty="0" smtClean="0">
                <a:solidFill>
                  <a:srgbClr val="FF0000"/>
                </a:solidFill>
                <a:latin typeface="Arial" panose="020B0604020202020204" pitchFamily="34" charset="0"/>
                <a:cs typeface="Arial" panose="020B0604020202020204" pitchFamily="34" charset="0"/>
              </a:rPr>
              <a:t>power law fit does not describe the data well</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Comparing CCDF of data and </a:t>
            </a:r>
            <a:r>
              <a:rPr lang="en-US" sz="2000" dirty="0" smtClean="0">
                <a:latin typeface="Arial" panose="020B0604020202020204" pitchFamily="34" charset="0"/>
                <a:cs typeface="Arial" panose="020B0604020202020204" pitchFamily="34" charset="0"/>
              </a:rPr>
              <a:t>lognormal fit and goodness-of-fit indicate </a:t>
            </a:r>
            <a:r>
              <a:rPr lang="en-US" sz="2000" dirty="0">
                <a:latin typeface="Arial" panose="020B0604020202020204" pitchFamily="34" charset="0"/>
                <a:cs typeface="Arial" panose="020B0604020202020204" pitchFamily="34" charset="0"/>
              </a:rPr>
              <a:t>that </a:t>
            </a:r>
            <a:r>
              <a:rPr lang="en-US" sz="2000" dirty="0" smtClean="0">
                <a:solidFill>
                  <a:srgbClr val="FF0000"/>
                </a:solidFill>
                <a:latin typeface="Arial" panose="020B0604020202020204" pitchFamily="34" charset="0"/>
                <a:cs typeface="Arial" panose="020B0604020202020204" pitchFamily="34" charset="0"/>
              </a:rPr>
              <a:t>lognormal fit </a:t>
            </a:r>
            <a:r>
              <a:rPr lang="en-US" sz="2000" dirty="0">
                <a:solidFill>
                  <a:srgbClr val="FF0000"/>
                </a:solidFill>
                <a:latin typeface="Arial" panose="020B0604020202020204" pitchFamily="34" charset="0"/>
                <a:cs typeface="Arial" panose="020B0604020202020204" pitchFamily="34" charset="0"/>
              </a:rPr>
              <a:t>does </a:t>
            </a:r>
            <a:r>
              <a:rPr lang="en-US" sz="2000" dirty="0" smtClean="0">
                <a:solidFill>
                  <a:srgbClr val="FF0000"/>
                </a:solidFill>
                <a:latin typeface="Arial" panose="020B0604020202020204" pitchFamily="34" charset="0"/>
                <a:cs typeface="Arial" panose="020B0604020202020204" pitchFamily="34" charset="0"/>
              </a:rPr>
              <a:t>describe </a:t>
            </a:r>
            <a:r>
              <a:rPr lang="en-US" sz="2000" dirty="0">
                <a:solidFill>
                  <a:srgbClr val="FF0000"/>
                </a:solidFill>
                <a:latin typeface="Arial" panose="020B0604020202020204" pitchFamily="34" charset="0"/>
                <a:cs typeface="Arial" panose="020B0604020202020204" pitchFamily="34" charset="0"/>
              </a:rPr>
              <a:t>the data </a:t>
            </a:r>
            <a:r>
              <a:rPr lang="en-US" sz="2000" dirty="0" smtClean="0">
                <a:solidFill>
                  <a:srgbClr val="FF0000"/>
                </a:solidFill>
                <a:latin typeface="Arial" panose="020B0604020202020204" pitchFamily="34" charset="0"/>
                <a:cs typeface="Arial" panose="020B0604020202020204" pitchFamily="34" charset="0"/>
              </a:rPr>
              <a:t>well</a:t>
            </a:r>
          </a:p>
          <a:p>
            <a:r>
              <a:rPr lang="en-US" sz="2000" dirty="0" smtClean="0">
                <a:latin typeface="Arial" panose="020B0604020202020204" pitchFamily="34" charset="0"/>
                <a:cs typeface="Arial" panose="020B0604020202020204" pitchFamily="34" charset="0"/>
              </a:rPr>
              <a:t>Direct comparison (likelihood ratio) indicates that </a:t>
            </a:r>
            <a:r>
              <a:rPr lang="en-US" sz="2000" dirty="0" smtClean="0">
                <a:solidFill>
                  <a:srgbClr val="FF0000"/>
                </a:solidFill>
                <a:latin typeface="Arial" panose="020B0604020202020204" pitchFamily="34" charset="0"/>
                <a:cs typeface="Arial" panose="020B0604020202020204" pitchFamily="34" charset="0"/>
              </a:rPr>
              <a:t>lognormal fit describes the data better than power law</a:t>
            </a:r>
          </a:p>
          <a:p>
            <a:r>
              <a:rPr lang="en-US" sz="2000" dirty="0" smtClean="0">
                <a:solidFill>
                  <a:srgbClr val="FF0000"/>
                </a:solidFill>
                <a:latin typeface="Arial" panose="020B0604020202020204" pitchFamily="34" charset="0"/>
                <a:cs typeface="Arial" panose="020B0604020202020204" pitchFamily="34" charset="0"/>
              </a:rPr>
              <a:t>Lognormal fit is valid over much wider domain than power law fit </a:t>
            </a:r>
            <a:r>
              <a:rPr lang="en-US" sz="2000" dirty="0" smtClean="0">
                <a:latin typeface="Arial" panose="020B0604020202020204" pitchFamily="34" charset="0"/>
                <a:cs typeface="Arial" panose="020B0604020202020204" pitchFamily="34" charset="0"/>
              </a:rPr>
              <a:t>(92% vs. 17% and 73% vs. 9% for peak and integrated intensity resp.)</a:t>
            </a:r>
          </a:p>
          <a:p>
            <a:r>
              <a:rPr lang="en-US" sz="2000" dirty="0">
                <a:latin typeface="Arial" panose="020B0604020202020204" pitchFamily="34" charset="0"/>
                <a:cs typeface="Arial" panose="020B0604020202020204" pitchFamily="34" charset="0"/>
              </a:rPr>
              <a:t>This work was submitted to </a:t>
            </a:r>
            <a:r>
              <a:rPr lang="en-US" sz="2000" i="1" dirty="0" err="1">
                <a:latin typeface="Arial" panose="020B0604020202020204" pitchFamily="34" charset="0"/>
                <a:cs typeface="Arial" panose="020B0604020202020204" pitchFamily="34" charset="0"/>
              </a:rPr>
              <a:t>Ap.J</a:t>
            </a:r>
            <a:endParaRPr 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3316" name="Rectangle 2"/>
          <p:cNvSpPr>
            <a:spLocks noGrp="1" noChangeArrowheads="1"/>
          </p:cNvSpPr>
          <p:nvPr>
            <p:ph type="ctrTitle"/>
          </p:nvPr>
        </p:nvSpPr>
        <p:spPr>
          <a:xfrm>
            <a:off x="340445" y="3178150"/>
            <a:ext cx="8457530" cy="1470050"/>
          </a:xfrm>
        </p:spPr>
        <p:txBody>
          <a:bodyPr/>
          <a:lstStyle/>
          <a:p>
            <a:pPr eaLnBrk="1" hangingPunct="1">
              <a:defRPr/>
            </a:pPr>
            <a:r>
              <a:rPr lang="nl-BE" sz="4000" b="1" dirty="0" smtClean="0">
                <a:solidFill>
                  <a:srgbClr val="FFFF00"/>
                </a:solidFill>
                <a:latin typeface="Arial" panose="020B0604020202020204" pitchFamily="34" charset="0"/>
                <a:cs typeface="Arial" panose="020B0604020202020204" pitchFamily="34" charset="0"/>
              </a:rPr>
              <a:t>Thank you for your attention!</a:t>
            </a:r>
            <a:br>
              <a:rPr lang="nl-BE" sz="4000" b="1" dirty="0" smtClean="0">
                <a:solidFill>
                  <a:srgbClr val="FFFF00"/>
                </a:solidFill>
                <a:latin typeface="Arial" panose="020B0604020202020204" pitchFamily="34" charset="0"/>
                <a:cs typeface="Arial" panose="020B0604020202020204" pitchFamily="34" charset="0"/>
              </a:rPr>
            </a:br>
            <a:r>
              <a:rPr lang="nl-BE" sz="4000" b="1" dirty="0" smtClean="0">
                <a:solidFill>
                  <a:srgbClr val="FFFF00"/>
                </a:solidFill>
                <a:latin typeface="Arial" panose="020B0604020202020204" pitchFamily="34" charset="0"/>
                <a:cs typeface="Arial" panose="020B0604020202020204" pitchFamily="34" charset="0"/>
              </a:rPr>
              <a:t>Questions?</a:t>
            </a:r>
            <a:endParaRPr lang="nl-BE"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2957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3"/>
          <p:cNvSpPr>
            <a:spLocks noGrp="1" noChangeArrowheads="1"/>
          </p:cNvSpPr>
          <p:nvPr>
            <p:ph type="body" idx="1"/>
          </p:nvPr>
        </p:nvSpPr>
        <p:spPr>
          <a:xfrm>
            <a:off x="0" y="1295400"/>
            <a:ext cx="5105400" cy="4419600"/>
          </a:xfrm>
        </p:spPr>
        <p:txBody>
          <a:bodyPr>
            <a:normAutofit/>
          </a:bodyPr>
          <a:lstStyle/>
          <a:p>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are </a:t>
            </a:r>
            <a:r>
              <a:rPr lang="fr-FR" altLang="en-US" sz="2000" dirty="0" err="1" smtClean="0">
                <a:latin typeface="Arial" panose="020B0604020202020204" pitchFamily="34" charset="0"/>
                <a:cs typeface="Arial" panose="020B0604020202020204" pitchFamily="34" charset="0"/>
              </a:rPr>
              <a:t>generally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assumed</a:t>
            </a:r>
            <a:r>
              <a:rPr lang="fr-FR" altLang="en-US" sz="2000" dirty="0" smtClean="0">
                <a:latin typeface="Arial" panose="020B0604020202020204" pitchFamily="34" charset="0"/>
                <a:cs typeface="Arial" panose="020B0604020202020204" pitchFamily="34" charset="0"/>
              </a:rPr>
              <a:t> to </a:t>
            </a:r>
            <a:r>
              <a:rPr lang="fr-FR" altLang="en-US" sz="2000" dirty="0" err="1" smtClean="0">
                <a:latin typeface="Arial" panose="020B0604020202020204" pitchFamily="34" charset="0"/>
                <a:cs typeface="Arial" panose="020B0604020202020204" pitchFamily="34" charset="0"/>
              </a:rPr>
              <a:t>follow</a:t>
            </a:r>
            <a:r>
              <a:rPr lang="fr-FR" altLang="en-US" sz="2000" dirty="0" smtClean="0">
                <a:latin typeface="Arial" panose="020B0604020202020204" pitchFamily="34" charset="0"/>
                <a:cs typeface="Arial" panose="020B0604020202020204" pitchFamily="34" charset="0"/>
              </a:rPr>
              <a:t> a </a:t>
            </a:r>
            <a:r>
              <a:rPr lang="fr-FR" altLang="en-US" sz="2000" b="1" dirty="0" smtClean="0">
                <a:latin typeface="Arial" panose="020B0604020202020204" pitchFamily="34" charset="0"/>
                <a:cs typeface="Arial" panose="020B0604020202020204" pitchFamily="34" charset="0"/>
              </a:rPr>
              <a:t>power </a:t>
            </a:r>
            <a:r>
              <a:rPr lang="fr-FR" altLang="en-US" sz="2000" b="1" dirty="0" err="1" smtClean="0">
                <a:latin typeface="Arial" panose="020B0604020202020204" pitchFamily="34" charset="0"/>
                <a:cs typeface="Arial" panose="020B0604020202020204" pitchFamily="34" charset="0"/>
              </a:rPr>
              <a:t>law</a:t>
            </a:r>
            <a:endParaRPr lang="fr-FR" altLang="en-US" sz="2000" b="1" dirty="0" smtClean="0">
              <a:latin typeface="Arial" panose="020B0604020202020204" pitchFamily="34" charset="0"/>
              <a:cs typeface="Arial" panose="020B0604020202020204" pitchFamily="34" charset="0"/>
            </a:endParaRPr>
          </a:p>
          <a:p>
            <a:pPr marL="0" indent="0">
              <a:buNone/>
            </a:pP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Several</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authors</a:t>
            </a:r>
            <a:r>
              <a:rPr lang="fr-FR" altLang="en-US" sz="2000" dirty="0" smtClean="0">
                <a:latin typeface="Arial" panose="020B0604020202020204" pitchFamily="34" charset="0"/>
                <a:cs typeface="Arial" panose="020B0604020202020204" pitchFamily="34" charset="0"/>
              </a:rPr>
              <a:t> have </a:t>
            </a:r>
            <a:r>
              <a:rPr lang="fr-FR" altLang="en-US" sz="2000" dirty="0" err="1" smtClean="0">
                <a:latin typeface="Arial" panose="020B0604020202020204" pitchFamily="34" charset="0"/>
                <a:cs typeface="Arial" panose="020B0604020202020204" pitchFamily="34" charset="0"/>
              </a:rPr>
              <a:t>found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in </a:t>
            </a:r>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and have </a:t>
            </a:r>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varied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1.35 (</a:t>
            </a:r>
            <a:r>
              <a:rPr lang="en-US" sz="2000" dirty="0" err="1">
                <a:solidFill>
                  <a:srgbClr val="00B0F0"/>
                </a:solidFill>
                <a:latin typeface="Arial" panose="020B0604020202020204" pitchFamily="34" charset="0"/>
                <a:cs typeface="Arial" panose="020B0604020202020204" pitchFamily="34" charset="0"/>
              </a:rPr>
              <a:t>Berghmans</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Clette</a:t>
            </a:r>
            <a:r>
              <a:rPr lang="en-US" sz="2000" dirty="0">
                <a:solidFill>
                  <a:srgbClr val="00B0F0"/>
                </a:solidFill>
                <a:latin typeface="Arial" panose="020B0604020202020204" pitchFamily="34" charset="0"/>
                <a:cs typeface="Arial" panose="020B0604020202020204" pitchFamily="34" charset="0"/>
              </a:rPr>
              <a:t> and Moses 1998</a:t>
            </a:r>
            <a:r>
              <a:rPr lang="fr-FR" altLang="en-US" sz="2000" dirty="0" smtClean="0">
                <a:latin typeface="Arial" panose="020B0604020202020204" pitchFamily="34" charset="0"/>
                <a:cs typeface="Arial" panose="020B0604020202020204" pitchFamily="34" charset="0"/>
              </a:rPr>
              <a:t>) and 2.59 (</a:t>
            </a:r>
            <a:r>
              <a:rPr lang="de-DE" sz="2000" dirty="0">
                <a:solidFill>
                  <a:srgbClr val="00B0F0"/>
                </a:solidFill>
                <a:latin typeface="Arial" panose="020B0604020202020204" pitchFamily="34" charset="0"/>
                <a:cs typeface="Arial" panose="020B0604020202020204" pitchFamily="34" charset="0"/>
              </a:rPr>
              <a:t>Krucker and Benz </a:t>
            </a:r>
            <a:r>
              <a:rPr lang="de-DE" sz="2000" dirty="0" smtClean="0">
                <a:solidFill>
                  <a:srgbClr val="00B0F0"/>
                </a:solidFill>
                <a:latin typeface="Arial" panose="020B0604020202020204" pitchFamily="34" charset="0"/>
                <a:cs typeface="Arial" panose="020B0604020202020204" pitchFamily="34" charset="0"/>
              </a:rPr>
              <a:t>1998</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endParaRPr lang="fr-FR" altLang="en-US" sz="2000" dirty="0" smtClean="0">
              <a:latin typeface="Arial" panose="020B0604020202020204" pitchFamily="34" charset="0"/>
              <a:cs typeface="Arial" panose="020B0604020202020204" pitchFamily="34" charset="0"/>
            </a:endParaRPr>
          </a:p>
          <a:p>
            <a:pPr eaLnBrk="1" hangingPunct="1"/>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Flare parameter distributions</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1752599" y="6412468"/>
            <a:ext cx="3962401" cy="369332"/>
          </a:xfrm>
          <a:prstGeom prst="rect">
            <a:avLst/>
          </a:prstGeom>
          <a:noFill/>
        </p:spPr>
        <p:txBody>
          <a:bodyPr wrap="square" rtlCol="0">
            <a:spAutoFit/>
          </a:bodyPr>
          <a:lstStyle/>
          <a:p>
            <a:r>
              <a:rPr lang="it-IT" dirty="0" smtClean="0">
                <a:solidFill>
                  <a:srgbClr val="00B0F0"/>
                </a:solidFill>
              </a:rPr>
              <a:t>Aschwanden et al., Space </a:t>
            </a:r>
            <a:r>
              <a:rPr lang="it-IT" dirty="0">
                <a:solidFill>
                  <a:srgbClr val="00B0F0"/>
                </a:solidFill>
              </a:rPr>
              <a:t>Sci </a:t>
            </a:r>
            <a:r>
              <a:rPr lang="it-IT" dirty="0" smtClean="0">
                <a:solidFill>
                  <a:srgbClr val="00B0F0"/>
                </a:solidFill>
              </a:rPr>
              <a:t>Rev 2016</a:t>
            </a:r>
            <a:endParaRPr lang="en-US"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71675"/>
            <a:ext cx="181462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Reserve slides</a:t>
            </a:r>
            <a:endParaRPr lang="nl-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52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0" y="1143000"/>
            <a:ext cx="3401310" cy="4381499"/>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During major flare, 12 s cadence 94 Å AIA images alternate between default exposure time (often with saturated pixels) and Automatic Exposure Control (AEC), i.e., much shorter exposure time to avoid saturated pixels.</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Comparing AEC (purple) and non-AEC (green) light curves in M5.4 flare 2010-11-06T15:38:50, we observe 10% saturation.</a:t>
            </a:r>
          </a:p>
          <a:p>
            <a:pPr>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“AEC </a:t>
            </a:r>
            <a:r>
              <a:rPr lang="en-US" altLang="en-US" sz="1800" dirty="0" smtClean="0">
                <a:latin typeface="Arial" panose="020B0604020202020204" pitchFamily="34" charset="0"/>
                <a:cs typeface="Arial" panose="020B0604020202020204" pitchFamily="34" charset="0"/>
              </a:rPr>
              <a:t>only“ light curve will avoid saturation, but requires importing images at much higher cadence (currently 2 minutes)</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pixel saturation </a:t>
            </a: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major flares) </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310" y="1676400"/>
            <a:ext cx="5742689" cy="4343399"/>
          </a:xfrm>
          <a:prstGeom prst="rect">
            <a:avLst/>
          </a:prstGeom>
        </p:spPr>
      </p:pic>
    </p:spTree>
    <p:extLst>
      <p:ext uri="{BB962C8B-B14F-4D97-AF65-F5344CB8AC3E}">
        <p14:creationId xmlns:p14="http://schemas.microsoft.com/office/powerpoint/2010/main" val="31477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93" y="2362200"/>
            <a:ext cx="6667508" cy="4445005"/>
          </a:xfrm>
          <a:prstGeom prst="rect">
            <a:avLst/>
          </a:prstGeom>
        </p:spPr>
      </p:pic>
      <p:sp>
        <p:nvSpPr>
          <p:cNvPr id="31748" name="Rectangle 3"/>
          <p:cNvSpPr>
            <a:spLocks noGrp="1" noChangeArrowheads="1"/>
          </p:cNvSpPr>
          <p:nvPr>
            <p:ph type="body" idx="1"/>
          </p:nvPr>
        </p:nvSpPr>
        <p:spPr>
          <a:xfrm>
            <a:off x="-1" y="1219201"/>
            <a:ext cx="9023499" cy="1066800"/>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To which extent is the Solar Demon flare intensity linear w.r.t. GOES X ray flux?</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Linear relationship, but relatively large proportion of flares with high GOES X ray flux and low Solar Demon intensity.</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nonlinearity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5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normAutofit/>
          </a:bodyPr>
          <a:lstStyle/>
          <a:p>
            <a:r>
              <a:rPr lang="en-US" altLang="en-US" sz="2000" dirty="0" smtClean="0">
                <a:latin typeface="Arial" panose="020B0604020202020204" pitchFamily="34" charset="0"/>
                <a:cs typeface="Arial" panose="020B0604020202020204" pitchFamily="34" charset="0"/>
              </a:rPr>
              <a:t>Employ high cadence (12 s) AIA data for Solar Demon flare detections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Removes effect of saturation in major 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More accurate parameter estimates such as peak intensity</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Investigate the effect of high cadence on the detection of faint, short duration flares</a:t>
            </a:r>
          </a:p>
          <a:p>
            <a:r>
              <a:rPr lang="en-US" altLang="en-US" sz="2000" dirty="0">
                <a:latin typeface="Arial" panose="020B0604020202020204" pitchFamily="34" charset="0"/>
                <a:cs typeface="Arial" panose="020B0604020202020204" pitchFamily="34" charset="0"/>
              </a:rPr>
              <a:t>Perform a similar analysis on other flare datasets, e.g., background-subtracted GOES X ray </a:t>
            </a:r>
            <a:r>
              <a:rPr lang="en-US" altLang="en-US" sz="2000" dirty="0" smtClean="0">
                <a:latin typeface="Arial" panose="020B0604020202020204" pitchFamily="34" charset="0"/>
                <a:cs typeface="Arial" panose="020B0604020202020204" pitchFamily="34" charset="0"/>
              </a:rPr>
              <a:t>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Compare power law and lognormal fits</a:t>
            </a:r>
            <a:endParaRPr lang="en-US" altLang="en-US" sz="20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Future ideas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24</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rPr>
              <a:t>Bootstrap</a:t>
            </a:r>
            <a:r>
              <a:rPr lang="fr-BE" altLang="en-US" sz="2600" dirty="0" smtClean="0">
                <a:solidFill>
                  <a:srgbClr val="009999"/>
                </a:solidFill>
              </a:rPr>
              <a:t> convergence: power </a:t>
            </a:r>
            <a:r>
              <a:rPr lang="fr-BE" altLang="en-US" sz="2600" dirty="0" err="1" smtClean="0">
                <a:solidFill>
                  <a:srgbClr val="009999"/>
                </a:solidFill>
              </a:rPr>
              <a:t>law</a:t>
            </a:r>
            <a:r>
              <a:rPr lang="fr-BE" altLang="en-US" sz="2600" dirty="0" smtClean="0">
                <a:solidFill>
                  <a:srgbClr val="009999"/>
                </a:solidFill>
              </a:rPr>
              <a:t> for </a:t>
            </a:r>
            <a:r>
              <a:rPr lang="fr-BE" altLang="en-US" sz="2600" dirty="0" err="1" smtClean="0">
                <a:solidFill>
                  <a:srgbClr val="009999"/>
                </a:solidFill>
              </a:rPr>
              <a:t>flare</a:t>
            </a:r>
            <a:r>
              <a:rPr lang="fr-BE" altLang="en-US" sz="2600" dirty="0" smtClean="0">
                <a:solidFill>
                  <a:srgbClr val="009999"/>
                </a:solidFill>
              </a:rPr>
              <a:t> </a:t>
            </a:r>
            <a:r>
              <a:rPr lang="fr-BE" altLang="en-US" sz="2600" dirty="0" err="1" smtClean="0">
                <a:solidFill>
                  <a:srgbClr val="009999"/>
                </a:solidFill>
              </a:rPr>
              <a:t>integrated</a:t>
            </a:r>
            <a:r>
              <a:rPr lang="fr-BE" altLang="en-US" sz="2600" dirty="0" smtClean="0">
                <a:solidFill>
                  <a:srgbClr val="009999"/>
                </a:solidFill>
              </a:rPr>
              <a:t> </a:t>
            </a:r>
            <a:r>
              <a:rPr lang="fr-BE" altLang="en-US" sz="2600" dirty="0" err="1" smtClean="0">
                <a:solidFill>
                  <a:srgbClr val="009999"/>
                </a:solidFill>
              </a:rPr>
              <a:t>brightness</a:t>
            </a:r>
            <a:endParaRPr lang="fr-FR" altLang="en-US" sz="2600" dirty="0" smtClean="0">
              <a:solidFill>
                <a:srgbClr val="009999"/>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5800"/>
            <a:ext cx="9142474" cy="6089904"/>
          </a:xfrm>
        </p:spPr>
      </p:pic>
    </p:spTree>
    <p:extLst>
      <p:ext uri="{BB962C8B-B14F-4D97-AF65-F5344CB8AC3E}">
        <p14:creationId xmlns:p14="http://schemas.microsoft.com/office/powerpoint/2010/main" val="384340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25</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cs typeface="Arial" panose="020B0604020202020204" pitchFamily="34" charset="0"/>
              </a:rPr>
              <a:t>Bootstrap</a:t>
            </a:r>
            <a:r>
              <a:rPr lang="fr-BE" altLang="en-US" sz="2600" dirty="0" smtClean="0">
                <a:solidFill>
                  <a:srgbClr val="009999"/>
                </a:solidFill>
                <a:cs typeface="Arial" panose="020B0604020202020204" pitchFamily="34" charset="0"/>
              </a:rPr>
              <a:t> convergence: </a:t>
            </a:r>
            <a:r>
              <a:rPr lang="fr-BE" altLang="en-US" sz="2600" dirty="0" err="1" smtClean="0">
                <a:solidFill>
                  <a:srgbClr val="009999"/>
                </a:solidFill>
                <a:cs typeface="Arial" panose="020B0604020202020204" pitchFamily="34" charset="0"/>
              </a:rPr>
              <a:t>lognormal</a:t>
            </a:r>
            <a:r>
              <a:rPr lang="fr-BE" altLang="en-US" sz="2600" dirty="0">
                <a:solidFill>
                  <a:srgbClr val="009999"/>
                </a:solidFill>
                <a:cs typeface="Arial" panose="020B0604020202020204" pitchFamily="34" charset="0"/>
              </a:rPr>
              <a:t> </a:t>
            </a:r>
            <a:r>
              <a:rPr lang="fr-BE" altLang="en-US" sz="2600" dirty="0" smtClean="0">
                <a:solidFill>
                  <a:srgbClr val="009999"/>
                </a:solidFill>
                <a:cs typeface="Arial" panose="020B0604020202020204" pitchFamily="34" charset="0"/>
              </a:rPr>
              <a:t>for </a:t>
            </a:r>
            <a:r>
              <a:rPr lang="fr-BE" altLang="en-US" sz="2600" dirty="0" err="1" smtClean="0">
                <a:solidFill>
                  <a:srgbClr val="009999"/>
                </a:solidFill>
                <a:cs typeface="Arial" panose="020B0604020202020204" pitchFamily="34" charset="0"/>
              </a:rPr>
              <a:t>flare</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integrated</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brightness</a:t>
            </a:r>
            <a:endParaRPr lang="fr-FR" altLang="en-US" sz="2600" dirty="0" smtClean="0">
              <a:solidFill>
                <a:srgbClr val="009999"/>
              </a:solidFill>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8" y="923544"/>
            <a:ext cx="8607104" cy="5733288"/>
          </a:xfrm>
        </p:spPr>
      </p:pic>
    </p:spTree>
    <p:extLst>
      <p:ext uri="{BB962C8B-B14F-4D97-AF65-F5344CB8AC3E}">
        <p14:creationId xmlns:p14="http://schemas.microsoft.com/office/powerpoint/2010/main" val="40823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143000"/>
            <a:ext cx="8545033" cy="4114800"/>
          </a:xfrm>
        </p:spPr>
        <p:txBody>
          <a:bodyPr>
            <a:normAutofit/>
          </a:bodyPr>
          <a:lstStyle/>
          <a:p>
            <a:pPr marL="0" indent="0" eaLnBrk="1" hangingPunct="1">
              <a:spcBef>
                <a:spcPts val="0"/>
              </a:spcBef>
              <a:spcAft>
                <a:spcPts val="1000"/>
              </a:spcAft>
              <a:buNone/>
            </a:pPr>
            <a:r>
              <a:rPr lang="fr-FR" altLang="en-US" sz="2000" dirty="0" smtClean="0">
                <a:latin typeface="Arial" panose="020B0604020202020204" pitchFamily="34" charset="0"/>
                <a:cs typeface="Arial" panose="020B0604020202020204" pitchFamily="34" charset="0"/>
              </a:rPr>
              <a:t>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often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interpreted</a:t>
            </a:r>
            <a:r>
              <a:rPr lang="fr-FR" altLang="en-US" sz="2000" dirty="0" smtClean="0">
                <a:latin typeface="Arial" panose="020B0604020202020204" pitchFamily="34" charset="0"/>
                <a:cs typeface="Arial" panose="020B0604020202020204" pitchFamily="34" charset="0"/>
              </a:rPr>
              <a:t> as Self </a:t>
            </a:r>
            <a:r>
              <a:rPr lang="fr-FR" altLang="en-US" sz="2000" dirty="0" err="1" smtClean="0">
                <a:latin typeface="Arial" panose="020B0604020202020204" pitchFamily="34" charset="0"/>
                <a:cs typeface="Arial" panose="020B0604020202020204" pitchFamily="34" charset="0"/>
              </a:rPr>
              <a:t>Organized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Criticality</a:t>
            </a:r>
            <a:r>
              <a:rPr lang="fr-FR" altLang="en-US" sz="2000" dirty="0" smtClean="0">
                <a:latin typeface="Arial" panose="020B0604020202020204" pitchFamily="34" charset="0"/>
                <a:cs typeface="Arial" panose="020B0604020202020204" pitchFamily="34" charset="0"/>
              </a:rPr>
              <a:t> (SOC)</a:t>
            </a:r>
          </a:p>
          <a:p>
            <a:pPr>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SOC concept introduced by </a:t>
            </a:r>
            <a:r>
              <a:rPr lang="en-US" sz="2000" dirty="0" err="1" smtClean="0">
                <a:solidFill>
                  <a:srgbClr val="00B0F0"/>
                </a:solidFill>
                <a:latin typeface="Arial" panose="020B0604020202020204" pitchFamily="34" charset="0"/>
                <a:cs typeface="Arial" panose="020B0604020202020204" pitchFamily="34" charset="0"/>
              </a:rPr>
              <a:t>Bak</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Phys Rev </a:t>
            </a:r>
            <a:r>
              <a:rPr lang="en-US" sz="2000" dirty="0" smtClean="0">
                <a:solidFill>
                  <a:srgbClr val="00B0F0"/>
                </a:solidFill>
                <a:latin typeface="Arial" panose="020B0604020202020204" pitchFamily="34" charset="0"/>
                <a:cs typeface="Arial" panose="020B0604020202020204" pitchFamily="34" charset="0"/>
              </a:rPr>
              <a:t>Lett 1987</a:t>
            </a:r>
            <a:endParaRPr lang="fr-FR" altLang="en-US" sz="2000" dirty="0" smtClean="0">
              <a:latin typeface="Arial" panose="020B0604020202020204" pitchFamily="34" charset="0"/>
              <a:cs typeface="Arial" panose="020B0604020202020204" pitchFamily="34" charset="0"/>
            </a:endParaRPr>
          </a:p>
          <a:p>
            <a:pPr>
              <a:spcAft>
                <a:spcPts val="1000"/>
              </a:spcAft>
              <a:buFont typeface="Wingdings" panose="05000000000000000000" pitchFamily="2" charset="2"/>
              <a:buChar char="Ø"/>
            </a:pPr>
            <a:r>
              <a:rPr lang="en-US" sz="2000" dirty="0" err="1">
                <a:solidFill>
                  <a:srgbClr val="00B0F0"/>
                </a:solidFill>
                <a:latin typeface="Arial" panose="020B0604020202020204" pitchFamily="34" charset="0"/>
                <a:cs typeface="Arial" panose="020B0604020202020204" pitchFamily="34" charset="0"/>
              </a:rPr>
              <a:t>Aschwanden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ApJ</a:t>
            </a:r>
            <a:r>
              <a:rPr lang="en-US" sz="2000" dirty="0">
                <a:solidFill>
                  <a:srgbClr val="00B0F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2014</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“SOC </a:t>
            </a:r>
            <a:r>
              <a:rPr lang="en-US" sz="2000" i="1" dirty="0">
                <a:latin typeface="Arial" panose="020B0604020202020204" pitchFamily="34" charset="0"/>
                <a:cs typeface="Arial" panose="020B0604020202020204" pitchFamily="34" charset="0"/>
              </a:rPr>
              <a:t>is a critical state of a nonlinear energy dissipation system that is slowly and </a:t>
            </a:r>
            <a:r>
              <a:rPr lang="en-US" sz="2000" i="1" dirty="0" smtClean="0">
                <a:latin typeface="Arial" panose="020B0604020202020204" pitchFamily="34" charset="0"/>
                <a:cs typeface="Arial" panose="020B0604020202020204" pitchFamily="34" charset="0"/>
              </a:rPr>
              <a:t>continuously driven </a:t>
            </a:r>
            <a:r>
              <a:rPr lang="en-US" sz="2000" i="1" dirty="0">
                <a:latin typeface="Arial" panose="020B0604020202020204" pitchFamily="34" charset="0"/>
                <a:cs typeface="Arial" panose="020B0604020202020204" pitchFamily="34" charset="0"/>
              </a:rPr>
              <a:t>towards a critical value of a system-wide instability threshold, </a:t>
            </a:r>
            <a:r>
              <a:rPr lang="en-US" sz="2000" i="1" dirty="0" smtClean="0">
                <a:latin typeface="Arial" panose="020B0604020202020204" pitchFamily="34" charset="0"/>
                <a:cs typeface="Arial" panose="020B0604020202020204" pitchFamily="34" charset="0"/>
              </a:rPr>
              <a:t>producing scale-free</a:t>
            </a:r>
            <a:r>
              <a:rPr lang="en-US" sz="2000" i="1" dirty="0">
                <a:latin typeface="Arial" panose="020B0604020202020204" pitchFamily="34" charset="0"/>
                <a:cs typeface="Arial" panose="020B0604020202020204" pitchFamily="34" charset="0"/>
              </a:rPr>
              <a:t>, fractal-diffusive, </a:t>
            </a:r>
            <a:r>
              <a:rPr lang="en-US" sz="2000" i="1" dirty="0" smtClean="0">
                <a:latin typeface="Arial" panose="020B0604020202020204" pitchFamily="34" charset="0"/>
                <a:cs typeface="Arial" panose="020B0604020202020204" pitchFamily="34" charset="0"/>
              </a:rPr>
              <a:t>and intermittent </a:t>
            </a:r>
            <a:r>
              <a:rPr lang="en-US" sz="2000" i="1" dirty="0">
                <a:latin typeface="Arial" panose="020B0604020202020204" pitchFamily="34" charset="0"/>
                <a:cs typeface="Arial" panose="020B0604020202020204" pitchFamily="34" charset="0"/>
              </a:rPr>
              <a:t>avalanches with </a:t>
            </a:r>
            <a:r>
              <a:rPr lang="en-US" sz="2000" i="1" dirty="0" err="1">
                <a:latin typeface="Arial" panose="020B0604020202020204" pitchFamily="34" charset="0"/>
                <a:cs typeface="Arial" panose="020B0604020202020204" pitchFamily="34" charset="0"/>
              </a:rPr>
              <a:t>powerlaw</a:t>
            </a:r>
            <a:r>
              <a:rPr lang="en-US" sz="2000" i="1" dirty="0">
                <a:latin typeface="Arial" panose="020B0604020202020204" pitchFamily="34" charset="0"/>
                <a:cs typeface="Arial" panose="020B0604020202020204" pitchFamily="34" charset="0"/>
              </a:rPr>
              <a:t>-like size </a:t>
            </a:r>
            <a:r>
              <a:rPr lang="en-US" sz="2000" i="1" dirty="0" smtClean="0">
                <a:latin typeface="Arial" panose="020B0604020202020204" pitchFamily="34" charset="0"/>
                <a:cs typeface="Arial" panose="020B0604020202020204" pitchFamily="34" charset="0"/>
              </a:rPr>
              <a:t>distributions”</a:t>
            </a: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buFont typeface="Wingdings" panose="05000000000000000000" pitchFamily="2" charset="2"/>
              <a:buChar char="Ø"/>
            </a:pPr>
            <a:r>
              <a:rPr lang="fr-FR" altLang="en-US" sz="2000" dirty="0" err="1" smtClean="0">
                <a:latin typeface="Arial" panose="020B0604020202020204" pitchFamily="34" charset="0"/>
                <a:cs typeface="Arial" panose="020B0604020202020204" pitchFamily="34" charset="0"/>
              </a:rPr>
              <a:t>See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review</a:t>
            </a:r>
            <a:r>
              <a:rPr lang="fr-FR" altLang="en-US" sz="2000" dirty="0" smtClean="0">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Aschwanden</a:t>
            </a:r>
            <a:r>
              <a:rPr lang="fr-FR" altLang="en-US" sz="2000" dirty="0" smtClean="0">
                <a:solidFill>
                  <a:srgbClr val="00B0F0"/>
                </a:solidFill>
                <a:latin typeface="Arial" panose="020B0604020202020204" pitchFamily="34" charset="0"/>
                <a:cs typeface="Arial" panose="020B0604020202020204" pitchFamily="34" charset="0"/>
              </a:rPr>
              <a:t>, Crosby et al., </a:t>
            </a:r>
            <a:r>
              <a:rPr lang="fr-FR" altLang="en-US" sz="2000" dirty="0" err="1" smtClean="0">
                <a:solidFill>
                  <a:srgbClr val="00B0F0"/>
                </a:solidFill>
                <a:latin typeface="Arial" panose="020B0604020202020204" pitchFamily="34" charset="0"/>
                <a:cs typeface="Arial" panose="020B0604020202020204" pitchFamily="34" charset="0"/>
              </a:rPr>
              <a:t>Space</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Sci</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Rev</a:t>
            </a:r>
            <a:r>
              <a:rPr lang="fr-FR" altLang="en-US" sz="2000" dirty="0" smtClean="0">
                <a:solidFill>
                  <a:srgbClr val="00B0F0"/>
                </a:solidFill>
                <a:latin typeface="Arial" panose="020B0604020202020204" pitchFamily="34" charset="0"/>
                <a:cs typeface="Arial" panose="020B0604020202020204" pitchFamily="34" charset="0"/>
              </a:rPr>
              <a:t> 2016</a:t>
            </a:r>
            <a:endParaRPr lang="fr-FR" altLang="en-US" sz="2000" dirty="0" smtClean="0">
              <a:solidFill>
                <a:srgbClr val="FF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fr-FR" altLang="en-US" sz="2000" dirty="0">
                <a:solidFill>
                  <a:srgbClr val="00B0F0"/>
                </a:solidFill>
                <a:latin typeface="Arial" panose="020B0604020202020204" pitchFamily="34" charset="0"/>
                <a:cs typeface="Arial" panose="020B0604020202020204" pitchFamily="34" charset="0"/>
              </a:rPr>
              <a:t>Lu &amp; Hamilton, </a:t>
            </a:r>
            <a:r>
              <a:rPr lang="fr-FR" sz="2000" dirty="0" err="1">
                <a:solidFill>
                  <a:srgbClr val="00B0F0"/>
                </a:solidFill>
                <a:latin typeface="Arial" panose="020B0604020202020204" pitchFamily="34" charset="0"/>
                <a:cs typeface="Arial" panose="020B0604020202020204" pitchFamily="34" charset="0"/>
              </a:rPr>
              <a:t>Astrophys</a:t>
            </a:r>
            <a:r>
              <a:rPr lang="fr-FR" sz="2000" dirty="0">
                <a:solidFill>
                  <a:srgbClr val="00B0F0"/>
                </a:solidFill>
                <a:latin typeface="Arial" panose="020B0604020202020204" pitchFamily="34" charset="0"/>
                <a:cs typeface="Arial" panose="020B0604020202020204" pitchFamily="34" charset="0"/>
              </a:rPr>
              <a:t>. </a:t>
            </a:r>
            <a:r>
              <a:rPr lang="fr-FR" sz="2000" dirty="0" smtClean="0">
                <a:solidFill>
                  <a:srgbClr val="00B0F0"/>
                </a:solidFill>
                <a:latin typeface="Arial" panose="020B0604020202020204" pitchFamily="34" charset="0"/>
                <a:cs typeface="Arial" panose="020B0604020202020204" pitchFamily="34" charset="0"/>
              </a:rPr>
              <a:t>J. </a:t>
            </a:r>
            <a:r>
              <a:rPr lang="fr-FR" altLang="en-US" sz="2000" dirty="0" smtClean="0">
                <a:solidFill>
                  <a:srgbClr val="00B0F0"/>
                </a:solidFill>
                <a:latin typeface="Arial" panose="020B0604020202020204" pitchFamily="34" charset="0"/>
                <a:cs typeface="Arial" panose="020B0604020202020204" pitchFamily="34" charset="0"/>
              </a:rPr>
              <a:t>1991</a:t>
            </a:r>
            <a:r>
              <a:rPr lang="fr-FR" altLang="en-US" sz="2000" dirty="0" smtClean="0">
                <a:latin typeface="Arial" panose="020B0604020202020204" pitchFamily="34" charset="0"/>
                <a:cs typeface="Arial" panose="020B0604020202020204" pitchFamily="34" charset="0"/>
              </a:rPr>
              <a:t>:</a:t>
            </a:r>
          </a:p>
          <a:p>
            <a:pPr marL="0" indent="0">
              <a:spcBef>
                <a:spcPts val="0"/>
              </a:spcBef>
              <a:spcAft>
                <a:spcPts val="1000"/>
              </a:spcAft>
              <a:buNone/>
            </a:pPr>
            <a:r>
              <a:rPr lang="fr-FR" sz="2000" i="1" dirty="0">
                <a:latin typeface="Arial" panose="020B0604020202020204" pitchFamily="34" charset="0"/>
                <a:cs typeface="Arial" panose="020B0604020202020204" pitchFamily="34" charset="0"/>
              </a:rPr>
              <a:t> </a:t>
            </a:r>
            <a:r>
              <a:rPr lang="fr-FR" sz="2000"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pile </a:t>
            </a:r>
            <a:r>
              <a:rPr lang="fr-FR" altLang="en-US" sz="2000" dirty="0">
                <a:latin typeface="Arial" panose="020B0604020202020204" pitchFamily="34" charset="0"/>
                <a:cs typeface="Arial" panose="020B0604020202020204" pitchFamily="34" charset="0"/>
              </a:rPr>
              <a:t>of </a:t>
            </a:r>
            <a:r>
              <a:rPr lang="fr-FR" altLang="en-US" sz="2000" dirty="0" err="1">
                <a:latin typeface="Arial" panose="020B0604020202020204" pitchFamily="34" charset="0"/>
                <a:cs typeface="Arial" panose="020B0604020202020204" pitchFamily="34" charset="0"/>
              </a:rPr>
              <a:t>magnetic</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fields</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a:latin typeface="Arial" panose="020B0604020202020204" pitchFamily="34" charset="0"/>
                <a:cs typeface="Arial" panose="020B0604020202020204" pitchFamily="34" charset="0"/>
              </a:rPr>
              <a:t>model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Self Organized Criticality (SOC)</a:t>
            </a:r>
            <a:endParaRPr lang="en-US"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6" y="4474534"/>
            <a:ext cx="29144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4901" y="6260068"/>
            <a:ext cx="5257800" cy="369332"/>
          </a:xfrm>
          <a:prstGeom prst="rect">
            <a:avLst/>
          </a:prstGeom>
          <a:noFill/>
        </p:spPr>
        <p:txBody>
          <a:bodyPr wrap="square" rtlCol="0">
            <a:spAutoFit/>
          </a:bodyPr>
          <a:lstStyle/>
          <a:p>
            <a:r>
              <a:rPr lang="fr-FR" altLang="en-US" dirty="0" err="1">
                <a:solidFill>
                  <a:srgbClr val="00B0F0"/>
                </a:solidFill>
                <a:latin typeface="Arial" panose="020B0604020202020204" pitchFamily="34" charset="0"/>
                <a:cs typeface="Arial" panose="020B0604020202020204" pitchFamily="34" charset="0"/>
              </a:rPr>
              <a:t>Aschwanden</a:t>
            </a:r>
            <a:r>
              <a:rPr lang="fr-FR" altLang="en-US" dirty="0">
                <a:solidFill>
                  <a:srgbClr val="00B0F0"/>
                </a:solidFill>
                <a:latin typeface="Arial" panose="020B0604020202020204" pitchFamily="34" charset="0"/>
                <a:cs typeface="Arial" panose="020B0604020202020204" pitchFamily="34" charset="0"/>
              </a:rPr>
              <a:t>, Crosby et al., </a:t>
            </a:r>
            <a:r>
              <a:rPr lang="fr-FR" altLang="en-US" dirty="0" err="1">
                <a:solidFill>
                  <a:srgbClr val="00B0F0"/>
                </a:solidFill>
                <a:latin typeface="Arial" panose="020B0604020202020204" pitchFamily="34" charset="0"/>
                <a:cs typeface="Arial" panose="020B0604020202020204" pitchFamily="34" charset="0"/>
              </a:rPr>
              <a:t>Space</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Sci</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Rev</a:t>
            </a:r>
            <a:r>
              <a:rPr lang="fr-FR" altLang="en-US" dirty="0">
                <a:solidFill>
                  <a:srgbClr val="00B0F0"/>
                </a:solidFill>
                <a:latin typeface="Arial" panose="020B0604020202020204" pitchFamily="34" charset="0"/>
                <a:cs typeface="Arial" panose="020B0604020202020204" pitchFamily="34" charset="0"/>
              </a:rPr>
              <a:t> </a:t>
            </a:r>
            <a:r>
              <a:rPr lang="fr-FR" altLang="en-US" dirty="0" smtClean="0">
                <a:solidFill>
                  <a:srgbClr val="00B0F0"/>
                </a:solidFill>
                <a:latin typeface="Arial" panose="020B0604020202020204" pitchFamily="34" charset="0"/>
                <a:cs typeface="Arial" panose="020B0604020202020204" pitchFamily="34" charset="0"/>
              </a:rPr>
              <a:t>2016</a:t>
            </a:r>
            <a:endParaRPr lang="en-US" dirty="0"/>
          </a:p>
        </p:txBody>
      </p:sp>
      <p:sp>
        <p:nvSpPr>
          <p:cNvPr id="3" name="TextBox 2"/>
          <p:cNvSpPr txBox="1"/>
          <p:nvPr/>
        </p:nvSpPr>
        <p:spPr>
          <a:xfrm>
            <a:off x="326066" y="5144869"/>
            <a:ext cx="5363624" cy="707886"/>
          </a:xfrm>
          <a:prstGeom prst="rect">
            <a:avLst/>
          </a:prstGeom>
          <a:noFill/>
        </p:spPr>
        <p:txBody>
          <a:bodyPr wrap="square" rtlCol="0">
            <a:spAutoFit/>
          </a:bodyPr>
          <a:lstStyle/>
          <a:p>
            <a:pPr marL="285750" indent="-285750">
              <a:buFont typeface="Wingdings" panose="05000000000000000000" pitchFamily="2" charset="2"/>
              <a:buChar char="Ø"/>
            </a:pPr>
            <a:r>
              <a:rPr lang="fr-FR" altLang="en-US" sz="2000" dirty="0" err="1">
                <a:latin typeface="Arial" panose="020B0604020202020204" pitchFamily="34" charset="0"/>
                <a:cs typeface="Arial" panose="020B0604020202020204" pitchFamily="34" charset="0"/>
              </a:rPr>
              <a:t>Several</a:t>
            </a:r>
            <a:r>
              <a:rPr lang="fr-FR" altLang="en-US" sz="2000" dirty="0">
                <a:latin typeface="Arial" panose="020B0604020202020204" pitchFamily="34" charset="0"/>
                <a:cs typeface="Arial" panose="020B0604020202020204" pitchFamily="34" charset="0"/>
              </a:rPr>
              <a:t> more </a:t>
            </a:r>
            <a:r>
              <a:rPr lang="fr-FR" altLang="en-US" sz="2000" dirty="0" err="1">
                <a:latin typeface="Arial" panose="020B0604020202020204" pitchFamily="34" charset="0"/>
                <a:cs typeface="Arial" panose="020B0604020202020204" pitchFamily="34" charset="0"/>
              </a:rPr>
              <a:t>complex</a:t>
            </a:r>
            <a:r>
              <a:rPr lang="fr-FR" altLang="en-US" sz="2000" dirty="0">
                <a:latin typeface="Arial" panose="020B0604020202020204" pitchFamily="34" charset="0"/>
                <a:cs typeface="Arial" panose="020B0604020202020204" pitchFamily="34" charset="0"/>
              </a:rPr>
              <a:t> SOC </a:t>
            </a:r>
            <a:r>
              <a:rPr lang="fr-FR" altLang="en-US" sz="2000" dirty="0" err="1">
                <a:latin typeface="Arial" panose="020B0604020202020204" pitchFamily="34" charset="0"/>
                <a:cs typeface="Arial" panose="020B0604020202020204" pitchFamily="34" charset="0"/>
              </a:rPr>
              <a:t>models</a:t>
            </a:r>
            <a:r>
              <a:rPr lang="fr-FR" altLang="en-US" sz="2000" dirty="0">
                <a:latin typeface="Arial" panose="020B0604020202020204" pitchFamily="34" charset="0"/>
                <a:cs typeface="Arial" panose="020B0604020202020204" pitchFamily="34" charset="0"/>
              </a:rPr>
              <a:t>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1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99" y="1447800"/>
            <a:ext cx="8458200" cy="4495800"/>
          </a:xfrm>
        </p:spPr>
        <p:txBody>
          <a:bodyPr>
            <a:noAutofit/>
          </a:bodyPr>
          <a:lstStyle/>
          <a:p>
            <a:r>
              <a:rPr lang="nl-NL" sz="2000" dirty="0" smtClean="0">
                <a:latin typeface="Arial" panose="020B0604020202020204" pitchFamily="34" charset="0"/>
                <a:cs typeface="Arial" panose="020B0604020202020204" pitchFamily="34" charset="0"/>
              </a:rPr>
              <a:t>Solar Demon flare detection operates on SDO/AIA </a:t>
            </a:r>
            <a:r>
              <a:rPr lang="en-US" sz="2000" dirty="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a:t>
            </a:r>
            <a:r>
              <a:rPr lang="nl-NL" sz="2000" dirty="0">
                <a:latin typeface="Arial" panose="020B0604020202020204" pitchFamily="34" charset="0"/>
                <a:cs typeface="Arial" panose="020B0604020202020204" pitchFamily="34" charset="0"/>
              </a:rPr>
              <a:t>l</a:t>
            </a:r>
            <a:r>
              <a:rPr lang="nl-NL" sz="2000" dirty="0" smtClean="0">
                <a:latin typeface="Arial" panose="020B0604020202020204" pitchFamily="34" charset="0"/>
                <a:cs typeface="Arial" panose="020B0604020202020204" pitchFamily="34" charset="0"/>
              </a:rPr>
              <a:t>evel 1.5 science data @ 2 minute cadence</a:t>
            </a:r>
            <a:endParaRPr lang="nl-NL" sz="2000" b="1" dirty="0" smtClean="0">
              <a:solidFill>
                <a:srgbClr val="FF0000"/>
              </a:solidFill>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On average, detects GOES B5 flares and above</a:t>
            </a:r>
          </a:p>
          <a:p>
            <a:pPr marL="34290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Accurate flare location and shape information (no </a:t>
            </a:r>
            <a:r>
              <a:rPr lang="nl-NL" sz="2000" dirty="0">
                <a:latin typeface="Arial" panose="020B0604020202020204" pitchFamily="34" charset="0"/>
                <a:cs typeface="Arial" panose="020B0604020202020204" pitchFamily="34" charset="0"/>
              </a:rPr>
              <a:t>macro-pixels, accurate on </a:t>
            </a:r>
            <a:r>
              <a:rPr lang="nl-NL" sz="2000" dirty="0" smtClean="0">
                <a:latin typeface="Arial" panose="020B0604020202020204" pitchFamily="34" charset="0"/>
                <a:cs typeface="Arial" panose="020B0604020202020204" pitchFamily="34" charset="0"/>
              </a:rPr>
              <a:t>pixel-level)</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Able to distinguish simultaneous flares at different locations </a:t>
            </a:r>
            <a:r>
              <a:rPr lang="nl-NL" sz="2000" dirty="0" smtClean="0">
                <a:latin typeface="Arial" panose="020B0604020202020204" pitchFamily="34" charset="0"/>
                <a:cs typeface="Arial" panose="020B0604020202020204" pitchFamily="34" charset="0"/>
              </a:rPr>
              <a:t>(unlike e.g., GOES flares)</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Background </a:t>
            </a:r>
            <a:r>
              <a:rPr lang="nl-NL" sz="2000" dirty="0">
                <a:solidFill>
                  <a:srgbClr val="FF0000"/>
                </a:solidFill>
                <a:latin typeface="Arial" panose="020B0604020202020204" pitchFamily="34" charset="0"/>
                <a:cs typeface="Arial" panose="020B0604020202020204" pitchFamily="34" charset="0"/>
              </a:rPr>
              <a:t>solar intensity does </a:t>
            </a:r>
            <a:r>
              <a:rPr lang="nl-NL" sz="2000" b="1" dirty="0">
                <a:solidFill>
                  <a:srgbClr val="FF0000"/>
                </a:solidFill>
                <a:latin typeface="Arial" panose="020B0604020202020204" pitchFamily="34" charset="0"/>
                <a:cs typeface="Arial" panose="020B0604020202020204" pitchFamily="34" charset="0"/>
              </a:rPr>
              <a:t>not</a:t>
            </a:r>
            <a:r>
              <a:rPr lang="nl-NL" sz="2000" dirty="0">
                <a:solidFill>
                  <a:srgbClr val="FF0000"/>
                </a:solidFill>
                <a:latin typeface="Arial" panose="020B0604020202020204" pitchFamily="34" charset="0"/>
                <a:cs typeface="Arial" panose="020B0604020202020204" pitchFamily="34" charset="0"/>
              </a:rPr>
              <a:t> affect the measured flare </a:t>
            </a:r>
            <a:r>
              <a:rPr lang="nl-NL" sz="2000" dirty="0" smtClean="0">
                <a:solidFill>
                  <a:srgbClr val="FF0000"/>
                </a:solidFill>
                <a:latin typeface="Arial" panose="020B0604020202020204" pitchFamily="34" charset="0"/>
                <a:cs typeface="Arial" panose="020B0604020202020204" pitchFamily="34" charset="0"/>
              </a:rPr>
              <a:t>intensity</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Allows to filter the data, e.g., only consider flares that were entirely on-disk</a:t>
            </a:r>
          </a:p>
          <a:p>
            <a:r>
              <a:rPr lang="nl-NL" sz="2000" dirty="0" smtClean="0">
                <a:latin typeface="Arial" panose="020B0604020202020204" pitchFamily="34" charset="0"/>
                <a:cs typeface="Arial" panose="020B0604020202020204" pitchFamily="34" charset="0"/>
              </a:rPr>
              <a:t>Big science catalog:</a:t>
            </a:r>
          </a:p>
          <a:p>
            <a:pPr lvl="1">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8 274 events in current data set (May 13, 2010 - March 16, 2018)</a:t>
            </a:r>
            <a:endParaRPr lang="nl-NL" sz="2000" dirty="0" smtClean="0">
              <a:latin typeface="Arial" panose="020B0604020202020204" pitchFamily="34" charset="0"/>
              <a:cs typeface="Arial" panose="020B0604020202020204" pitchFamily="34" charset="0"/>
            </a:endParaRPr>
          </a:p>
        </p:txBody>
      </p:sp>
      <p:sp>
        <p:nvSpPr>
          <p:cNvPr id="6" name="TextBox 5"/>
          <p:cNvSpPr txBox="1"/>
          <p:nvPr/>
        </p:nvSpPr>
        <p:spPr>
          <a:xfrm>
            <a:off x="577701" y="6120825"/>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2"/>
              </a:rPr>
              <a:t>http</a:t>
            </a:r>
            <a:r>
              <a:rPr lang="nl-NL" sz="1600" dirty="0">
                <a:hlinkClick r:id="rId2"/>
              </a:rPr>
              <a:t>://</a:t>
            </a:r>
            <a:r>
              <a:rPr lang="nl-NL" sz="1600" dirty="0" smtClean="0">
                <a:hlinkClick r:id="rId2"/>
              </a:rPr>
              <a:t>dx.doi.org/10.1051/swsc/2015019</a:t>
            </a:r>
            <a:endParaRPr lang="nl-NL" sz="1600" dirty="0"/>
          </a:p>
        </p:txBody>
      </p:sp>
      <p:sp>
        <p:nvSpPr>
          <p:cNvPr id="7"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New dataset: SDO/AIA 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flares detected by Solar Demon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85601"/>
            <a:ext cx="4038600" cy="276999"/>
          </a:xfrm>
          <a:prstGeom prst="rect">
            <a:avLst/>
          </a:prstGeom>
          <a:noFill/>
        </p:spPr>
        <p:txBody>
          <a:bodyPr wrap="square" rtlCol="0">
            <a:spAutoFit/>
          </a:bodyPr>
          <a:lstStyle/>
          <a:p>
            <a:r>
              <a:rPr lang="nl-NL" sz="1200" dirty="0" smtClean="0">
                <a:latin typeface="Arial" panose="020B0604020202020204" pitchFamily="34" charset="0"/>
                <a:cs typeface="Arial" panose="020B0604020202020204" pitchFamily="34" charset="0"/>
              </a:rPr>
              <a:t>SDO/AIA 9.4 </a:t>
            </a:r>
            <a:r>
              <a:rPr lang="en-US" sz="1200" dirty="0">
                <a:latin typeface="Arial" panose="020B0604020202020204" pitchFamily="34" charset="0"/>
                <a:cs typeface="Arial" panose="020B0604020202020204" pitchFamily="34" charset="0"/>
              </a:rPr>
              <a:t>Å</a:t>
            </a:r>
            <a:r>
              <a:rPr lang="en-US" sz="1200" dirty="0" smtClean="0">
                <a:latin typeface="Arial" panose="020B0604020202020204" pitchFamily="34" charset="0"/>
                <a:cs typeface="Arial" panose="020B0604020202020204" pitchFamily="34" charset="0"/>
              </a:rPr>
              <a:t> showing AR</a:t>
            </a:r>
            <a:r>
              <a:rPr lang="nl-NL" sz="1200" dirty="0" smtClean="0">
                <a:latin typeface="Arial" panose="020B0604020202020204" pitchFamily="34" charset="0"/>
                <a:cs typeface="Arial" panose="020B0604020202020204" pitchFamily="34" charset="0"/>
              </a:rPr>
              <a:t> 2699 on February 7, 2018</a:t>
            </a:r>
          </a:p>
        </p:txBody>
      </p:sp>
      <p:sp>
        <p:nvSpPr>
          <p:cNvPr id="9" name="TextBox 8"/>
          <p:cNvSpPr txBox="1"/>
          <p:nvPr/>
        </p:nvSpPr>
        <p:spPr>
          <a:xfrm>
            <a:off x="4068685" y="5265003"/>
            <a:ext cx="4313315" cy="830997"/>
          </a:xfrm>
          <a:prstGeom prst="rect">
            <a:avLst/>
          </a:prstGeom>
          <a:noFill/>
        </p:spPr>
        <p:txBody>
          <a:bodyPr wrap="square" rtlCol="0">
            <a:spAutoFit/>
          </a:bodyPr>
          <a:lstStyle/>
          <a:p>
            <a:r>
              <a:rPr lang="en-US" sz="1200" dirty="0" smtClean="0"/>
              <a:t>A C8.1 flare detected by Solar Demon on February 7 at 13:38 UTC. For each detected flare, Solar Demon tracks the flare time, intensity, size, accurate location on pixel level, and pixel saturation.</a:t>
            </a:r>
          </a:p>
          <a:p>
            <a:endParaRPr lang="nl-NL" sz="1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07860"/>
            <a:ext cx="4453508" cy="36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milK\Downloads\20180207_133024_2048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6" y="1645568"/>
            <a:ext cx="3612232" cy="361223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normAutofit fontScale="90000"/>
          </a:bodyPr>
          <a:lstStyle/>
          <a:p>
            <a:r>
              <a:rPr lang="en-US" sz="4000" b="1" dirty="0" smtClean="0">
                <a:latin typeface="Arial" panose="020B0604020202020204" pitchFamily="34" charset="0"/>
                <a:cs typeface="Arial" panose="020B0604020202020204" pitchFamily="34" charset="0"/>
              </a:rPr>
              <a:t>Solar Demon – Flare Detection</a:t>
            </a:r>
            <a:r>
              <a:rPr lang="en-US" dirty="0" smtClean="0"/>
              <a:t/>
            </a:r>
            <a:br>
              <a:rPr lang="en-US" dirty="0" smtClean="0"/>
            </a:br>
            <a:r>
              <a:rPr lang="en-US" sz="3100" u="sng" dirty="0" smtClean="0">
                <a:solidFill>
                  <a:srgbClr val="0070C0"/>
                </a:solidFill>
              </a:rPr>
              <a:t>http://solardemon.oma.be</a:t>
            </a:r>
            <a:endParaRPr lang="en-US" sz="3100" u="sng" dirty="0">
              <a:solidFill>
                <a:srgbClr val="0070C0"/>
              </a:solidFill>
            </a:endParaRPr>
          </a:p>
        </p:txBody>
      </p:sp>
      <p:sp>
        <p:nvSpPr>
          <p:cNvPr id="11" name="TextBox 10"/>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4263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Flare intensity at time t = sum of all pixel values of the flare pixels in the image at time t</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5" y="1676400"/>
            <a:ext cx="8075036"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1143000"/>
          </a:xfrm>
        </p:spPr>
        <p:txBody>
          <a:bodyPr>
            <a:normAutofit/>
          </a:bodyPr>
          <a:lstStyle/>
          <a:p>
            <a:r>
              <a:rPr lang="en-US" sz="3600" b="1" dirty="0" smtClean="0">
                <a:latin typeface="Arial" panose="020B0604020202020204" pitchFamily="34" charset="0"/>
                <a:cs typeface="Arial" panose="020B0604020202020204" pitchFamily="34" charset="0"/>
              </a:rPr>
              <a:t>Solar Demon – Flare Light Curves</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2372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29025"/>
            <a:ext cx="5219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029199" y="5029200"/>
            <a:ext cx="3352801" cy="369332"/>
          </a:xfrm>
          <a:prstGeom prst="rect">
            <a:avLst/>
          </a:prstGeom>
          <a:noFill/>
        </p:spPr>
        <p:txBody>
          <a:bodyPr wrap="square" rtlCol="0">
            <a:spAutoFit/>
          </a:bodyPr>
          <a:lstStyle/>
          <a:p>
            <a:r>
              <a:rPr lang="en-US" dirty="0" err="1">
                <a:solidFill>
                  <a:srgbClr val="00B0F0"/>
                </a:solidFill>
                <a:latin typeface="Arial" panose="020B0604020202020204" pitchFamily="34" charset="0"/>
                <a:cs typeface="Arial" panose="020B0604020202020204" pitchFamily="34" charset="0"/>
              </a:rPr>
              <a:t>D’Huys</a:t>
            </a:r>
            <a:r>
              <a:rPr lang="en-US" dirty="0">
                <a:solidFill>
                  <a:srgbClr val="00B0F0"/>
                </a:solidFill>
                <a:latin typeface="Arial" panose="020B0604020202020204" pitchFamily="34" charset="0"/>
                <a:cs typeface="Arial" panose="020B0604020202020204" pitchFamily="34" charset="0"/>
              </a:rPr>
              <a:t> et al., </a:t>
            </a:r>
            <a:r>
              <a:rPr lang="en-US" dirty="0" smtClean="0">
                <a:solidFill>
                  <a:srgbClr val="00B0F0"/>
                </a:solidFill>
                <a:latin typeface="Arial" panose="020B0604020202020204" pitchFamily="34" charset="0"/>
                <a:cs typeface="Arial" panose="020B0604020202020204" pitchFamily="34" charset="0"/>
              </a:rPr>
              <a:t>Sol Phys 2016</a:t>
            </a:r>
            <a:endParaRPr lang="en-US" dirty="0">
              <a:solidFill>
                <a:srgbClr val="00B0F0"/>
              </a:solidFill>
            </a:endParaRPr>
          </a:p>
        </p:txBody>
      </p:sp>
    </p:spTree>
    <p:extLst>
      <p:ext uri="{BB962C8B-B14F-4D97-AF65-F5344CB8AC3E}">
        <p14:creationId xmlns:p14="http://schemas.microsoft.com/office/powerpoint/2010/main" val="1133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13" name="TextBox 12"/>
          <p:cNvSpPr txBox="1"/>
          <p:nvPr/>
        </p:nvSpPr>
        <p:spPr>
          <a:xfrm>
            <a:off x="10633" y="4386352"/>
            <a:ext cx="4557823" cy="1862048"/>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chemeClr val="accent6"/>
                </a:solidFill>
                <a:latin typeface="Arial" panose="020B0604020202020204" pitchFamily="34" charset="0"/>
                <a:cs typeface="Arial" panose="020B0604020202020204" pitchFamily="34" charset="0"/>
              </a:rPr>
              <a:t>Lower cut-off </a:t>
            </a:r>
            <a:r>
              <a:rPr lang="en-US" i="1" dirty="0" err="1" smtClean="0">
                <a:solidFill>
                  <a:schemeClr val="accent6"/>
                </a:solidFill>
                <a:latin typeface="Arial" panose="020B0604020202020204" pitchFamily="34" charset="0"/>
                <a:cs typeface="Arial" panose="020B0604020202020204" pitchFamily="34" charset="0"/>
              </a:rPr>
              <a:t>x</a:t>
            </a:r>
            <a:r>
              <a:rPr lang="en-US" baseline="-25000" dirty="0" err="1" smtClean="0">
                <a:solidFill>
                  <a:schemeClr val="accent6"/>
                </a:solidFill>
                <a:latin typeface="Arial" panose="020B0604020202020204" pitchFamily="34" charset="0"/>
                <a:cs typeface="Arial" panose="020B0604020202020204" pitchFamily="34" charset="0"/>
              </a:rPr>
              <a:t>min</a:t>
            </a:r>
            <a:r>
              <a:rPr lang="en-US" baseline="-25000" dirty="0" smtClean="0">
                <a:solidFill>
                  <a:schemeClr val="accent6"/>
                </a:solidFill>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needs to be selected</a:t>
            </a:r>
          </a:p>
          <a:p>
            <a:pPr marL="285750" indent="-285750">
              <a:spcAft>
                <a:spcPts val="1000"/>
              </a:spcAft>
              <a:buFont typeface="Wingdings" panose="05000000000000000000" pitchFamily="2" charset="2"/>
              <a:buChar char="Ø"/>
            </a:pPr>
            <a:r>
              <a:rPr lang="en-US" dirty="0">
                <a:solidFill>
                  <a:schemeClr val="accent6"/>
                </a:solidFill>
                <a:latin typeface="Arial" panose="020B0604020202020204" pitchFamily="34" charset="0"/>
                <a:cs typeface="Arial" panose="020B0604020202020204" pitchFamily="34" charset="0"/>
              </a:rPr>
              <a:t>Lin or log bins, weighted or unweighted</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Very sensitive to bin size</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Accurate exponent estimation requires very large sample size  (~10</a:t>
            </a:r>
            <a:r>
              <a:rPr lang="en-US" baseline="30000" dirty="0" smtClean="0">
                <a:solidFill>
                  <a:srgbClr val="FF0000"/>
                </a:solidFill>
                <a:latin typeface="Arial" panose="020B0604020202020204" pitchFamily="34" charset="0"/>
                <a:cs typeface="Arial" panose="020B0604020202020204" pitchFamily="34" charset="0"/>
              </a:rPr>
              <a:t>4 </a:t>
            </a:r>
            <a:r>
              <a:rPr lang="en-US" dirty="0" smtClean="0">
                <a:solidFill>
                  <a:srgbClr val="FF0000"/>
                </a:solidFill>
                <a:latin typeface="Arial" panose="020B0604020202020204" pitchFamily="34" charset="0"/>
                <a:cs typeface="Arial" panose="020B0604020202020204" pitchFamily="34" charset="0"/>
              </a:rPr>
              <a:t>or larger)</a:t>
            </a:r>
            <a:endParaRPr lang="en-US" baseline="30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61367" y="4434830"/>
            <a:ext cx="4578201" cy="1051570"/>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i="1" dirty="0" err="1" smtClean="0">
                <a:solidFill>
                  <a:srgbClr val="92D050"/>
                </a:solidFill>
                <a:latin typeface="Arial" panose="020B0604020202020204" pitchFamily="34" charset="0"/>
                <a:cs typeface="Arial" panose="020B0604020202020204" pitchFamily="34" charset="0"/>
              </a:rPr>
              <a:t>x</a:t>
            </a:r>
            <a:r>
              <a:rPr lang="en-US" baseline="-25000" dirty="0" err="1" smtClean="0">
                <a:solidFill>
                  <a:srgbClr val="92D050"/>
                </a:solidFill>
                <a:latin typeface="Arial" panose="020B0604020202020204" pitchFamily="34" charset="0"/>
                <a:cs typeface="Arial" panose="020B0604020202020204" pitchFamily="34" charset="0"/>
              </a:rPr>
              <a:t>min</a:t>
            </a:r>
            <a:r>
              <a:rPr lang="en-US" baseline="-25000" dirty="0" smtClean="0">
                <a:solidFill>
                  <a:srgbClr val="92D050"/>
                </a:solidFill>
                <a:latin typeface="Arial" panose="020B0604020202020204" pitchFamily="34" charset="0"/>
                <a:cs typeface="Arial" panose="020B0604020202020204" pitchFamily="34" charset="0"/>
              </a:rPr>
              <a:t> </a:t>
            </a:r>
            <a:r>
              <a:rPr lang="en-US" dirty="0" smtClean="0">
                <a:solidFill>
                  <a:srgbClr val="92D050"/>
                </a:solidFill>
                <a:latin typeface="Arial" panose="020B0604020202020204" pitchFamily="34" charset="0"/>
                <a:cs typeface="Arial" panose="020B0604020202020204" pitchFamily="34" charset="0"/>
              </a:rPr>
              <a:t>is only parameter  to be selected</a:t>
            </a:r>
          </a:p>
          <a:p>
            <a:pPr marL="285750" indent="-285750">
              <a:spcAft>
                <a:spcPts val="1000"/>
              </a:spcAft>
              <a:buFont typeface="Wingdings" panose="05000000000000000000" pitchFamily="2" charset="2"/>
              <a:buChar char="Ø"/>
            </a:pPr>
            <a:r>
              <a:rPr lang="en-US" dirty="0" smtClean="0">
                <a:solidFill>
                  <a:srgbClr val="92D050"/>
                </a:solidFill>
                <a:latin typeface="Arial" panose="020B0604020202020204" pitchFamily="34" charset="0"/>
                <a:cs typeface="Arial" panose="020B0604020202020204" pitchFamily="34" charset="0"/>
              </a:rPr>
              <a:t>Accurate exponent estimation for samples of size ~10</a:t>
            </a:r>
            <a:r>
              <a:rPr lang="en-US" baseline="30000" dirty="0" smtClean="0">
                <a:solidFill>
                  <a:srgbClr val="92D050"/>
                </a:solidFill>
                <a:latin typeface="Arial" panose="020B0604020202020204" pitchFamily="34" charset="0"/>
                <a:cs typeface="Arial" panose="020B0604020202020204" pitchFamily="34" charset="0"/>
              </a:rPr>
              <a:t>2 </a:t>
            </a:r>
            <a:r>
              <a:rPr lang="en-US" dirty="0">
                <a:solidFill>
                  <a:srgbClr val="92D050"/>
                </a:solidFill>
                <a:latin typeface="Arial" panose="020B0604020202020204" pitchFamily="34" charset="0"/>
                <a:cs typeface="Arial" panose="020B0604020202020204" pitchFamily="34" charset="0"/>
              </a:rPr>
              <a:t>or </a:t>
            </a:r>
            <a:r>
              <a:rPr lang="en-US" dirty="0" smtClean="0">
                <a:solidFill>
                  <a:srgbClr val="92D050"/>
                </a:solidFill>
                <a:latin typeface="Arial" panose="020B0604020202020204" pitchFamily="34" charset="0"/>
                <a:cs typeface="Arial" panose="020B0604020202020204" pitchFamily="34" charset="0"/>
              </a:rPr>
              <a:t>larger</a:t>
            </a:r>
            <a:endParaRPr lang="en-US"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184299" y="1722437"/>
            <a:ext cx="8763001" cy="4602163"/>
          </a:xfrm>
        </p:spPr>
        <p:txBody>
          <a:bodyPr>
            <a:normAutofit/>
          </a:bodyPr>
          <a:lstStyle/>
          <a:p>
            <a:pPr marL="0" indent="0">
              <a:spcBef>
                <a:spcPts val="0"/>
              </a:spcBef>
              <a:spcAft>
                <a:spcPts val="1000"/>
              </a:spcAft>
              <a:buNone/>
            </a:pPr>
            <a:r>
              <a:rPr lang="en-US" sz="2000" dirty="0" smtClean="0">
                <a:latin typeface="Arial" panose="020B0604020202020204" pitchFamily="34" charset="0"/>
                <a:cs typeface="Arial" panose="020B0604020202020204" pitchFamily="34" charset="0"/>
              </a:rPr>
              <a:t>In the present study, we follow the approach suggested by </a:t>
            </a:r>
            <a:r>
              <a:rPr lang="en-US" sz="2000" dirty="0" err="1" smtClean="0">
                <a:solidFill>
                  <a:srgbClr val="00B0F0"/>
                </a:solidFill>
                <a:latin typeface="Arial" panose="020B0604020202020204" pitchFamily="34" charset="0"/>
                <a:cs typeface="Arial" panose="020B0604020202020204" pitchFamily="34" charset="0"/>
              </a:rPr>
              <a:t>Clauset</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SIAM </a:t>
            </a:r>
            <a:r>
              <a:rPr lang="en-US" sz="2000" dirty="0" smtClean="0">
                <a:solidFill>
                  <a:srgbClr val="00B0F0"/>
                </a:solidFill>
                <a:latin typeface="Arial" panose="020B0604020202020204" pitchFamily="34" charset="0"/>
                <a:cs typeface="Arial" panose="020B0604020202020204" pitchFamily="34" charset="0"/>
              </a:rPr>
              <a:t>Review 2009</a:t>
            </a:r>
            <a:r>
              <a:rPr 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Finding</a:t>
            </a:r>
            <a:r>
              <a:rPr lang="fr-FR" altLang="en-US" sz="2000" b="1" dirty="0" smtClean="0">
                <a:latin typeface="Arial" panose="020B0604020202020204" pitchFamily="34" charset="0"/>
                <a:cs typeface="Arial" panose="020B0604020202020204" pitchFamily="34" charset="0"/>
              </a:rPr>
              <a:t> optimal value of </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 for </a:t>
            </a:r>
            <a:r>
              <a:rPr lang="fr-FR" sz="2000" dirty="0" err="1" smtClean="0">
                <a:latin typeface="Arial" panose="020B0604020202020204" pitchFamily="34" charset="0"/>
                <a:cs typeface="Arial" panose="020B0604020202020204" pitchFamily="34" charset="0"/>
              </a:rPr>
              <a:t>every</a:t>
            </a:r>
            <a:r>
              <a:rPr lang="fr-FR" sz="2000" dirty="0" smtClean="0">
                <a:latin typeface="Arial" panose="020B0604020202020204" pitchFamily="34" charset="0"/>
                <a:cs typeface="Arial" panose="020B0604020202020204" pitchFamily="34" charset="0"/>
              </a:rPr>
              <a:t> value of </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calculate</a:t>
            </a:r>
            <a:r>
              <a:rPr lang="fr-FR" sz="2000" dirty="0" smtClean="0">
                <a:latin typeface="Arial" panose="020B0604020202020204" pitchFamily="34" charset="0"/>
                <a:cs typeface="Arial" panose="020B0604020202020204" pitchFamily="34" charset="0"/>
              </a:rPr>
              <a:t>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minimize</a:t>
            </a:r>
            <a:r>
              <a:rPr lang="fr-FR" altLang="en-US" sz="2000" dirty="0" smtClean="0">
                <a:latin typeface="Arial" panose="020B0604020202020204" pitchFamily="34" charset="0"/>
                <a:cs typeface="Arial" panose="020B0604020202020204" pitchFamily="34" charset="0"/>
              </a:rPr>
              <a:t> the Kolmogorov-Smirnov distance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empirical</a:t>
            </a:r>
            <a:r>
              <a:rPr lang="fr-FR" altLang="en-US" sz="2000" dirty="0" smtClean="0">
                <a:latin typeface="Arial" panose="020B0604020202020204" pitchFamily="34" charset="0"/>
                <a:cs typeface="Arial" panose="020B0604020202020204" pitchFamily="34" charset="0"/>
              </a:rPr>
              <a:t> distribution and the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dirty="0" smtClean="0">
                <a:latin typeface="Arial" panose="020B0604020202020204" pitchFamily="34" charset="0"/>
                <a:cs typeface="Arial" panose="020B0604020202020204" pitchFamily="34" charset="0"/>
              </a:rPr>
              <a:t>If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min_s</a:t>
            </a:r>
            <a:r>
              <a:rPr lang="en-US" altLang="en-US" sz="2000" dirty="0" smtClean="0">
                <a:latin typeface="Arial" panose="020B0604020202020204" pitchFamily="34" charset="0"/>
                <a:cs typeface="Arial" panose="020B0604020202020204" pitchFamily="34" charset="0"/>
              </a:rPr>
              <a:t> is the selected value of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our </a:t>
            </a:r>
            <a:r>
              <a:rPr lang="en-US" altLang="en-US" sz="2000" b="1" dirty="0" smtClean="0">
                <a:latin typeface="Arial" panose="020B0604020202020204" pitchFamily="34" charset="0"/>
                <a:cs typeface="Arial" panose="020B0604020202020204" pitchFamily="34" charset="0"/>
              </a:rPr>
              <a:t>best MLE fit to the data </a:t>
            </a:r>
            <a:r>
              <a:rPr lang="en-US" altLang="en-US" sz="2000" dirty="0" smtClean="0">
                <a:latin typeface="Arial" panose="020B0604020202020204" pitchFamily="34" charset="0"/>
                <a:cs typeface="Arial" panose="020B0604020202020204" pitchFamily="34" charset="0"/>
              </a:rPr>
              <a:t>is </a:t>
            </a:r>
            <a:r>
              <a:rPr lang="fr-FR" altLang="en-US" sz="2000" b="1" dirty="0">
                <a:latin typeface="Arial" panose="020B0604020202020204" pitchFamily="34" charset="0"/>
                <a:cs typeface="Arial" panose="020B0604020202020204" pitchFamily="34" charset="0"/>
              </a:rPr>
              <a:t>MLE fit(</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min_s</a:t>
            </a:r>
            <a:r>
              <a:rPr lang="fr-FR" altLang="en-US" sz="2000" b="1"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Goodness</a:t>
            </a:r>
            <a:r>
              <a:rPr lang="fr-FR" altLang="en-US" sz="2000" b="1" dirty="0" smtClean="0">
                <a:latin typeface="Arial" panose="020B0604020202020204" pitchFamily="34" charset="0"/>
                <a:cs typeface="Arial" panose="020B0604020202020204" pitchFamily="34" charset="0"/>
              </a:rPr>
              <a:t>-of-fit </a:t>
            </a:r>
            <a:r>
              <a:rPr lang="fr-FR" altLang="en-US" sz="2000" b="1" i="1" dirty="0" smtClean="0">
                <a:latin typeface="Arial" panose="020B0604020202020204" pitchFamily="34" charset="0"/>
                <a:cs typeface="Arial" panose="020B0604020202020204" pitchFamily="34" charset="0"/>
              </a:rPr>
              <a:t>p</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provided</a:t>
            </a:r>
            <a:r>
              <a:rPr lang="fr-FR" altLang="en-US" sz="2000" dirty="0" smtClean="0">
                <a:latin typeface="Arial" panose="020B0604020202020204" pitchFamily="34" charset="0"/>
                <a:cs typeface="Arial" panose="020B0604020202020204" pitchFamily="34" charset="0"/>
              </a:rPr>
              <a:t> by </a:t>
            </a:r>
            <a:r>
              <a:rPr lang="fr-FR" altLang="en-US" sz="2000" dirty="0" err="1" smtClean="0">
                <a:latin typeface="Arial" panose="020B0604020202020204" pitchFamily="34" charset="0"/>
                <a:cs typeface="Arial" panose="020B0604020202020204" pitchFamily="34" charset="0"/>
              </a:rPr>
              <a:t>bootstrapping</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hypothesis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that</a:t>
            </a:r>
            <a:r>
              <a:rPr lang="fr-FR" altLang="en-US" sz="2000" dirty="0" smtClean="0">
                <a:latin typeface="Arial" panose="020B0604020202020204" pitchFamily="34" charset="0"/>
                <a:cs typeface="Arial" panose="020B0604020202020204" pitchFamily="34" charset="0"/>
              </a:rPr>
              <a:t> the model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 </a:t>
            </a:r>
            <a:r>
              <a:rPr lang="fr-FR" altLang="en-US" sz="2000" dirty="0" err="1" smtClean="0">
                <a:latin typeface="Arial" panose="020B0604020202020204" pitchFamily="34" charset="0"/>
                <a:cs typeface="Arial" panose="020B0604020202020204" pitchFamily="34" charset="0"/>
              </a:rPr>
              <a:t>reasonable</a:t>
            </a:r>
            <a:r>
              <a:rPr lang="fr-FR" altLang="en-US" sz="2000" dirty="0" smtClean="0">
                <a:latin typeface="Arial" panose="020B0604020202020204" pitchFamily="34" charset="0"/>
                <a:cs typeface="Arial" panose="020B0604020202020204" pitchFamily="34" charset="0"/>
              </a:rPr>
              <a:t> fit to the data,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rejected</a:t>
            </a:r>
            <a:r>
              <a:rPr lang="fr-FR" altLang="en-US" sz="2000" dirty="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if </a:t>
            </a:r>
            <a:r>
              <a:rPr lang="fr-FR" altLang="en-US" sz="2000" i="1" dirty="0">
                <a:latin typeface="Arial" panose="020B0604020202020204" pitchFamily="34" charset="0"/>
                <a:cs typeface="Arial" panose="020B0604020202020204" pitchFamily="34" charset="0"/>
              </a:rPr>
              <a:t>p</a:t>
            </a:r>
            <a:r>
              <a:rPr lang="fr-FR" altLang="en-US" sz="2000" dirty="0">
                <a:latin typeface="Arial" panose="020B0604020202020204" pitchFamily="34" charset="0"/>
                <a:cs typeface="Arial" panose="020B0604020202020204" pitchFamily="34" charset="0"/>
              </a:rPr>
              <a:t> &lt;</a:t>
            </a:r>
            <a:r>
              <a:rPr lang="fr-FR" altLang="en-US" sz="2000" dirty="0" smtClean="0">
                <a:latin typeface="Arial" panose="020B0604020202020204" pitchFamily="34" charset="0"/>
                <a:cs typeface="Arial" panose="020B0604020202020204" pitchFamily="34" charset="0"/>
              </a:rPr>
              <a:t> 0.1. </a:t>
            </a:r>
          </a:p>
          <a:p>
            <a:pPr lvl="1">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Implementation: R </a:t>
            </a:r>
            <a:r>
              <a:rPr lang="en-US" sz="2000" dirty="0">
                <a:latin typeface="Arial" panose="020B0604020202020204" pitchFamily="34" charset="0"/>
                <a:cs typeface="Arial" panose="020B0604020202020204" pitchFamily="34" charset="0"/>
              </a:rPr>
              <a:t>package “</a:t>
            </a:r>
            <a:r>
              <a:rPr lang="en-US" sz="2000" dirty="0" err="1" smtClean="0">
                <a:latin typeface="Arial" panose="020B0604020202020204" pitchFamily="34" charset="0"/>
                <a:cs typeface="Arial" panose="020B0604020202020204" pitchFamily="34" charset="0"/>
              </a:rPr>
              <a:t>poweRlaw</a:t>
            </a:r>
            <a:r>
              <a:rPr lang="en-US" sz="2000" dirty="0" smtClean="0">
                <a:latin typeface="Arial" panose="020B0604020202020204" pitchFamily="34" charset="0"/>
                <a:cs typeface="Arial" panose="020B0604020202020204" pitchFamily="34" charset="0"/>
              </a:rPr>
              <a:t>” based on </a:t>
            </a:r>
            <a:r>
              <a:rPr lang="en-US" sz="2000" dirty="0" err="1" smtClean="0">
                <a:latin typeface="Arial" panose="020B0604020202020204" pitchFamily="34" charset="0"/>
                <a:cs typeface="Arial" panose="020B0604020202020204" pitchFamily="34" charset="0"/>
              </a:rPr>
              <a:t>Clauset</a:t>
            </a:r>
            <a:r>
              <a:rPr lang="en-US" sz="2000" dirty="0" smtClean="0">
                <a:latin typeface="Arial" panose="020B0604020202020204" pitchFamily="34" charset="0"/>
                <a:cs typeface="Arial" panose="020B0604020202020204" pitchFamily="34" charset="0"/>
              </a:rPr>
              <a:t> et al. method</a:t>
            </a:r>
            <a:endParaRPr lang="en-US" sz="2000" dirty="0">
              <a:latin typeface="Arial" panose="020B0604020202020204" pitchFamily="34" charset="0"/>
              <a:cs typeface="Arial" panose="020B0604020202020204" pitchFamily="34" charset="0"/>
            </a:endParaRPr>
          </a:p>
          <a:p>
            <a:pPr eaLnBrk="1" hangingPunct="1">
              <a:spcBef>
                <a:spcPts val="0"/>
              </a:spcBef>
              <a:spcAft>
                <a:spcPts val="1000"/>
              </a:spcAft>
            </a:pP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pP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pPr>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Robust statistical analysis of</a:t>
            </a:r>
          </a:p>
          <a:p>
            <a:r>
              <a:rPr lang="en-US" sz="3600" b="1" dirty="0" smtClean="0">
                <a:latin typeface="Arial" panose="020B0604020202020204" pitchFamily="34" charset="0"/>
                <a:cs typeface="Arial" panose="020B0604020202020204" pitchFamily="34" charset="0"/>
              </a:rPr>
              <a:t>SDO/AIA </a:t>
            </a:r>
            <a:r>
              <a:rPr lang="en-US" sz="3600" b="1" dirty="0">
                <a:latin typeface="Arial" panose="020B0604020202020204" pitchFamily="34" charset="0"/>
                <a:cs typeface="Arial" panose="020B0604020202020204" pitchFamily="34" charset="0"/>
              </a:rPr>
              <a:t>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 parameters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2706</Words>
  <Application>Microsoft Office PowerPoint</Application>
  <PresentationFormat>On-screen Show (4:3)</PresentationFormat>
  <Paragraphs>218</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flare distributions: lognormal instead of power law?</vt:lpstr>
      <vt:lpstr>PowerPoint Presentation</vt:lpstr>
      <vt:lpstr>PowerPoint Presentation</vt:lpstr>
      <vt:lpstr>PowerPoint Presentation</vt:lpstr>
      <vt:lpstr>Solar Demon – Flare Detection http://solardemon.oma.be</vt:lpstr>
      <vt:lpstr>Solar Demon – Flare Light Curves</vt:lpstr>
      <vt:lpstr>PowerPoint Presentation</vt:lpstr>
      <vt:lpstr>PowerPoint Presentation</vt:lpstr>
      <vt:lpstr>PowerPoint Presentation</vt:lpstr>
      <vt:lpstr> Data points 2010-2018</vt:lpstr>
      <vt:lpstr> Integrated flare intensity distribution not well-described by power law</vt:lpstr>
      <vt:lpstr> Peak flare intensity distribution not well-described by power law</vt:lpstr>
      <vt:lpstr>Power law exponent as a function of xmin</vt:lpstr>
      <vt:lpstr>PowerPoint Presentation</vt:lpstr>
      <vt:lpstr> Integrated flare intensity distribution is well-described by lognormal</vt:lpstr>
      <vt:lpstr> Peak flare intensity distribution is well-described by lognormal</vt:lpstr>
      <vt:lpstr>PowerPoint Presentation</vt:lpstr>
      <vt:lpstr>PowerPoint Presentation</vt:lpstr>
      <vt:lpstr>Thank you for your attention! Questions?</vt:lpstr>
      <vt:lpstr>Reserve slides</vt:lpstr>
      <vt:lpstr>PowerPoint Presentation</vt:lpstr>
      <vt:lpstr>PowerPoint Presentation</vt:lpstr>
      <vt:lpstr>PowerPoint Presentation</vt:lpstr>
      <vt:lpstr>Bootstrap convergence: power law for flare integrated brightness</vt:lpstr>
      <vt:lpstr>Bootstrap convergence: lognormal for flare integrated brightness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SDO/AIA 94  Flare waiting time distribution is not a power law, but lognormal!</dc:title>
  <dc:creator>francisv</dc:creator>
  <cp:lastModifiedBy>francisv</cp:lastModifiedBy>
  <cp:revision>214</cp:revision>
  <dcterms:created xsi:type="dcterms:W3CDTF">2006-08-16T00:00:00Z</dcterms:created>
  <dcterms:modified xsi:type="dcterms:W3CDTF">2018-10-28T22:22:08Z</dcterms:modified>
</cp:coreProperties>
</file>