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330" r:id="rId3"/>
    <p:sldId id="262" r:id="rId4"/>
    <p:sldId id="263" r:id="rId5"/>
    <p:sldId id="285" r:id="rId6"/>
    <p:sldId id="289" r:id="rId7"/>
    <p:sldId id="333" r:id="rId8"/>
    <p:sldId id="348" r:id="rId9"/>
    <p:sldId id="345" r:id="rId10"/>
    <p:sldId id="336" r:id="rId11"/>
    <p:sldId id="346" r:id="rId12"/>
    <p:sldId id="351" r:id="rId13"/>
    <p:sldId id="357" r:id="rId14"/>
    <p:sldId id="352" r:id="rId15"/>
    <p:sldId id="353" r:id="rId16"/>
    <p:sldId id="354" r:id="rId17"/>
    <p:sldId id="355" r:id="rId18"/>
    <p:sldId id="356"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7"/>
    <p:restoredTop sz="94682"/>
  </p:normalViewPr>
  <p:slideViewPr>
    <p:cSldViewPr>
      <p:cViewPr varScale="1">
        <p:scale>
          <a:sx n="119" d="100"/>
          <a:sy n="119" d="100"/>
        </p:scale>
        <p:origin x="121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DB30D0F-E01F-E244-A40B-2E1E6CF88D9B}" type="slidenum">
              <a:rPr lang="en-US"/>
              <a:pPr/>
              <a:t>‹#›</a:t>
            </a:fld>
            <a:endParaRPr lang="en-US"/>
          </a:p>
        </p:txBody>
      </p:sp>
    </p:spTree>
    <p:extLst>
      <p:ext uri="{BB962C8B-B14F-4D97-AF65-F5344CB8AC3E}">
        <p14:creationId xmlns:p14="http://schemas.microsoft.com/office/powerpoint/2010/main" val="179979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30D0F-E01F-E244-A40B-2E1E6CF88D9B}" type="slidenum">
              <a:rPr lang="en-US" smtClean="0"/>
              <a:pPr/>
              <a:t>1</a:t>
            </a:fld>
            <a:endParaRPr lang="en-US"/>
          </a:p>
        </p:txBody>
      </p:sp>
    </p:spTree>
    <p:extLst>
      <p:ext uri="{BB962C8B-B14F-4D97-AF65-F5344CB8AC3E}">
        <p14:creationId xmlns:p14="http://schemas.microsoft.com/office/powerpoint/2010/main" val="68864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02874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solidFill>
            <a:srgbClr val="FFFFFF"/>
          </a:solidFill>
          <a:ln/>
        </p:spPr>
      </p:sp>
      <p:sp>
        <p:nvSpPr>
          <p:cNvPr id="35843" name="Rectangle 3"/>
          <p:cNvSpPr>
            <a:spLocks noGrp="1" noChangeArrowheads="1"/>
          </p:cNvSpPr>
          <p:nvPr>
            <p:ph type="body" idx="1"/>
          </p:nvPr>
        </p:nvSpPr>
        <p:spPr>
          <a:xfrm>
            <a:off x="914815" y="4341835"/>
            <a:ext cx="5028370" cy="4117932"/>
          </a:xfrm>
          <a:solidFill>
            <a:srgbClr val="FFFFFF"/>
          </a:solidFill>
          <a:ln>
            <a:solidFill>
              <a:srgbClr val="000000"/>
            </a:solidFill>
          </a:ln>
          <a:extLst>
            <a:ext uri="{FAA26D3D-D897-4be2-8F04-BA451C77F1D7}">
              <ma14:placeholderFlag xmlns:ma14="http://schemas.microsoft.com/office/mac/drawingml/2011/main" xmlns="" val="1"/>
            </a:ext>
          </a:extLst>
        </p:spPr>
        <p:txBody>
          <a:bodyPr lIns="86480" tIns="43240" rIns="86480" bIns="43240"/>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1390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74068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1F03873-141C-2D4E-8D42-734662A8CBFB}" type="slidenum">
              <a:rPr lang="en-US"/>
              <a:pPr/>
              <a:t>‹#›</a:t>
            </a:fld>
            <a:endParaRPr lang="en-US">
              <a:solidFill>
                <a:schemeClr val="tx1"/>
              </a:solidFill>
            </a:endParaRPr>
          </a:p>
        </p:txBody>
      </p:sp>
    </p:spTree>
    <p:extLst>
      <p:ext uri="{BB962C8B-B14F-4D97-AF65-F5344CB8AC3E}">
        <p14:creationId xmlns:p14="http://schemas.microsoft.com/office/powerpoint/2010/main" val="32408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9BE4254-B006-0F46-8DF8-FEE70CB2B840}" type="slidenum">
              <a:rPr lang="en-US"/>
              <a:pPr/>
              <a:t>‹#›</a:t>
            </a:fld>
            <a:endParaRPr lang="en-US">
              <a:solidFill>
                <a:schemeClr val="tx1"/>
              </a:solidFill>
            </a:endParaRPr>
          </a:p>
        </p:txBody>
      </p:sp>
    </p:spTree>
    <p:extLst>
      <p:ext uri="{BB962C8B-B14F-4D97-AF65-F5344CB8AC3E}">
        <p14:creationId xmlns:p14="http://schemas.microsoft.com/office/powerpoint/2010/main" val="99328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4770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82DAE28-8049-AB4B-B4AD-C831560165E3}" type="slidenum">
              <a:rPr lang="en-US"/>
              <a:pPr/>
              <a:t>‹#›</a:t>
            </a:fld>
            <a:endParaRPr lang="en-US">
              <a:solidFill>
                <a:schemeClr val="tx1"/>
              </a:solidFill>
            </a:endParaRPr>
          </a:p>
        </p:txBody>
      </p:sp>
    </p:spTree>
    <p:extLst>
      <p:ext uri="{BB962C8B-B14F-4D97-AF65-F5344CB8AC3E}">
        <p14:creationId xmlns:p14="http://schemas.microsoft.com/office/powerpoint/2010/main" val="352458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018FED7-026B-4941-B589-63E60103CE74}" type="slidenum">
              <a:rPr lang="en-US"/>
              <a:pPr/>
              <a:t>‹#›</a:t>
            </a:fld>
            <a:endParaRPr lang="en-US">
              <a:solidFill>
                <a:schemeClr val="tx1"/>
              </a:solidFill>
            </a:endParaRPr>
          </a:p>
        </p:txBody>
      </p:sp>
    </p:spTree>
    <p:extLst>
      <p:ext uri="{BB962C8B-B14F-4D97-AF65-F5344CB8AC3E}">
        <p14:creationId xmlns:p14="http://schemas.microsoft.com/office/powerpoint/2010/main" val="389479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6AA7C87-0862-E449-BF33-E70FE5C42B93}" type="slidenum">
              <a:rPr lang="en-US"/>
              <a:pPr/>
              <a:t>‹#›</a:t>
            </a:fld>
            <a:endParaRPr lang="en-US">
              <a:solidFill>
                <a:schemeClr val="tx1"/>
              </a:solidFill>
            </a:endParaRPr>
          </a:p>
        </p:txBody>
      </p:sp>
    </p:spTree>
    <p:extLst>
      <p:ext uri="{BB962C8B-B14F-4D97-AF65-F5344CB8AC3E}">
        <p14:creationId xmlns:p14="http://schemas.microsoft.com/office/powerpoint/2010/main" val="31673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762000"/>
            <a:ext cx="4343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3434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4AB99D2-9787-384B-9FB7-04BD5F9DEE17}" type="slidenum">
              <a:rPr lang="en-US"/>
              <a:pPr/>
              <a:t>‹#›</a:t>
            </a:fld>
            <a:endParaRPr lang="en-US">
              <a:solidFill>
                <a:schemeClr val="tx1"/>
              </a:solidFill>
            </a:endParaRPr>
          </a:p>
        </p:txBody>
      </p:sp>
    </p:spTree>
    <p:extLst>
      <p:ext uri="{BB962C8B-B14F-4D97-AF65-F5344CB8AC3E}">
        <p14:creationId xmlns:p14="http://schemas.microsoft.com/office/powerpoint/2010/main" val="392764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6ACB415-94BE-2B46-AE64-32876663B79B}" type="slidenum">
              <a:rPr lang="en-US"/>
              <a:pPr/>
              <a:t>‹#›</a:t>
            </a:fld>
            <a:endParaRPr lang="en-US">
              <a:solidFill>
                <a:schemeClr val="tx1"/>
              </a:solidFill>
            </a:endParaRPr>
          </a:p>
        </p:txBody>
      </p:sp>
    </p:spTree>
    <p:extLst>
      <p:ext uri="{BB962C8B-B14F-4D97-AF65-F5344CB8AC3E}">
        <p14:creationId xmlns:p14="http://schemas.microsoft.com/office/powerpoint/2010/main" val="409307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B083E76-DEA4-1C4E-9655-3B8742A69F72}" type="slidenum">
              <a:rPr lang="en-US"/>
              <a:pPr/>
              <a:t>‹#›</a:t>
            </a:fld>
            <a:endParaRPr lang="en-US">
              <a:solidFill>
                <a:schemeClr val="tx1"/>
              </a:solidFill>
            </a:endParaRPr>
          </a:p>
        </p:txBody>
      </p:sp>
    </p:spTree>
    <p:extLst>
      <p:ext uri="{BB962C8B-B14F-4D97-AF65-F5344CB8AC3E}">
        <p14:creationId xmlns:p14="http://schemas.microsoft.com/office/powerpoint/2010/main" val="342224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A29AC6E-EA18-CC4D-A19B-BC894BA0F943}" type="slidenum">
              <a:rPr lang="en-US"/>
              <a:pPr/>
              <a:t>‹#›</a:t>
            </a:fld>
            <a:endParaRPr lang="en-US">
              <a:solidFill>
                <a:schemeClr val="tx1"/>
              </a:solidFill>
            </a:endParaRPr>
          </a:p>
        </p:txBody>
      </p:sp>
    </p:spTree>
    <p:extLst>
      <p:ext uri="{BB962C8B-B14F-4D97-AF65-F5344CB8AC3E}">
        <p14:creationId xmlns:p14="http://schemas.microsoft.com/office/powerpoint/2010/main" val="15672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6EB19DC-040A-844A-BDD9-40AD87E97F64}" type="slidenum">
              <a:rPr lang="en-US"/>
              <a:pPr/>
              <a:t>‹#›</a:t>
            </a:fld>
            <a:endParaRPr lang="en-US">
              <a:solidFill>
                <a:schemeClr val="tx1"/>
              </a:solidFill>
            </a:endParaRPr>
          </a:p>
        </p:txBody>
      </p:sp>
    </p:spTree>
    <p:extLst>
      <p:ext uri="{BB962C8B-B14F-4D97-AF65-F5344CB8AC3E}">
        <p14:creationId xmlns:p14="http://schemas.microsoft.com/office/powerpoint/2010/main" val="92957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A4C1FD6-E24E-8044-869A-1DBCEEE43C92}" type="slidenum">
              <a:rPr lang="en-US"/>
              <a:pPr/>
              <a:t>‹#›</a:t>
            </a:fld>
            <a:endParaRPr lang="en-US">
              <a:solidFill>
                <a:schemeClr val="tx1"/>
              </a:solidFill>
            </a:endParaRPr>
          </a:p>
        </p:txBody>
      </p:sp>
    </p:spTree>
    <p:extLst>
      <p:ext uri="{BB962C8B-B14F-4D97-AF65-F5344CB8AC3E}">
        <p14:creationId xmlns:p14="http://schemas.microsoft.com/office/powerpoint/2010/main" val="216359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2400" y="762000"/>
            <a:ext cx="88392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458200" y="6477000"/>
            <a:ext cx="53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249841D6-8B77-9947-AB13-8F9B958F39E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rtl="0" eaLnBrk="0" fontAlgn="base" hangingPunct="0">
        <a:spcBef>
          <a:spcPct val="0"/>
        </a:spcBef>
        <a:spcAft>
          <a:spcPct val="0"/>
        </a:spcAft>
        <a:defRPr sz="3200" b="1" u="sng">
          <a:solidFill>
            <a:srgbClr val="00FF00"/>
          </a:solidFill>
          <a:latin typeface="+mj-lt"/>
          <a:ea typeface="+mj-ea"/>
          <a:cs typeface="+mj-cs"/>
        </a:defRPr>
      </a:lvl1pPr>
      <a:lvl2pPr algn="ctr" rtl="0" eaLnBrk="0" fontAlgn="base" hangingPunct="0">
        <a:spcBef>
          <a:spcPct val="0"/>
        </a:spcBef>
        <a:spcAft>
          <a:spcPct val="0"/>
        </a:spcAft>
        <a:defRPr sz="3200" b="1" u="sng">
          <a:solidFill>
            <a:srgbClr val="00FF00"/>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3200" b="1" u="sng">
          <a:solidFill>
            <a:srgbClr val="00FF00"/>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3200" b="1" u="sng">
          <a:solidFill>
            <a:srgbClr val="00FF00"/>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3200" b="1" u="sng">
          <a:solidFill>
            <a:srgbClr val="00FF00"/>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3200" b="1" u="sng">
          <a:solidFill>
            <a:srgbClr val="00FF00"/>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3200" b="1" u="sng">
          <a:solidFill>
            <a:srgbClr val="00FF00"/>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3200" b="1" u="sng">
          <a:solidFill>
            <a:srgbClr val="00FF00"/>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3200" b="1" u="sng">
          <a:solidFill>
            <a:srgbClr val="00FF00"/>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defRPr sz="3200">
          <a:solidFill>
            <a:schemeClr val="folHlink"/>
          </a:solidFill>
          <a:latin typeface="+mn-lt"/>
          <a:ea typeface="+mn-ea"/>
          <a:cs typeface="+mn-cs"/>
        </a:defRPr>
      </a:lvl1pPr>
      <a:lvl2pPr marL="742950" indent="-285750" algn="l" rtl="0" eaLnBrk="0" fontAlgn="base" hangingPunct="0">
        <a:spcBef>
          <a:spcPct val="20000"/>
        </a:spcBef>
        <a:spcAft>
          <a:spcPct val="0"/>
        </a:spcAft>
        <a:defRPr sz="2800">
          <a:solidFill>
            <a:schemeClr val="folHlink"/>
          </a:solidFill>
          <a:latin typeface="+mn-lt"/>
          <a:ea typeface="+mn-ea"/>
        </a:defRPr>
      </a:lvl2pPr>
      <a:lvl3pPr marL="1143000" indent="-228600" algn="l" rtl="0" eaLnBrk="0" fontAlgn="base" hangingPunct="0">
        <a:spcBef>
          <a:spcPct val="20000"/>
        </a:spcBef>
        <a:spcAft>
          <a:spcPct val="0"/>
        </a:spcAft>
        <a:defRPr sz="2400">
          <a:solidFill>
            <a:schemeClr val="folHlink"/>
          </a:solidFill>
          <a:latin typeface="+mn-lt"/>
          <a:ea typeface="+mn-ea"/>
        </a:defRPr>
      </a:lvl3pPr>
      <a:lvl4pPr marL="1600200" indent="-228600" algn="l" rtl="0" eaLnBrk="0" fontAlgn="base" hangingPunct="0">
        <a:spcBef>
          <a:spcPct val="20000"/>
        </a:spcBef>
        <a:spcAft>
          <a:spcPct val="0"/>
        </a:spcAft>
        <a:defRPr sz="2000">
          <a:solidFill>
            <a:schemeClr val="folHlink"/>
          </a:solidFill>
          <a:latin typeface="+mn-lt"/>
          <a:ea typeface="+mn-ea"/>
        </a:defRPr>
      </a:lvl4pPr>
      <a:lvl5pPr marL="2057400" indent="-228600" algn="l" rtl="0" eaLnBrk="0" fontAlgn="base" hangingPunct="0">
        <a:spcBef>
          <a:spcPct val="20000"/>
        </a:spcBef>
        <a:spcAft>
          <a:spcPct val="0"/>
        </a:spcAft>
        <a:defRPr sz="2000">
          <a:solidFill>
            <a:schemeClr val="folHlink"/>
          </a:solidFill>
          <a:latin typeface="+mn-lt"/>
          <a:ea typeface="+mn-ea"/>
        </a:defRPr>
      </a:lvl5pPr>
      <a:lvl6pPr marL="2514600" indent="-228600" algn="l" rtl="0" fontAlgn="base">
        <a:spcBef>
          <a:spcPct val="20000"/>
        </a:spcBef>
        <a:spcAft>
          <a:spcPct val="0"/>
        </a:spcAft>
        <a:defRPr sz="2000">
          <a:solidFill>
            <a:schemeClr val="folHlink"/>
          </a:solidFill>
          <a:latin typeface="+mn-lt"/>
          <a:ea typeface="+mn-ea"/>
        </a:defRPr>
      </a:lvl6pPr>
      <a:lvl7pPr marL="2971800" indent="-228600" algn="l" rtl="0" fontAlgn="base">
        <a:spcBef>
          <a:spcPct val="20000"/>
        </a:spcBef>
        <a:spcAft>
          <a:spcPct val="0"/>
        </a:spcAft>
        <a:defRPr sz="2000">
          <a:solidFill>
            <a:schemeClr val="folHlink"/>
          </a:solidFill>
          <a:latin typeface="+mn-lt"/>
          <a:ea typeface="+mn-ea"/>
        </a:defRPr>
      </a:lvl7pPr>
      <a:lvl8pPr marL="3429000" indent="-228600" algn="l" rtl="0" fontAlgn="base">
        <a:spcBef>
          <a:spcPct val="20000"/>
        </a:spcBef>
        <a:spcAft>
          <a:spcPct val="0"/>
        </a:spcAft>
        <a:defRPr sz="2000">
          <a:solidFill>
            <a:schemeClr val="folHlink"/>
          </a:solidFill>
          <a:latin typeface="+mn-lt"/>
          <a:ea typeface="+mn-ea"/>
        </a:defRPr>
      </a:lvl8pPr>
      <a:lvl9pPr marL="3886200" indent="-228600" algn="l" rtl="0" fontAlgn="base">
        <a:spcBef>
          <a:spcPct val="20000"/>
        </a:spcBef>
        <a:spcAft>
          <a:spcPct val="0"/>
        </a:spcAft>
        <a:defRPr sz="2000">
          <a:solidFill>
            <a:schemeClr val="folHlink"/>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gdc.noaa.gov/stp/satellite/goes-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ES-R refl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4705945"/>
          </a:xfrm>
          <a:prstGeom prst="rect">
            <a:avLst/>
          </a:prstGeom>
        </p:spPr>
      </p:pic>
      <p:sp>
        <p:nvSpPr>
          <p:cNvPr id="2" name="Title 1"/>
          <p:cNvSpPr>
            <a:spLocks noGrp="1"/>
          </p:cNvSpPr>
          <p:nvPr>
            <p:ph type="ctrTitle"/>
          </p:nvPr>
        </p:nvSpPr>
        <p:spPr>
          <a:xfrm>
            <a:off x="3048000" y="76200"/>
            <a:ext cx="6096000" cy="2686050"/>
          </a:xfrm>
        </p:spPr>
        <p:txBody>
          <a:bodyPr/>
          <a:lstStyle/>
          <a:p>
            <a:r>
              <a:rPr lang="en-US" dirty="0"/>
              <a:t>Solar EUV Irradiance Monitoring beyond SDO-EVE: GOES EXIS Preliminary</a:t>
            </a:r>
            <a:br>
              <a:rPr lang="en-US" dirty="0"/>
            </a:br>
            <a:r>
              <a:rPr lang="en-US" dirty="0"/>
              <a:t>Measurements and Validation</a:t>
            </a:r>
            <a:br>
              <a:rPr lang="en-US" dirty="0"/>
            </a:br>
            <a:endParaRPr lang="en-US" dirty="0"/>
          </a:p>
        </p:txBody>
      </p:sp>
      <p:sp>
        <p:nvSpPr>
          <p:cNvPr id="3" name="Subtitle 2"/>
          <p:cNvSpPr>
            <a:spLocks noGrp="1"/>
          </p:cNvSpPr>
          <p:nvPr>
            <p:ph type="subTitle" idx="1"/>
          </p:nvPr>
        </p:nvSpPr>
        <p:spPr>
          <a:xfrm>
            <a:off x="0" y="5257800"/>
            <a:ext cx="6781800" cy="1524000"/>
          </a:xfrm>
        </p:spPr>
        <p:txBody>
          <a:bodyPr/>
          <a:lstStyle/>
          <a:p>
            <a:r>
              <a:rPr lang="en-US" sz="2000" b="1" u="sng" dirty="0"/>
              <a:t>F.G. </a:t>
            </a:r>
            <a:r>
              <a:rPr lang="en-US" sz="2000" b="1" u="sng" dirty="0" err="1"/>
              <a:t>Eparvier</a:t>
            </a:r>
            <a:r>
              <a:rPr lang="en-US" sz="2000" dirty="0"/>
              <a:t>, A.R. Jones, T.N. Woods, M. Snow, E.M.B. Thiemann, W.M. McClintock, D.L. </a:t>
            </a:r>
            <a:r>
              <a:rPr lang="en-US" sz="2000" dirty="0" err="1"/>
              <a:t>Woodraska</a:t>
            </a:r>
            <a:r>
              <a:rPr lang="en-US" sz="2000" dirty="0"/>
              <a:t>, R. </a:t>
            </a:r>
            <a:r>
              <a:rPr lang="en-US" sz="2000" dirty="0" err="1"/>
              <a:t>Viereck</a:t>
            </a:r>
            <a:r>
              <a:rPr lang="en-US" sz="2000" dirty="0"/>
              <a:t>, J. </a:t>
            </a:r>
            <a:r>
              <a:rPr lang="en-US" sz="2000" dirty="0" err="1"/>
              <a:t>Machol</a:t>
            </a:r>
            <a:r>
              <a:rPr lang="en-US" sz="2000" dirty="0"/>
              <a:t>, T. Eden, S. Mueller, and R. Meisner</a:t>
            </a:r>
            <a:r>
              <a:rPr lang="en-US" sz="1600" dirty="0"/>
              <a:t> </a:t>
            </a:r>
          </a:p>
          <a:p>
            <a:endParaRPr lang="en-US" sz="900" dirty="0"/>
          </a:p>
          <a:p>
            <a:r>
              <a:rPr lang="en-US" sz="1600" dirty="0" err="1"/>
              <a:t>eparvier@Colorado.edu</a:t>
            </a:r>
            <a:endParaRPr lang="en-US" sz="1600" dirty="0"/>
          </a:p>
        </p:txBody>
      </p:sp>
      <p:pic>
        <p:nvPicPr>
          <p:cNvPr id="5" name="Picture 4" descr="lasp-logo-recropped.jpg">
            <a:extLst>
              <a:ext uri="{FF2B5EF4-FFF2-40B4-BE49-F238E27FC236}">
                <a16:creationId xmlns:a16="http://schemas.microsoft.com/office/drawing/2014/main" id="{7712AB5A-8F3E-754B-9C17-961C7D51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932" y="6298963"/>
            <a:ext cx="1343731" cy="451438"/>
          </a:xfrm>
          <a:prstGeom prst="rect">
            <a:avLst/>
          </a:prstGeom>
        </p:spPr>
      </p:pic>
      <p:pic>
        <p:nvPicPr>
          <p:cNvPr id="6" name="Picture 5" descr="NASA-Goddard-Logo.jpg">
            <a:extLst>
              <a:ext uri="{FF2B5EF4-FFF2-40B4-BE49-F238E27FC236}">
                <a16:creationId xmlns:a16="http://schemas.microsoft.com/office/drawing/2014/main" id="{0A290710-2F9B-6F41-BA69-4DED2D114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5495" y="6295342"/>
            <a:ext cx="452238" cy="452238"/>
          </a:xfrm>
          <a:prstGeom prst="rect">
            <a:avLst/>
          </a:prstGeom>
        </p:spPr>
      </p:pic>
      <p:pic>
        <p:nvPicPr>
          <p:cNvPr id="7" name="Picture 6">
            <a:extLst>
              <a:ext uri="{FF2B5EF4-FFF2-40B4-BE49-F238E27FC236}">
                <a16:creationId xmlns:a16="http://schemas.microsoft.com/office/drawing/2014/main" id="{B27B43DD-8177-164F-94E3-10D52B35AFEB}"/>
              </a:ext>
            </a:extLst>
          </p:cNvPr>
          <p:cNvPicPr>
            <a:picLocks noChangeAspect="1"/>
          </p:cNvPicPr>
          <p:nvPr/>
        </p:nvPicPr>
        <p:blipFill>
          <a:blip r:embed="rId6"/>
          <a:stretch>
            <a:fillRect/>
          </a:stretch>
        </p:blipFill>
        <p:spPr>
          <a:xfrm>
            <a:off x="7720564" y="6295342"/>
            <a:ext cx="455414" cy="455414"/>
          </a:xfrm>
          <a:prstGeom prst="rect">
            <a:avLst/>
          </a:prstGeom>
        </p:spPr>
      </p:pic>
      <p:pic>
        <p:nvPicPr>
          <p:cNvPr id="8" name="Picture 7">
            <a:extLst>
              <a:ext uri="{FF2B5EF4-FFF2-40B4-BE49-F238E27FC236}">
                <a16:creationId xmlns:a16="http://schemas.microsoft.com/office/drawing/2014/main" id="{87E0BDB1-2A86-314E-B92A-37275F043FBA}"/>
              </a:ext>
            </a:extLst>
          </p:cNvPr>
          <p:cNvPicPr>
            <a:picLocks noChangeAspect="1"/>
          </p:cNvPicPr>
          <p:nvPr/>
        </p:nvPicPr>
        <p:blipFill>
          <a:blip r:embed="rId7"/>
          <a:stretch>
            <a:fillRect/>
          </a:stretch>
        </p:blipFill>
        <p:spPr>
          <a:xfrm>
            <a:off x="8196484" y="6299200"/>
            <a:ext cx="871316" cy="435658"/>
          </a:xfrm>
          <a:prstGeom prst="rect">
            <a:avLst/>
          </a:prstGeom>
        </p:spPr>
      </p:pic>
      <p:pic>
        <p:nvPicPr>
          <p:cNvPr id="9" name="Picture 8" descr="GOES-R_Color_Lg.jpg">
            <a:extLst>
              <a:ext uri="{FF2B5EF4-FFF2-40B4-BE49-F238E27FC236}">
                <a16:creationId xmlns:a16="http://schemas.microsoft.com/office/drawing/2014/main" id="{47C0546B-AFB8-AB42-B382-C1CB2846D0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512" y="119741"/>
            <a:ext cx="1353388" cy="902258"/>
          </a:xfrm>
          <a:prstGeom prst="rect">
            <a:avLst/>
          </a:prstGeom>
        </p:spPr>
      </p:pic>
      <p:pic>
        <p:nvPicPr>
          <p:cNvPr id="10" name="Picture 9" descr="EXIS_logo_square.png">
            <a:extLst>
              <a:ext uri="{FF2B5EF4-FFF2-40B4-BE49-F238E27FC236}">
                <a16:creationId xmlns:a16="http://schemas.microsoft.com/office/drawing/2014/main" id="{F55E1D68-623F-AE46-A9CA-F81112F463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3626" y="122657"/>
            <a:ext cx="893344" cy="893344"/>
          </a:xfrm>
          <a:prstGeom prst="rect">
            <a:avLst/>
          </a:prstGeom>
        </p:spPr>
      </p:pic>
    </p:spTree>
    <p:extLst>
      <p:ext uri="{BB962C8B-B14F-4D97-AF65-F5344CB8AC3E}">
        <p14:creationId xmlns:p14="http://schemas.microsoft.com/office/powerpoint/2010/main" val="156835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EUVS Measurements</a:t>
            </a:r>
          </a:p>
        </p:txBody>
      </p:sp>
      <p:sp>
        <p:nvSpPr>
          <p:cNvPr id="37891" name="Rectangle 3"/>
          <p:cNvSpPr>
            <a:spLocks noGrp="1" noChangeArrowheads="1"/>
          </p:cNvSpPr>
          <p:nvPr>
            <p:ph type="body" idx="1"/>
          </p:nvPr>
        </p:nvSpPr>
        <p:spPr bwMode="auto">
          <a:xfrm>
            <a:off x="76199" y="1123950"/>
            <a:ext cx="4352926" cy="44021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en-US" sz="2100" b="1" dirty="0"/>
              <a:t>Chromosphere:</a:t>
            </a:r>
            <a:endParaRPr lang="en-US" sz="2100" dirty="0"/>
          </a:p>
          <a:p>
            <a:pPr lvl="1">
              <a:lnSpc>
                <a:spcPct val="90000"/>
              </a:lnSpc>
            </a:pPr>
            <a:r>
              <a:rPr lang="en-US" sz="2000" b="1" dirty="0"/>
              <a:t>Primary: </a:t>
            </a:r>
            <a:r>
              <a:rPr lang="en-US" sz="2000" dirty="0" err="1"/>
              <a:t>MgII</a:t>
            </a:r>
            <a:r>
              <a:rPr lang="en-US" sz="2000" dirty="0"/>
              <a:t> C/W </a:t>
            </a:r>
            <a:r>
              <a:rPr lang="en-US" sz="2000" b="1" dirty="0">
                <a:solidFill>
                  <a:srgbClr val="3FE76C"/>
                </a:solidFill>
              </a:rPr>
              <a:t>(EUVS-C)</a:t>
            </a:r>
          </a:p>
          <a:p>
            <a:pPr lvl="1">
              <a:lnSpc>
                <a:spcPct val="90000"/>
              </a:lnSpc>
            </a:pPr>
            <a:r>
              <a:rPr lang="en-US" sz="2000" b="1" dirty="0"/>
              <a:t>Redundant: </a:t>
            </a:r>
            <a:r>
              <a:rPr lang="en-US" sz="2000" dirty="0"/>
              <a:t>CIII 117.5 nm and CII 133.5 nm </a:t>
            </a:r>
            <a:r>
              <a:rPr lang="en-US" sz="2000" b="1" dirty="0">
                <a:solidFill>
                  <a:srgbClr val="DCE52D"/>
                </a:solidFill>
              </a:rPr>
              <a:t>(EUVS-B)</a:t>
            </a:r>
            <a:endParaRPr lang="en-US" sz="2100" b="1" dirty="0">
              <a:solidFill>
                <a:srgbClr val="3FE76C"/>
              </a:solidFill>
            </a:endParaRPr>
          </a:p>
          <a:p>
            <a:pPr>
              <a:lnSpc>
                <a:spcPct val="90000"/>
              </a:lnSpc>
            </a:pPr>
            <a:r>
              <a:rPr lang="en-US" sz="2100" b="1" dirty="0"/>
              <a:t>Transition Region:  </a:t>
            </a:r>
          </a:p>
          <a:p>
            <a:pPr lvl="1">
              <a:lnSpc>
                <a:spcPct val="90000"/>
              </a:lnSpc>
            </a:pPr>
            <a:r>
              <a:rPr lang="en-US" sz="2000" b="1" dirty="0"/>
              <a:t>Primary: </a:t>
            </a:r>
            <a:r>
              <a:rPr lang="en-US" sz="2000" dirty="0"/>
              <a:t>Ly-alpha 121.6 nm </a:t>
            </a:r>
            <a:r>
              <a:rPr lang="en-US" sz="2000" b="1" dirty="0">
                <a:solidFill>
                  <a:srgbClr val="DCE52D"/>
                </a:solidFill>
              </a:rPr>
              <a:t>(EUVS-B)</a:t>
            </a:r>
          </a:p>
          <a:p>
            <a:pPr lvl="1">
              <a:lnSpc>
                <a:spcPct val="90000"/>
              </a:lnSpc>
            </a:pPr>
            <a:r>
              <a:rPr lang="en-US" sz="2000" b="1" dirty="0"/>
              <a:t>Redundant: </a:t>
            </a:r>
            <a:r>
              <a:rPr lang="en-US" sz="2000" dirty="0" err="1"/>
              <a:t>SiIV</a:t>
            </a:r>
            <a:r>
              <a:rPr lang="en-US" sz="2000" dirty="0"/>
              <a:t>/OIV 140.5 nm </a:t>
            </a:r>
            <a:r>
              <a:rPr lang="en-US" sz="2000" b="1" dirty="0">
                <a:solidFill>
                  <a:srgbClr val="DCE52D"/>
                </a:solidFill>
              </a:rPr>
              <a:t>(EUVS-B)</a:t>
            </a:r>
            <a:r>
              <a:rPr lang="en-US" sz="2000" dirty="0"/>
              <a:t>, </a:t>
            </a:r>
            <a:r>
              <a:rPr lang="en-US" sz="2000" dirty="0" err="1"/>
              <a:t>HeII</a:t>
            </a:r>
            <a:r>
              <a:rPr lang="en-US" sz="2000" dirty="0"/>
              <a:t> 30.4 nm and </a:t>
            </a:r>
            <a:r>
              <a:rPr lang="en-US" sz="2000" dirty="0" err="1"/>
              <a:t>HeII</a:t>
            </a:r>
            <a:r>
              <a:rPr lang="en-US" sz="2000" dirty="0"/>
              <a:t> 25.6 nm </a:t>
            </a:r>
            <a:r>
              <a:rPr lang="en-US" sz="2000" b="1" dirty="0">
                <a:solidFill>
                  <a:srgbClr val="F00004"/>
                </a:solidFill>
              </a:rPr>
              <a:t>(EUVS-A)</a:t>
            </a:r>
            <a:endParaRPr lang="en-US" sz="2000" b="1" dirty="0">
              <a:solidFill>
                <a:srgbClr val="000000"/>
              </a:solidFill>
            </a:endParaRPr>
          </a:p>
          <a:p>
            <a:pPr>
              <a:lnSpc>
                <a:spcPct val="90000"/>
              </a:lnSpc>
            </a:pPr>
            <a:r>
              <a:rPr lang="en-US" sz="2100" b="1" dirty="0"/>
              <a:t>Corona:</a:t>
            </a:r>
            <a:endParaRPr lang="en-US" sz="2100" dirty="0"/>
          </a:p>
          <a:p>
            <a:pPr lvl="1">
              <a:lnSpc>
                <a:spcPct val="90000"/>
              </a:lnSpc>
            </a:pPr>
            <a:r>
              <a:rPr lang="en-US" sz="2000" b="1" dirty="0"/>
              <a:t>Primary; </a:t>
            </a:r>
            <a:r>
              <a:rPr lang="en-US" sz="2000" dirty="0" err="1"/>
              <a:t>FeXV</a:t>
            </a:r>
            <a:r>
              <a:rPr lang="en-US" sz="2000" dirty="0"/>
              <a:t> 28.4 nm </a:t>
            </a:r>
            <a:r>
              <a:rPr lang="en-US" sz="2000" b="1" dirty="0">
                <a:solidFill>
                  <a:srgbClr val="F00004"/>
                </a:solidFill>
              </a:rPr>
              <a:t>(EUVS-A)</a:t>
            </a:r>
          </a:p>
          <a:p>
            <a:pPr>
              <a:lnSpc>
                <a:spcPct val="90000"/>
              </a:lnSpc>
            </a:pPr>
            <a:r>
              <a:rPr lang="en-US" sz="2100" b="1" dirty="0"/>
              <a:t>Hot Coronal:</a:t>
            </a:r>
            <a:r>
              <a:rPr lang="en-US" sz="2100" dirty="0"/>
              <a:t> </a:t>
            </a:r>
          </a:p>
          <a:p>
            <a:pPr lvl="1">
              <a:lnSpc>
                <a:spcPct val="90000"/>
              </a:lnSpc>
            </a:pPr>
            <a:r>
              <a:rPr lang="en-US" sz="1900" b="1" dirty="0"/>
              <a:t>Primary: </a:t>
            </a:r>
            <a:r>
              <a:rPr lang="en-US" sz="1900" dirty="0"/>
              <a:t>0.1-0.8 nm </a:t>
            </a:r>
            <a:r>
              <a:rPr lang="en-US" sz="1900" b="1" dirty="0">
                <a:solidFill>
                  <a:srgbClr val="3366FF"/>
                </a:solidFill>
              </a:rPr>
              <a:t>(XRS)</a:t>
            </a:r>
            <a:endParaRPr lang="en-US" sz="2200" b="1" dirty="0"/>
          </a:p>
          <a:p>
            <a:pPr lvl="1">
              <a:lnSpc>
                <a:spcPct val="90000"/>
              </a:lnSpc>
            </a:pPr>
            <a:r>
              <a:rPr lang="en-US" sz="2000" b="1" dirty="0"/>
              <a:t>Redundant: </a:t>
            </a:r>
            <a:r>
              <a:rPr lang="en-US" sz="2000" dirty="0"/>
              <a:t>0.05-0.4 nm </a:t>
            </a:r>
            <a:r>
              <a:rPr lang="en-US" sz="2000" b="1" dirty="0">
                <a:solidFill>
                  <a:srgbClr val="0066FF"/>
                </a:solidFill>
              </a:rPr>
              <a:t>(XRS)</a:t>
            </a:r>
          </a:p>
        </p:txBody>
      </p:sp>
      <p:pic>
        <p:nvPicPr>
          <p:cNvPr id="37892" name="Picture 3" descr="image00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64038" y="1219200"/>
            <a:ext cx="4805362"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extBox 4"/>
          <p:cNvSpPr txBox="1">
            <a:spLocks noChangeArrowheads="1"/>
          </p:cNvSpPr>
          <p:nvPr/>
        </p:nvSpPr>
        <p:spPr bwMode="auto">
          <a:xfrm>
            <a:off x="4413250" y="4876800"/>
            <a:ext cx="457834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800" b="1" dirty="0"/>
              <a:t>Note:</a:t>
            </a:r>
            <a:r>
              <a:rPr lang="en-US" sz="1800" dirty="0"/>
              <a:t> All measurements can be used in the EUVS model, but the “primary” ones are the minimum necessary to meet requirements</a:t>
            </a:r>
            <a:r>
              <a:rPr lang="en-US" sz="1800" b="1" dirty="0"/>
              <a:t>.</a:t>
            </a:r>
            <a:r>
              <a:rPr lang="en-US" sz="1800" dirty="0"/>
              <a:t>  </a:t>
            </a:r>
          </a:p>
          <a:p>
            <a:pPr eaLnBrk="1" hangingPunct="1"/>
            <a:endParaRPr lang="en-US" sz="1800" dirty="0"/>
          </a:p>
        </p:txBody>
      </p:sp>
    </p:spTree>
    <p:extLst>
      <p:ext uri="{BB962C8B-B14F-4D97-AF65-F5344CB8AC3E}">
        <p14:creationId xmlns:p14="http://schemas.microsoft.com/office/powerpoint/2010/main" val="109025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12825" y="355312"/>
            <a:ext cx="6629400" cy="584776"/>
          </a:xfrm>
        </p:spPr>
        <p:txBody>
          <a:bodyPr/>
          <a:lstStyle/>
          <a:p>
            <a:r>
              <a:rPr lang="en-US" dirty="0"/>
              <a:t>EUVS Data Products</a:t>
            </a:r>
          </a:p>
        </p:txBody>
      </p:sp>
      <p:sp>
        <p:nvSpPr>
          <p:cNvPr id="47107" name="Rectangle 3"/>
          <p:cNvSpPr>
            <a:spLocks noGrp="1" noChangeArrowheads="1"/>
          </p:cNvSpPr>
          <p:nvPr>
            <p:ph type="body" idx="1"/>
          </p:nvPr>
        </p:nvSpPr>
        <p:spPr>
          <a:xfrm>
            <a:off x="304800" y="996481"/>
            <a:ext cx="8648700" cy="5045997"/>
          </a:xfrm>
        </p:spPr>
        <p:txBody>
          <a:bodyPr/>
          <a:lstStyle/>
          <a:p>
            <a:pPr>
              <a:lnSpc>
                <a:spcPct val="90000"/>
              </a:lnSpc>
            </a:pPr>
            <a:r>
              <a:rPr lang="en-US" sz="2400" b="1" dirty="0">
                <a:solidFill>
                  <a:srgbClr val="FF8000"/>
                </a:solidFill>
              </a:rPr>
              <a:t>L1b Measurements:</a:t>
            </a:r>
          </a:p>
          <a:p>
            <a:pPr lvl="1">
              <a:lnSpc>
                <a:spcPct val="90000"/>
              </a:lnSpc>
            </a:pPr>
            <a:r>
              <a:rPr lang="en-US" sz="2000" dirty="0"/>
              <a:t>Irradiances: in all the lines (at 1-sec and 30-sec)</a:t>
            </a:r>
          </a:p>
          <a:p>
            <a:pPr lvl="1">
              <a:lnSpc>
                <a:spcPct val="90000"/>
              </a:lnSpc>
            </a:pPr>
            <a:r>
              <a:rPr lang="en-US" sz="2000" dirty="0"/>
              <a:t>Mg II Core-to-Wing Ratio (at 3-sec and 30-sec)</a:t>
            </a:r>
          </a:p>
          <a:p>
            <a:pPr lvl="2">
              <a:lnSpc>
                <a:spcPct val="90000"/>
              </a:lnSpc>
            </a:pPr>
            <a:r>
              <a:rPr lang="en-US" sz="2000" dirty="0"/>
              <a:t>Measured Ratio</a:t>
            </a:r>
          </a:p>
          <a:p>
            <a:pPr lvl="2">
              <a:lnSpc>
                <a:spcPct val="90000"/>
              </a:lnSpc>
            </a:pPr>
            <a:r>
              <a:rPr lang="en-US" sz="2000" dirty="0"/>
              <a:t>NOAA scaled Ratio</a:t>
            </a:r>
          </a:p>
          <a:p>
            <a:pPr lvl="2">
              <a:lnSpc>
                <a:spcPct val="90000"/>
              </a:lnSpc>
            </a:pPr>
            <a:r>
              <a:rPr lang="en-US" sz="2000" dirty="0"/>
              <a:t>Wing values and core fit parameters</a:t>
            </a:r>
          </a:p>
          <a:p>
            <a:pPr lvl="1">
              <a:lnSpc>
                <a:spcPct val="90000"/>
              </a:lnSpc>
            </a:pPr>
            <a:r>
              <a:rPr lang="en-US" sz="2100" dirty="0"/>
              <a:t>Raw counts for each diode on all channels</a:t>
            </a:r>
          </a:p>
          <a:p>
            <a:pPr lvl="1">
              <a:lnSpc>
                <a:spcPct val="90000"/>
              </a:lnSpc>
            </a:pPr>
            <a:r>
              <a:rPr lang="en-US" sz="2100" dirty="0"/>
              <a:t>Data flags</a:t>
            </a:r>
          </a:p>
          <a:p>
            <a:pPr>
              <a:lnSpc>
                <a:spcPct val="90000"/>
              </a:lnSpc>
            </a:pPr>
            <a:r>
              <a:rPr lang="en-US" sz="2400" b="1" dirty="0">
                <a:solidFill>
                  <a:srgbClr val="FF8000"/>
                </a:solidFill>
              </a:rPr>
              <a:t>L1b EUVS Model:</a:t>
            </a:r>
          </a:p>
          <a:p>
            <a:pPr lvl="1">
              <a:lnSpc>
                <a:spcPct val="90000"/>
              </a:lnSpc>
            </a:pPr>
            <a:r>
              <a:rPr lang="en-US" sz="2000" dirty="0"/>
              <a:t>Model Irradiances: 5-115 nm in 5 nm bins, plus 5 nm bin around Ly-</a:t>
            </a:r>
            <a:r>
              <a:rPr lang="en-US" sz="2000" dirty="0">
                <a:latin typeface="Symbol" charset="2"/>
                <a:cs typeface="Symbol" charset="2"/>
              </a:rPr>
              <a:t>a</a:t>
            </a:r>
          </a:p>
          <a:p>
            <a:pPr lvl="1">
              <a:lnSpc>
                <a:spcPct val="90000"/>
              </a:lnSpc>
            </a:pPr>
            <a:r>
              <a:rPr lang="en-US" sz="2000" dirty="0"/>
              <a:t>Proxies used (at 30-sec cadence)</a:t>
            </a:r>
          </a:p>
          <a:p>
            <a:pPr>
              <a:lnSpc>
                <a:spcPct val="90000"/>
              </a:lnSpc>
            </a:pPr>
            <a:r>
              <a:rPr lang="en-US" sz="2400" b="1" dirty="0">
                <a:solidFill>
                  <a:srgbClr val="FF8000"/>
                </a:solidFill>
              </a:rPr>
              <a:t>L2 + Higher Level Products:</a:t>
            </a:r>
          </a:p>
          <a:p>
            <a:pPr lvl="1">
              <a:lnSpc>
                <a:spcPct val="90000"/>
              </a:lnSpc>
            </a:pPr>
            <a:r>
              <a:rPr lang="en-US" sz="2000" dirty="0"/>
              <a:t>Minute and daily averages of lines, proxies, and spectra</a:t>
            </a:r>
          </a:p>
          <a:p>
            <a:pPr lvl="1">
              <a:lnSpc>
                <a:spcPct val="90000"/>
              </a:lnSpc>
            </a:pPr>
            <a:r>
              <a:rPr lang="en-US" sz="2000" dirty="0"/>
              <a:t>EUV event alerts (start, max, duration, magnitude)</a:t>
            </a:r>
          </a:p>
          <a:p>
            <a:pPr lvl="1">
              <a:lnSpc>
                <a:spcPct val="90000"/>
              </a:lnSpc>
            </a:pPr>
            <a:r>
              <a:rPr lang="en-US" sz="2000" dirty="0"/>
              <a:t>Daily averages of Irradiances and Proxies</a:t>
            </a:r>
          </a:p>
          <a:p>
            <a:pPr lvl="1">
              <a:lnSpc>
                <a:spcPct val="90000"/>
              </a:lnSpc>
            </a:pPr>
            <a:r>
              <a:rPr lang="en-US" sz="2000" dirty="0"/>
              <a:t>Improved Flare Spectral Modeling</a:t>
            </a:r>
          </a:p>
          <a:p>
            <a:pPr lvl="1">
              <a:lnSpc>
                <a:spcPct val="90000"/>
              </a:lnSpc>
            </a:pPr>
            <a:endParaRPr lang="en-US" sz="2000" dirty="0"/>
          </a:p>
        </p:txBody>
      </p:sp>
    </p:spTree>
    <p:extLst>
      <p:ext uri="{BB962C8B-B14F-4D97-AF65-F5344CB8AC3E}">
        <p14:creationId xmlns:p14="http://schemas.microsoft.com/office/powerpoint/2010/main" val="11603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85F5-9DB0-BE43-A41D-178D468E5D87}"/>
              </a:ext>
            </a:extLst>
          </p:cNvPr>
          <p:cNvSpPr>
            <a:spLocks noGrp="1"/>
          </p:cNvSpPr>
          <p:nvPr>
            <p:ph type="title"/>
          </p:nvPr>
        </p:nvSpPr>
        <p:spPr/>
        <p:txBody>
          <a:bodyPr/>
          <a:lstStyle/>
          <a:p>
            <a:r>
              <a:rPr lang="en-US" dirty="0"/>
              <a:t>Preliminary GOES-16 XRS Data </a:t>
            </a:r>
          </a:p>
        </p:txBody>
      </p:sp>
      <p:sp>
        <p:nvSpPr>
          <p:cNvPr id="4" name="Slide Number Placeholder 3">
            <a:extLst>
              <a:ext uri="{FF2B5EF4-FFF2-40B4-BE49-F238E27FC236}">
                <a16:creationId xmlns:a16="http://schemas.microsoft.com/office/drawing/2014/main" id="{27A2FDBD-F7DC-ED4C-B5AB-073237E48AE9}"/>
              </a:ext>
            </a:extLst>
          </p:cNvPr>
          <p:cNvSpPr>
            <a:spLocks noGrp="1"/>
          </p:cNvSpPr>
          <p:nvPr>
            <p:ph type="sldNum" sz="quarter" idx="10"/>
          </p:nvPr>
        </p:nvSpPr>
        <p:spPr/>
        <p:txBody>
          <a:bodyPr/>
          <a:lstStyle/>
          <a:p>
            <a:fld id="{5018FED7-026B-4941-B589-63E60103CE74}" type="slidenum">
              <a:rPr lang="en-US" smtClean="0"/>
              <a:pPr/>
              <a:t>12</a:t>
            </a:fld>
            <a:endParaRPr lang="en-US">
              <a:solidFill>
                <a:schemeClr val="tx1"/>
              </a:solidFill>
            </a:endParaRPr>
          </a:p>
        </p:txBody>
      </p:sp>
      <p:grpSp>
        <p:nvGrpSpPr>
          <p:cNvPr id="5" name="Group 4">
            <a:extLst>
              <a:ext uri="{FF2B5EF4-FFF2-40B4-BE49-F238E27FC236}">
                <a16:creationId xmlns:a16="http://schemas.microsoft.com/office/drawing/2014/main" id="{2E28BAFE-F251-D543-A89A-74CB894E06B4}"/>
              </a:ext>
            </a:extLst>
          </p:cNvPr>
          <p:cNvGrpSpPr/>
          <p:nvPr/>
        </p:nvGrpSpPr>
        <p:grpSpPr>
          <a:xfrm>
            <a:off x="609600" y="762000"/>
            <a:ext cx="8153400" cy="5486400"/>
            <a:chOff x="262403" y="27385365"/>
            <a:chExt cx="3149484" cy="2304255"/>
          </a:xfrm>
        </p:grpSpPr>
        <p:pic>
          <p:nvPicPr>
            <p:cNvPr id="6" name="Picture 5">
              <a:extLst>
                <a:ext uri="{FF2B5EF4-FFF2-40B4-BE49-F238E27FC236}">
                  <a16:creationId xmlns:a16="http://schemas.microsoft.com/office/drawing/2014/main" id="{E3D1D7E1-E629-3345-B812-1BB5DFE1468D}"/>
                </a:ext>
              </a:extLst>
            </p:cNvPr>
            <p:cNvPicPr>
              <a:picLocks noChangeAspect="1"/>
            </p:cNvPicPr>
            <p:nvPr/>
          </p:nvPicPr>
          <p:blipFill>
            <a:blip r:embed="rId2"/>
            <a:stretch>
              <a:fillRect/>
            </a:stretch>
          </p:blipFill>
          <p:spPr>
            <a:xfrm>
              <a:off x="262403" y="27385365"/>
              <a:ext cx="3149484" cy="2304255"/>
            </a:xfrm>
            <a:prstGeom prst="rect">
              <a:avLst/>
            </a:prstGeom>
          </p:spPr>
        </p:pic>
        <p:sp>
          <p:nvSpPr>
            <p:cNvPr id="7" name="TextBox 6">
              <a:extLst>
                <a:ext uri="{FF2B5EF4-FFF2-40B4-BE49-F238E27FC236}">
                  <a16:creationId xmlns:a16="http://schemas.microsoft.com/office/drawing/2014/main" id="{E333165D-8780-A44F-8737-9B5BF2EBD842}"/>
                </a:ext>
              </a:extLst>
            </p:cNvPr>
            <p:cNvSpPr txBox="1"/>
            <p:nvPr/>
          </p:nvSpPr>
          <p:spPr>
            <a:xfrm>
              <a:off x="530942" y="27521355"/>
              <a:ext cx="282450" cy="338554"/>
            </a:xfrm>
            <a:prstGeom prst="rect">
              <a:avLst/>
            </a:prstGeom>
            <a:noFill/>
          </p:spPr>
          <p:txBody>
            <a:bodyPr wrap="none" rtlCol="0">
              <a:spAutoFit/>
            </a:bodyPr>
            <a:lstStyle/>
            <a:p>
              <a:r>
                <a:rPr lang="en-US" sz="1600" dirty="0"/>
                <a:t>a</a:t>
              </a:r>
            </a:p>
          </p:txBody>
        </p:sp>
      </p:grpSp>
      <p:sp>
        <p:nvSpPr>
          <p:cNvPr id="11" name="TextBox 10">
            <a:extLst>
              <a:ext uri="{FF2B5EF4-FFF2-40B4-BE49-F238E27FC236}">
                <a16:creationId xmlns:a16="http://schemas.microsoft.com/office/drawing/2014/main" id="{8ABB5FD1-BEC4-0B4F-B5DD-70F2742C29A3}"/>
              </a:ext>
            </a:extLst>
          </p:cNvPr>
          <p:cNvSpPr txBox="1"/>
          <p:nvPr/>
        </p:nvSpPr>
        <p:spPr>
          <a:xfrm>
            <a:off x="6172200" y="2514600"/>
            <a:ext cx="2101857" cy="461665"/>
          </a:xfrm>
          <a:prstGeom prst="rect">
            <a:avLst/>
          </a:prstGeom>
          <a:noFill/>
        </p:spPr>
        <p:txBody>
          <a:bodyPr wrap="none" rtlCol="0">
            <a:spAutoFit/>
          </a:bodyPr>
          <a:lstStyle/>
          <a:p>
            <a:r>
              <a:rPr lang="en-US" dirty="0">
                <a:solidFill>
                  <a:schemeClr val="bg1"/>
                </a:solidFill>
              </a:rPr>
              <a:t>XRS-B (Long)</a:t>
            </a:r>
          </a:p>
        </p:txBody>
      </p:sp>
      <p:sp>
        <p:nvSpPr>
          <p:cNvPr id="12" name="TextBox 11">
            <a:extLst>
              <a:ext uri="{FF2B5EF4-FFF2-40B4-BE49-F238E27FC236}">
                <a16:creationId xmlns:a16="http://schemas.microsoft.com/office/drawing/2014/main" id="{E2BABE2E-D953-2E48-BE1D-9AC937720723}"/>
              </a:ext>
            </a:extLst>
          </p:cNvPr>
          <p:cNvSpPr txBox="1"/>
          <p:nvPr/>
        </p:nvSpPr>
        <p:spPr>
          <a:xfrm>
            <a:off x="5257800" y="4226867"/>
            <a:ext cx="2134559" cy="461665"/>
          </a:xfrm>
          <a:prstGeom prst="rect">
            <a:avLst/>
          </a:prstGeom>
          <a:noFill/>
        </p:spPr>
        <p:txBody>
          <a:bodyPr wrap="none" rtlCol="0">
            <a:spAutoFit/>
          </a:bodyPr>
          <a:lstStyle/>
          <a:p>
            <a:r>
              <a:rPr lang="en-US" dirty="0">
                <a:solidFill>
                  <a:schemeClr val="bg1"/>
                </a:solidFill>
              </a:rPr>
              <a:t>XRS-A (Short)</a:t>
            </a:r>
          </a:p>
        </p:txBody>
      </p:sp>
      <p:sp>
        <p:nvSpPr>
          <p:cNvPr id="13" name="TextBox 12">
            <a:extLst>
              <a:ext uri="{FF2B5EF4-FFF2-40B4-BE49-F238E27FC236}">
                <a16:creationId xmlns:a16="http://schemas.microsoft.com/office/drawing/2014/main" id="{AF6AEBD7-3D3A-294B-BCD3-66E8AD286CB0}"/>
              </a:ext>
            </a:extLst>
          </p:cNvPr>
          <p:cNvSpPr txBox="1"/>
          <p:nvPr/>
        </p:nvSpPr>
        <p:spPr>
          <a:xfrm>
            <a:off x="1304795" y="1179571"/>
            <a:ext cx="2803973" cy="461665"/>
          </a:xfrm>
          <a:prstGeom prst="rect">
            <a:avLst/>
          </a:prstGeom>
          <a:noFill/>
        </p:spPr>
        <p:txBody>
          <a:bodyPr wrap="none" rtlCol="0">
            <a:spAutoFit/>
          </a:bodyPr>
          <a:lstStyle/>
          <a:p>
            <a:r>
              <a:rPr lang="en-US" dirty="0">
                <a:solidFill>
                  <a:schemeClr val="bg1"/>
                </a:solidFill>
              </a:rPr>
              <a:t>September 6, 2017</a:t>
            </a:r>
          </a:p>
        </p:txBody>
      </p:sp>
      <p:sp>
        <p:nvSpPr>
          <p:cNvPr id="14" name="TextBox 13">
            <a:extLst>
              <a:ext uri="{FF2B5EF4-FFF2-40B4-BE49-F238E27FC236}">
                <a16:creationId xmlns:a16="http://schemas.microsoft.com/office/drawing/2014/main" id="{8713CB25-36E9-8946-995B-22D2D1258CBB}"/>
              </a:ext>
            </a:extLst>
          </p:cNvPr>
          <p:cNvSpPr txBox="1"/>
          <p:nvPr/>
        </p:nvSpPr>
        <p:spPr>
          <a:xfrm>
            <a:off x="1414397" y="6296639"/>
            <a:ext cx="6315205" cy="369332"/>
          </a:xfrm>
          <a:prstGeom prst="rect">
            <a:avLst/>
          </a:prstGeom>
          <a:noFill/>
        </p:spPr>
        <p:txBody>
          <a:bodyPr wrap="square" rtlCol="0">
            <a:spAutoFit/>
          </a:bodyPr>
          <a:lstStyle/>
          <a:p>
            <a:r>
              <a:rPr lang="en-US" sz="1800" dirty="0"/>
              <a:t>Preliminary GOES-16 data, not for public or scientific use!!!</a:t>
            </a:r>
          </a:p>
        </p:txBody>
      </p:sp>
      <p:sp>
        <p:nvSpPr>
          <p:cNvPr id="15" name="Rectangle 14">
            <a:extLst>
              <a:ext uri="{FF2B5EF4-FFF2-40B4-BE49-F238E27FC236}">
                <a16:creationId xmlns:a16="http://schemas.microsoft.com/office/drawing/2014/main" id="{A780FD38-78A9-B74D-9E15-F93E94979E9F}"/>
              </a:ext>
            </a:extLst>
          </p:cNvPr>
          <p:cNvSpPr/>
          <p:nvPr/>
        </p:nvSpPr>
        <p:spPr>
          <a:xfrm rot="20240897">
            <a:off x="1684833" y="2767282"/>
            <a:ext cx="5774338" cy="1323439"/>
          </a:xfrm>
          <a:prstGeom prst="rect">
            <a:avLst/>
          </a:prstGeom>
          <a:solidFill>
            <a:schemeClr val="bg1"/>
          </a:solidFill>
          <a:ln>
            <a:solidFill>
              <a:srgbClr val="7030A0"/>
            </a:solidFill>
          </a:ln>
        </p:spPr>
        <p:txBody>
          <a:bodyPr wrap="none" lIns="91440" tIns="45720" rIns="91440" bIns="45720">
            <a:spAutoFit/>
          </a:bodyPr>
          <a:lstStyle/>
          <a:p>
            <a:pPr algn="ctr"/>
            <a:r>
              <a:rPr lang="en-US" sz="8000" b="1" cap="none" spc="0" dirty="0">
                <a:ln w="12700">
                  <a:solidFill>
                    <a:schemeClr val="accent1"/>
                  </a:solidFill>
                  <a:prstDash val="solid"/>
                </a:ln>
                <a:solidFill>
                  <a:srgbClr val="FF0000"/>
                </a:solidFill>
                <a:effectLst>
                  <a:outerShdw dist="38100" dir="2640000" algn="bl" rotWithShape="0">
                    <a:schemeClr val="accent1"/>
                  </a:outerShdw>
                </a:effectLst>
              </a:rPr>
              <a:t>Preliminary</a:t>
            </a:r>
          </a:p>
        </p:txBody>
      </p:sp>
    </p:spTree>
    <p:extLst>
      <p:ext uri="{BB962C8B-B14F-4D97-AF65-F5344CB8AC3E}">
        <p14:creationId xmlns:p14="http://schemas.microsoft.com/office/powerpoint/2010/main" val="325921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7E6C8C-893C-C544-B069-993306554C73}"/>
              </a:ext>
            </a:extLst>
          </p:cNvPr>
          <p:cNvPicPr>
            <a:picLocks noChangeAspect="1"/>
          </p:cNvPicPr>
          <p:nvPr/>
        </p:nvPicPr>
        <p:blipFill>
          <a:blip r:embed="rId2"/>
          <a:stretch>
            <a:fillRect/>
          </a:stretch>
        </p:blipFill>
        <p:spPr>
          <a:xfrm>
            <a:off x="755657" y="800207"/>
            <a:ext cx="7518400" cy="5579319"/>
          </a:xfrm>
          <a:prstGeom prst="rect">
            <a:avLst/>
          </a:prstGeom>
        </p:spPr>
      </p:pic>
      <p:sp>
        <p:nvSpPr>
          <p:cNvPr id="2" name="Title 1">
            <a:extLst>
              <a:ext uri="{FF2B5EF4-FFF2-40B4-BE49-F238E27FC236}">
                <a16:creationId xmlns:a16="http://schemas.microsoft.com/office/drawing/2014/main" id="{94CC85F5-9DB0-BE43-A41D-178D468E5D87}"/>
              </a:ext>
            </a:extLst>
          </p:cNvPr>
          <p:cNvSpPr>
            <a:spLocks noGrp="1"/>
          </p:cNvSpPr>
          <p:nvPr>
            <p:ph type="title"/>
          </p:nvPr>
        </p:nvSpPr>
        <p:spPr/>
        <p:txBody>
          <a:bodyPr/>
          <a:lstStyle/>
          <a:p>
            <a:r>
              <a:rPr lang="en-US" dirty="0"/>
              <a:t>Preliminary GOES-16 XRS Data </a:t>
            </a:r>
          </a:p>
        </p:txBody>
      </p:sp>
      <p:sp>
        <p:nvSpPr>
          <p:cNvPr id="4" name="Slide Number Placeholder 3">
            <a:extLst>
              <a:ext uri="{FF2B5EF4-FFF2-40B4-BE49-F238E27FC236}">
                <a16:creationId xmlns:a16="http://schemas.microsoft.com/office/drawing/2014/main" id="{27A2FDBD-F7DC-ED4C-B5AB-073237E48AE9}"/>
              </a:ext>
            </a:extLst>
          </p:cNvPr>
          <p:cNvSpPr>
            <a:spLocks noGrp="1"/>
          </p:cNvSpPr>
          <p:nvPr>
            <p:ph type="sldNum" sz="quarter" idx="10"/>
          </p:nvPr>
        </p:nvSpPr>
        <p:spPr/>
        <p:txBody>
          <a:bodyPr/>
          <a:lstStyle/>
          <a:p>
            <a:fld id="{5018FED7-026B-4941-B589-63E60103CE74}" type="slidenum">
              <a:rPr lang="en-US" smtClean="0"/>
              <a:pPr/>
              <a:t>13</a:t>
            </a:fld>
            <a:endParaRPr lang="en-US">
              <a:solidFill>
                <a:schemeClr val="tx1"/>
              </a:solidFill>
            </a:endParaRPr>
          </a:p>
        </p:txBody>
      </p:sp>
      <p:sp>
        <p:nvSpPr>
          <p:cNvPr id="11" name="TextBox 10">
            <a:extLst>
              <a:ext uri="{FF2B5EF4-FFF2-40B4-BE49-F238E27FC236}">
                <a16:creationId xmlns:a16="http://schemas.microsoft.com/office/drawing/2014/main" id="{8ABB5FD1-BEC4-0B4F-B5DD-70F2742C29A3}"/>
              </a:ext>
            </a:extLst>
          </p:cNvPr>
          <p:cNvSpPr txBox="1"/>
          <p:nvPr/>
        </p:nvSpPr>
        <p:spPr>
          <a:xfrm>
            <a:off x="6172200" y="2514600"/>
            <a:ext cx="2101857" cy="461665"/>
          </a:xfrm>
          <a:prstGeom prst="rect">
            <a:avLst/>
          </a:prstGeom>
          <a:noFill/>
        </p:spPr>
        <p:txBody>
          <a:bodyPr wrap="none" rtlCol="0">
            <a:spAutoFit/>
          </a:bodyPr>
          <a:lstStyle/>
          <a:p>
            <a:r>
              <a:rPr lang="en-US" dirty="0">
                <a:solidFill>
                  <a:schemeClr val="bg1"/>
                </a:solidFill>
              </a:rPr>
              <a:t>XRS-B (Long)</a:t>
            </a:r>
          </a:p>
        </p:txBody>
      </p:sp>
      <p:sp>
        <p:nvSpPr>
          <p:cNvPr id="12" name="TextBox 11">
            <a:extLst>
              <a:ext uri="{FF2B5EF4-FFF2-40B4-BE49-F238E27FC236}">
                <a16:creationId xmlns:a16="http://schemas.microsoft.com/office/drawing/2014/main" id="{E2BABE2E-D953-2E48-BE1D-9AC937720723}"/>
              </a:ext>
            </a:extLst>
          </p:cNvPr>
          <p:cNvSpPr txBox="1"/>
          <p:nvPr/>
        </p:nvSpPr>
        <p:spPr>
          <a:xfrm>
            <a:off x="5257800" y="4226867"/>
            <a:ext cx="2134559" cy="461665"/>
          </a:xfrm>
          <a:prstGeom prst="rect">
            <a:avLst/>
          </a:prstGeom>
          <a:noFill/>
        </p:spPr>
        <p:txBody>
          <a:bodyPr wrap="none" rtlCol="0">
            <a:spAutoFit/>
          </a:bodyPr>
          <a:lstStyle/>
          <a:p>
            <a:r>
              <a:rPr lang="en-US" dirty="0">
                <a:solidFill>
                  <a:schemeClr val="bg1"/>
                </a:solidFill>
              </a:rPr>
              <a:t>XRS-A (Short)</a:t>
            </a:r>
          </a:p>
        </p:txBody>
      </p:sp>
      <p:sp>
        <p:nvSpPr>
          <p:cNvPr id="14" name="TextBox 13">
            <a:extLst>
              <a:ext uri="{FF2B5EF4-FFF2-40B4-BE49-F238E27FC236}">
                <a16:creationId xmlns:a16="http://schemas.microsoft.com/office/drawing/2014/main" id="{8713CB25-36E9-8946-995B-22D2D1258CBB}"/>
              </a:ext>
            </a:extLst>
          </p:cNvPr>
          <p:cNvSpPr txBox="1"/>
          <p:nvPr/>
        </p:nvSpPr>
        <p:spPr>
          <a:xfrm>
            <a:off x="1414397" y="6296639"/>
            <a:ext cx="6315205" cy="369332"/>
          </a:xfrm>
          <a:prstGeom prst="rect">
            <a:avLst/>
          </a:prstGeom>
          <a:noFill/>
        </p:spPr>
        <p:txBody>
          <a:bodyPr wrap="square" rtlCol="0">
            <a:spAutoFit/>
          </a:bodyPr>
          <a:lstStyle/>
          <a:p>
            <a:r>
              <a:rPr lang="en-US" sz="1800" dirty="0"/>
              <a:t>Preliminary GOES-16 data, not for public or scientific use!!!</a:t>
            </a:r>
          </a:p>
        </p:txBody>
      </p:sp>
      <p:sp>
        <p:nvSpPr>
          <p:cNvPr id="15" name="Rectangle 14">
            <a:extLst>
              <a:ext uri="{FF2B5EF4-FFF2-40B4-BE49-F238E27FC236}">
                <a16:creationId xmlns:a16="http://schemas.microsoft.com/office/drawing/2014/main" id="{A780FD38-78A9-B74D-9E15-F93E94979E9F}"/>
              </a:ext>
            </a:extLst>
          </p:cNvPr>
          <p:cNvSpPr/>
          <p:nvPr/>
        </p:nvSpPr>
        <p:spPr>
          <a:xfrm rot="20240897">
            <a:off x="1684833" y="2767282"/>
            <a:ext cx="5774338" cy="1323439"/>
          </a:xfrm>
          <a:prstGeom prst="rect">
            <a:avLst/>
          </a:prstGeom>
          <a:solidFill>
            <a:schemeClr val="bg1"/>
          </a:solidFill>
          <a:ln>
            <a:solidFill>
              <a:srgbClr val="7030A0"/>
            </a:solidFill>
          </a:ln>
        </p:spPr>
        <p:txBody>
          <a:bodyPr wrap="none" lIns="91440" tIns="45720" rIns="91440" bIns="45720">
            <a:spAutoFit/>
          </a:bodyPr>
          <a:lstStyle/>
          <a:p>
            <a:pPr algn="ctr"/>
            <a:r>
              <a:rPr lang="en-US" sz="8000" b="1" cap="none" spc="0" dirty="0">
                <a:ln w="12700">
                  <a:solidFill>
                    <a:schemeClr val="accent1"/>
                  </a:solidFill>
                  <a:prstDash val="solid"/>
                </a:ln>
                <a:solidFill>
                  <a:srgbClr val="FF0000"/>
                </a:solidFill>
                <a:effectLst>
                  <a:outerShdw dist="38100" dir="2640000" algn="bl" rotWithShape="0">
                    <a:schemeClr val="accent1"/>
                  </a:outerShdw>
                </a:effectLst>
              </a:rPr>
              <a:t>Preliminary</a:t>
            </a:r>
          </a:p>
        </p:txBody>
      </p:sp>
    </p:spTree>
    <p:extLst>
      <p:ext uri="{BB962C8B-B14F-4D97-AF65-F5344CB8AC3E}">
        <p14:creationId xmlns:p14="http://schemas.microsoft.com/office/powerpoint/2010/main" val="35587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3546-2E73-4247-9C43-3E8FA0027C41}"/>
              </a:ext>
            </a:extLst>
          </p:cNvPr>
          <p:cNvSpPr>
            <a:spLocks noGrp="1"/>
          </p:cNvSpPr>
          <p:nvPr>
            <p:ph type="title"/>
          </p:nvPr>
        </p:nvSpPr>
        <p:spPr/>
        <p:txBody>
          <a:bodyPr/>
          <a:lstStyle/>
          <a:p>
            <a:r>
              <a:rPr lang="en-US" dirty="0"/>
              <a:t>Preliminary GOES-16 EUVS-A &amp; -B Data</a:t>
            </a:r>
          </a:p>
        </p:txBody>
      </p:sp>
      <p:sp>
        <p:nvSpPr>
          <p:cNvPr id="4" name="Slide Number Placeholder 3">
            <a:extLst>
              <a:ext uri="{FF2B5EF4-FFF2-40B4-BE49-F238E27FC236}">
                <a16:creationId xmlns:a16="http://schemas.microsoft.com/office/drawing/2014/main" id="{35CFC8C5-3742-804F-B014-86773A483929}"/>
              </a:ext>
            </a:extLst>
          </p:cNvPr>
          <p:cNvSpPr>
            <a:spLocks noGrp="1"/>
          </p:cNvSpPr>
          <p:nvPr>
            <p:ph type="sldNum" sz="quarter" idx="10"/>
          </p:nvPr>
        </p:nvSpPr>
        <p:spPr/>
        <p:txBody>
          <a:bodyPr/>
          <a:lstStyle/>
          <a:p>
            <a:fld id="{5018FED7-026B-4941-B589-63E60103CE74}" type="slidenum">
              <a:rPr lang="en-US" smtClean="0"/>
              <a:pPr/>
              <a:t>14</a:t>
            </a:fld>
            <a:endParaRPr lang="en-US">
              <a:solidFill>
                <a:schemeClr val="tx1"/>
              </a:solidFill>
            </a:endParaRPr>
          </a:p>
        </p:txBody>
      </p:sp>
      <p:grpSp>
        <p:nvGrpSpPr>
          <p:cNvPr id="5" name="Group 4">
            <a:extLst>
              <a:ext uri="{FF2B5EF4-FFF2-40B4-BE49-F238E27FC236}">
                <a16:creationId xmlns:a16="http://schemas.microsoft.com/office/drawing/2014/main" id="{F037084D-D834-704F-BB1E-0300D5BED1BA}"/>
              </a:ext>
            </a:extLst>
          </p:cNvPr>
          <p:cNvGrpSpPr/>
          <p:nvPr/>
        </p:nvGrpSpPr>
        <p:grpSpPr>
          <a:xfrm>
            <a:off x="457200" y="758873"/>
            <a:ext cx="3829625" cy="5641927"/>
            <a:chOff x="6844738" y="27376304"/>
            <a:chExt cx="3829625" cy="5641927"/>
          </a:xfrm>
        </p:grpSpPr>
        <p:pic>
          <p:nvPicPr>
            <p:cNvPr id="6" name="Picture 5">
              <a:extLst>
                <a:ext uri="{FF2B5EF4-FFF2-40B4-BE49-F238E27FC236}">
                  <a16:creationId xmlns:a16="http://schemas.microsoft.com/office/drawing/2014/main" id="{A55DD1F4-D5B6-9549-8EA6-4A0308884D71}"/>
                </a:ext>
              </a:extLst>
            </p:cNvPr>
            <p:cNvPicPr>
              <a:picLocks noChangeAspect="1"/>
            </p:cNvPicPr>
            <p:nvPr/>
          </p:nvPicPr>
          <p:blipFill>
            <a:blip r:embed="rId2"/>
            <a:stretch>
              <a:fillRect/>
            </a:stretch>
          </p:blipFill>
          <p:spPr>
            <a:xfrm>
              <a:off x="6844738" y="27385365"/>
              <a:ext cx="3829625" cy="5632866"/>
            </a:xfrm>
            <a:prstGeom prst="rect">
              <a:avLst/>
            </a:prstGeom>
          </p:spPr>
        </p:pic>
        <p:sp>
          <p:nvSpPr>
            <p:cNvPr id="7" name="TextBox 6">
              <a:extLst>
                <a:ext uri="{FF2B5EF4-FFF2-40B4-BE49-F238E27FC236}">
                  <a16:creationId xmlns:a16="http://schemas.microsoft.com/office/drawing/2014/main" id="{4F93618C-B998-F242-96AB-BB17947A79B3}"/>
                </a:ext>
              </a:extLst>
            </p:cNvPr>
            <p:cNvSpPr txBox="1"/>
            <p:nvPr/>
          </p:nvSpPr>
          <p:spPr>
            <a:xfrm>
              <a:off x="6941199" y="27376304"/>
              <a:ext cx="298480" cy="338554"/>
            </a:xfrm>
            <a:prstGeom prst="rect">
              <a:avLst/>
            </a:prstGeom>
            <a:noFill/>
          </p:spPr>
          <p:txBody>
            <a:bodyPr wrap="none" rtlCol="0">
              <a:spAutoFit/>
            </a:bodyPr>
            <a:lstStyle/>
            <a:p>
              <a:r>
                <a:rPr lang="en-US" sz="1600"/>
                <a:t>a</a:t>
              </a:r>
            </a:p>
          </p:txBody>
        </p:sp>
      </p:grpSp>
      <p:grpSp>
        <p:nvGrpSpPr>
          <p:cNvPr id="8" name="Group 7">
            <a:extLst>
              <a:ext uri="{FF2B5EF4-FFF2-40B4-BE49-F238E27FC236}">
                <a16:creationId xmlns:a16="http://schemas.microsoft.com/office/drawing/2014/main" id="{608A0AAA-4AF3-0048-AB0D-87FBD736DF05}"/>
              </a:ext>
            </a:extLst>
          </p:cNvPr>
          <p:cNvGrpSpPr/>
          <p:nvPr/>
        </p:nvGrpSpPr>
        <p:grpSpPr>
          <a:xfrm>
            <a:off x="4549422" y="609600"/>
            <a:ext cx="3810210" cy="5681017"/>
            <a:chOff x="14827639" y="27373094"/>
            <a:chExt cx="3810210" cy="5681017"/>
          </a:xfrm>
        </p:grpSpPr>
        <p:pic>
          <p:nvPicPr>
            <p:cNvPr id="9" name="Picture 8">
              <a:extLst>
                <a:ext uri="{FF2B5EF4-FFF2-40B4-BE49-F238E27FC236}">
                  <a16:creationId xmlns:a16="http://schemas.microsoft.com/office/drawing/2014/main" id="{943A0D6C-9368-B048-8EA9-5FE2BB666925}"/>
                </a:ext>
              </a:extLst>
            </p:cNvPr>
            <p:cNvPicPr>
              <a:picLocks noChangeAspect="1"/>
            </p:cNvPicPr>
            <p:nvPr/>
          </p:nvPicPr>
          <p:blipFill>
            <a:blip r:embed="rId3"/>
            <a:stretch>
              <a:fillRect/>
            </a:stretch>
          </p:blipFill>
          <p:spPr>
            <a:xfrm>
              <a:off x="14843788" y="27521355"/>
              <a:ext cx="3794061" cy="5532756"/>
            </a:xfrm>
            <a:prstGeom prst="rect">
              <a:avLst/>
            </a:prstGeom>
          </p:spPr>
        </p:pic>
        <p:sp>
          <p:nvSpPr>
            <p:cNvPr id="10" name="TextBox 9">
              <a:extLst>
                <a:ext uri="{FF2B5EF4-FFF2-40B4-BE49-F238E27FC236}">
                  <a16:creationId xmlns:a16="http://schemas.microsoft.com/office/drawing/2014/main" id="{702617EF-096D-C249-9A3A-D1955B978C02}"/>
                </a:ext>
              </a:extLst>
            </p:cNvPr>
            <p:cNvSpPr txBox="1"/>
            <p:nvPr/>
          </p:nvSpPr>
          <p:spPr>
            <a:xfrm>
              <a:off x="14827639" y="27373094"/>
              <a:ext cx="282450" cy="338554"/>
            </a:xfrm>
            <a:prstGeom prst="rect">
              <a:avLst/>
            </a:prstGeom>
            <a:noFill/>
          </p:spPr>
          <p:txBody>
            <a:bodyPr wrap="none" rtlCol="0">
              <a:spAutoFit/>
            </a:bodyPr>
            <a:lstStyle/>
            <a:p>
              <a:r>
                <a:rPr lang="en-US" sz="1600" dirty="0"/>
                <a:t>a</a:t>
              </a:r>
            </a:p>
          </p:txBody>
        </p:sp>
      </p:grpSp>
      <p:sp>
        <p:nvSpPr>
          <p:cNvPr id="11" name="TextBox 10">
            <a:extLst>
              <a:ext uri="{FF2B5EF4-FFF2-40B4-BE49-F238E27FC236}">
                <a16:creationId xmlns:a16="http://schemas.microsoft.com/office/drawing/2014/main" id="{FD2C0C2A-7B87-904F-8A43-C1A0EBF9577C}"/>
              </a:ext>
            </a:extLst>
          </p:cNvPr>
          <p:cNvSpPr txBox="1"/>
          <p:nvPr/>
        </p:nvSpPr>
        <p:spPr>
          <a:xfrm>
            <a:off x="2865326" y="1111899"/>
            <a:ext cx="1297150" cy="461665"/>
          </a:xfrm>
          <a:prstGeom prst="rect">
            <a:avLst/>
          </a:prstGeom>
          <a:noFill/>
        </p:spPr>
        <p:txBody>
          <a:bodyPr wrap="none" rtlCol="0">
            <a:spAutoFit/>
          </a:bodyPr>
          <a:lstStyle/>
          <a:p>
            <a:r>
              <a:rPr lang="en-US" dirty="0">
                <a:solidFill>
                  <a:srgbClr val="0070C0"/>
                </a:solidFill>
              </a:rPr>
              <a:t>25.6 nm</a:t>
            </a:r>
          </a:p>
        </p:txBody>
      </p:sp>
      <p:sp>
        <p:nvSpPr>
          <p:cNvPr id="12" name="TextBox 11">
            <a:extLst>
              <a:ext uri="{FF2B5EF4-FFF2-40B4-BE49-F238E27FC236}">
                <a16:creationId xmlns:a16="http://schemas.microsoft.com/office/drawing/2014/main" id="{23B25551-D230-5A4C-8130-4812E0C72A8D}"/>
              </a:ext>
            </a:extLst>
          </p:cNvPr>
          <p:cNvSpPr txBox="1"/>
          <p:nvPr/>
        </p:nvSpPr>
        <p:spPr>
          <a:xfrm>
            <a:off x="2924737" y="2969862"/>
            <a:ext cx="1297150" cy="461665"/>
          </a:xfrm>
          <a:prstGeom prst="rect">
            <a:avLst/>
          </a:prstGeom>
          <a:noFill/>
        </p:spPr>
        <p:txBody>
          <a:bodyPr wrap="none" rtlCol="0">
            <a:spAutoFit/>
          </a:bodyPr>
          <a:lstStyle/>
          <a:p>
            <a:r>
              <a:rPr lang="en-US" dirty="0">
                <a:solidFill>
                  <a:srgbClr val="0070C0"/>
                </a:solidFill>
              </a:rPr>
              <a:t>28.4 nm</a:t>
            </a:r>
          </a:p>
        </p:txBody>
      </p:sp>
      <p:sp>
        <p:nvSpPr>
          <p:cNvPr id="13" name="TextBox 12">
            <a:extLst>
              <a:ext uri="{FF2B5EF4-FFF2-40B4-BE49-F238E27FC236}">
                <a16:creationId xmlns:a16="http://schemas.microsoft.com/office/drawing/2014/main" id="{AAA30D33-CBD6-6541-BFE3-DCDCF4875961}"/>
              </a:ext>
            </a:extLst>
          </p:cNvPr>
          <p:cNvSpPr txBox="1"/>
          <p:nvPr/>
        </p:nvSpPr>
        <p:spPr>
          <a:xfrm>
            <a:off x="2918646" y="4953000"/>
            <a:ext cx="1297150" cy="461665"/>
          </a:xfrm>
          <a:prstGeom prst="rect">
            <a:avLst/>
          </a:prstGeom>
          <a:noFill/>
        </p:spPr>
        <p:txBody>
          <a:bodyPr wrap="none" rtlCol="0">
            <a:spAutoFit/>
          </a:bodyPr>
          <a:lstStyle/>
          <a:p>
            <a:r>
              <a:rPr lang="en-US" dirty="0">
                <a:solidFill>
                  <a:srgbClr val="0070C0"/>
                </a:solidFill>
              </a:rPr>
              <a:t>30.4 nm</a:t>
            </a:r>
          </a:p>
        </p:txBody>
      </p:sp>
      <p:sp>
        <p:nvSpPr>
          <p:cNvPr id="14" name="TextBox 13">
            <a:extLst>
              <a:ext uri="{FF2B5EF4-FFF2-40B4-BE49-F238E27FC236}">
                <a16:creationId xmlns:a16="http://schemas.microsoft.com/office/drawing/2014/main" id="{29FC3397-F21B-A749-B435-A15169AAA58B}"/>
              </a:ext>
            </a:extLst>
          </p:cNvPr>
          <p:cNvSpPr txBox="1"/>
          <p:nvPr/>
        </p:nvSpPr>
        <p:spPr>
          <a:xfrm>
            <a:off x="6781800" y="1111898"/>
            <a:ext cx="1445845" cy="461665"/>
          </a:xfrm>
          <a:prstGeom prst="rect">
            <a:avLst/>
          </a:prstGeom>
          <a:noFill/>
        </p:spPr>
        <p:txBody>
          <a:bodyPr wrap="none" rtlCol="0">
            <a:spAutoFit/>
          </a:bodyPr>
          <a:lstStyle/>
          <a:p>
            <a:r>
              <a:rPr lang="en-US" dirty="0">
                <a:solidFill>
                  <a:srgbClr val="0070C0"/>
                </a:solidFill>
              </a:rPr>
              <a:t>117.5 nm</a:t>
            </a:r>
          </a:p>
        </p:txBody>
      </p:sp>
      <p:sp>
        <p:nvSpPr>
          <p:cNvPr id="15" name="TextBox 14">
            <a:extLst>
              <a:ext uri="{FF2B5EF4-FFF2-40B4-BE49-F238E27FC236}">
                <a16:creationId xmlns:a16="http://schemas.microsoft.com/office/drawing/2014/main" id="{E1361D05-44A6-4F48-A4E1-765A5DD37398}"/>
              </a:ext>
            </a:extLst>
          </p:cNvPr>
          <p:cNvSpPr txBox="1"/>
          <p:nvPr/>
        </p:nvSpPr>
        <p:spPr>
          <a:xfrm>
            <a:off x="6856147" y="2438400"/>
            <a:ext cx="1468672" cy="461665"/>
          </a:xfrm>
          <a:prstGeom prst="rect">
            <a:avLst/>
          </a:prstGeom>
          <a:noFill/>
        </p:spPr>
        <p:txBody>
          <a:bodyPr wrap="none" rtlCol="0">
            <a:spAutoFit/>
          </a:bodyPr>
          <a:lstStyle/>
          <a:p>
            <a:r>
              <a:rPr lang="en-US" dirty="0">
                <a:solidFill>
                  <a:srgbClr val="0070C0"/>
                </a:solidFill>
              </a:rPr>
              <a:t>121.5 nm</a:t>
            </a:r>
          </a:p>
        </p:txBody>
      </p:sp>
      <p:sp>
        <p:nvSpPr>
          <p:cNvPr id="16" name="TextBox 15">
            <a:extLst>
              <a:ext uri="{FF2B5EF4-FFF2-40B4-BE49-F238E27FC236}">
                <a16:creationId xmlns:a16="http://schemas.microsoft.com/office/drawing/2014/main" id="{10F3E034-727F-3540-BC95-B0992BBE8797}"/>
              </a:ext>
            </a:extLst>
          </p:cNvPr>
          <p:cNvSpPr txBox="1"/>
          <p:nvPr/>
        </p:nvSpPr>
        <p:spPr>
          <a:xfrm>
            <a:off x="6781800" y="3815557"/>
            <a:ext cx="1468672" cy="461665"/>
          </a:xfrm>
          <a:prstGeom prst="rect">
            <a:avLst/>
          </a:prstGeom>
          <a:noFill/>
        </p:spPr>
        <p:txBody>
          <a:bodyPr wrap="none" rtlCol="0">
            <a:spAutoFit/>
          </a:bodyPr>
          <a:lstStyle/>
          <a:p>
            <a:r>
              <a:rPr lang="en-US" dirty="0">
                <a:solidFill>
                  <a:srgbClr val="0070C0"/>
                </a:solidFill>
              </a:rPr>
              <a:t>133.5 nm</a:t>
            </a:r>
          </a:p>
        </p:txBody>
      </p:sp>
      <p:sp>
        <p:nvSpPr>
          <p:cNvPr id="17" name="TextBox 16">
            <a:extLst>
              <a:ext uri="{FF2B5EF4-FFF2-40B4-BE49-F238E27FC236}">
                <a16:creationId xmlns:a16="http://schemas.microsoft.com/office/drawing/2014/main" id="{651505BE-8B6F-7448-B7C0-B5B5306D228E}"/>
              </a:ext>
            </a:extLst>
          </p:cNvPr>
          <p:cNvSpPr txBox="1"/>
          <p:nvPr/>
        </p:nvSpPr>
        <p:spPr>
          <a:xfrm>
            <a:off x="6781800" y="5218114"/>
            <a:ext cx="1468672" cy="461665"/>
          </a:xfrm>
          <a:prstGeom prst="rect">
            <a:avLst/>
          </a:prstGeom>
          <a:noFill/>
        </p:spPr>
        <p:txBody>
          <a:bodyPr wrap="none" rtlCol="0">
            <a:spAutoFit/>
          </a:bodyPr>
          <a:lstStyle/>
          <a:p>
            <a:r>
              <a:rPr lang="en-US" dirty="0">
                <a:solidFill>
                  <a:srgbClr val="0070C0"/>
                </a:solidFill>
              </a:rPr>
              <a:t>140.5 nm</a:t>
            </a:r>
          </a:p>
        </p:txBody>
      </p:sp>
      <p:sp>
        <p:nvSpPr>
          <p:cNvPr id="18" name="TextBox 17">
            <a:extLst>
              <a:ext uri="{FF2B5EF4-FFF2-40B4-BE49-F238E27FC236}">
                <a16:creationId xmlns:a16="http://schemas.microsoft.com/office/drawing/2014/main" id="{55102DB5-7F0C-F244-B26E-66FC86A21D5E}"/>
              </a:ext>
            </a:extLst>
          </p:cNvPr>
          <p:cNvSpPr txBox="1"/>
          <p:nvPr/>
        </p:nvSpPr>
        <p:spPr>
          <a:xfrm>
            <a:off x="4331927" y="6248400"/>
            <a:ext cx="4659673" cy="646331"/>
          </a:xfrm>
          <a:prstGeom prst="rect">
            <a:avLst/>
          </a:prstGeom>
          <a:noFill/>
        </p:spPr>
        <p:txBody>
          <a:bodyPr wrap="square" rtlCol="0">
            <a:spAutoFit/>
          </a:bodyPr>
          <a:lstStyle/>
          <a:p>
            <a:r>
              <a:rPr lang="en-US" sz="1800" dirty="0"/>
              <a:t>Preliminary GOES-16 data, not for public or scientific use!!!</a:t>
            </a:r>
          </a:p>
        </p:txBody>
      </p:sp>
      <p:sp>
        <p:nvSpPr>
          <p:cNvPr id="19" name="TextBox 18">
            <a:extLst>
              <a:ext uri="{FF2B5EF4-FFF2-40B4-BE49-F238E27FC236}">
                <a16:creationId xmlns:a16="http://schemas.microsoft.com/office/drawing/2014/main" id="{E3DF0455-6624-824F-823B-41C212411124}"/>
              </a:ext>
            </a:extLst>
          </p:cNvPr>
          <p:cNvSpPr txBox="1"/>
          <p:nvPr/>
        </p:nvSpPr>
        <p:spPr>
          <a:xfrm>
            <a:off x="896813" y="1034953"/>
            <a:ext cx="1705916" cy="307777"/>
          </a:xfrm>
          <a:prstGeom prst="rect">
            <a:avLst/>
          </a:prstGeom>
          <a:noFill/>
        </p:spPr>
        <p:txBody>
          <a:bodyPr wrap="none" rtlCol="0">
            <a:spAutoFit/>
          </a:bodyPr>
          <a:lstStyle/>
          <a:p>
            <a:r>
              <a:rPr lang="en-US" sz="1400" dirty="0">
                <a:solidFill>
                  <a:schemeClr val="bg1"/>
                </a:solidFill>
              </a:rPr>
              <a:t>September 6, 2017</a:t>
            </a:r>
          </a:p>
        </p:txBody>
      </p:sp>
      <p:sp>
        <p:nvSpPr>
          <p:cNvPr id="20" name="TextBox 19">
            <a:extLst>
              <a:ext uri="{FF2B5EF4-FFF2-40B4-BE49-F238E27FC236}">
                <a16:creationId xmlns:a16="http://schemas.microsoft.com/office/drawing/2014/main" id="{83072C73-93DA-684C-A6FC-D6ED48F1D9A6}"/>
              </a:ext>
            </a:extLst>
          </p:cNvPr>
          <p:cNvSpPr txBox="1"/>
          <p:nvPr/>
        </p:nvSpPr>
        <p:spPr>
          <a:xfrm>
            <a:off x="4908188" y="948154"/>
            <a:ext cx="1705916" cy="307777"/>
          </a:xfrm>
          <a:prstGeom prst="rect">
            <a:avLst/>
          </a:prstGeom>
          <a:noFill/>
        </p:spPr>
        <p:txBody>
          <a:bodyPr wrap="none" rtlCol="0">
            <a:spAutoFit/>
          </a:bodyPr>
          <a:lstStyle/>
          <a:p>
            <a:r>
              <a:rPr lang="en-US" sz="1400" dirty="0">
                <a:solidFill>
                  <a:schemeClr val="bg1"/>
                </a:solidFill>
              </a:rPr>
              <a:t>September 6, 2017</a:t>
            </a:r>
          </a:p>
        </p:txBody>
      </p:sp>
      <p:sp>
        <p:nvSpPr>
          <p:cNvPr id="21" name="Rectangle 20">
            <a:extLst>
              <a:ext uri="{FF2B5EF4-FFF2-40B4-BE49-F238E27FC236}">
                <a16:creationId xmlns:a16="http://schemas.microsoft.com/office/drawing/2014/main" id="{3FB7506A-D53E-DA42-9EC8-9511384CC279}"/>
              </a:ext>
            </a:extLst>
          </p:cNvPr>
          <p:cNvSpPr/>
          <p:nvPr/>
        </p:nvSpPr>
        <p:spPr>
          <a:xfrm rot="20240897">
            <a:off x="1684833" y="2767282"/>
            <a:ext cx="5774338" cy="1323439"/>
          </a:xfrm>
          <a:prstGeom prst="rect">
            <a:avLst/>
          </a:prstGeom>
          <a:solidFill>
            <a:schemeClr val="bg1"/>
          </a:solidFill>
          <a:ln>
            <a:solidFill>
              <a:srgbClr val="7030A0"/>
            </a:solidFill>
          </a:ln>
        </p:spPr>
        <p:txBody>
          <a:bodyPr wrap="none" lIns="91440" tIns="45720" rIns="91440" bIns="45720">
            <a:spAutoFit/>
          </a:bodyPr>
          <a:lstStyle/>
          <a:p>
            <a:pPr algn="ctr"/>
            <a:r>
              <a:rPr lang="en-US" sz="8000" b="1" cap="none" spc="0" dirty="0">
                <a:ln w="12700">
                  <a:solidFill>
                    <a:schemeClr val="accent1"/>
                  </a:solidFill>
                  <a:prstDash val="solid"/>
                </a:ln>
                <a:solidFill>
                  <a:srgbClr val="FF0000"/>
                </a:solidFill>
                <a:effectLst>
                  <a:outerShdw dist="38100" dir="2640000" algn="bl" rotWithShape="0">
                    <a:schemeClr val="accent1"/>
                  </a:outerShdw>
                </a:effectLst>
              </a:rPr>
              <a:t>Preliminary</a:t>
            </a:r>
          </a:p>
        </p:txBody>
      </p:sp>
    </p:spTree>
    <p:extLst>
      <p:ext uri="{BB962C8B-B14F-4D97-AF65-F5344CB8AC3E}">
        <p14:creationId xmlns:p14="http://schemas.microsoft.com/office/powerpoint/2010/main" val="26046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3E13-37C0-BF4B-9200-AD585A793548}"/>
              </a:ext>
            </a:extLst>
          </p:cNvPr>
          <p:cNvSpPr>
            <a:spLocks noGrp="1"/>
          </p:cNvSpPr>
          <p:nvPr>
            <p:ph type="title"/>
          </p:nvPr>
        </p:nvSpPr>
        <p:spPr/>
        <p:txBody>
          <a:bodyPr/>
          <a:lstStyle/>
          <a:p>
            <a:r>
              <a:rPr lang="en-US" dirty="0"/>
              <a:t>Preliminary GOES-16 EUVS-C Data</a:t>
            </a:r>
          </a:p>
        </p:txBody>
      </p:sp>
      <p:sp>
        <p:nvSpPr>
          <p:cNvPr id="4" name="Slide Number Placeholder 3">
            <a:extLst>
              <a:ext uri="{FF2B5EF4-FFF2-40B4-BE49-F238E27FC236}">
                <a16:creationId xmlns:a16="http://schemas.microsoft.com/office/drawing/2014/main" id="{41827D96-BF40-4743-8EE7-8A2881129873}"/>
              </a:ext>
            </a:extLst>
          </p:cNvPr>
          <p:cNvSpPr>
            <a:spLocks noGrp="1"/>
          </p:cNvSpPr>
          <p:nvPr>
            <p:ph type="sldNum" sz="quarter" idx="10"/>
          </p:nvPr>
        </p:nvSpPr>
        <p:spPr/>
        <p:txBody>
          <a:bodyPr/>
          <a:lstStyle/>
          <a:p>
            <a:fld id="{5018FED7-026B-4941-B589-63E60103CE74}" type="slidenum">
              <a:rPr lang="en-US" smtClean="0"/>
              <a:pPr/>
              <a:t>15</a:t>
            </a:fld>
            <a:endParaRPr lang="en-US">
              <a:solidFill>
                <a:schemeClr val="tx1"/>
              </a:solidFill>
            </a:endParaRPr>
          </a:p>
        </p:txBody>
      </p:sp>
      <p:pic>
        <p:nvPicPr>
          <p:cNvPr id="6" name="Picture 5">
            <a:extLst>
              <a:ext uri="{FF2B5EF4-FFF2-40B4-BE49-F238E27FC236}">
                <a16:creationId xmlns:a16="http://schemas.microsoft.com/office/drawing/2014/main" id="{597C12F0-2DC6-AC49-B08E-ADCA03512E72}"/>
              </a:ext>
            </a:extLst>
          </p:cNvPr>
          <p:cNvPicPr>
            <a:picLocks noChangeAspect="1"/>
          </p:cNvPicPr>
          <p:nvPr/>
        </p:nvPicPr>
        <p:blipFill>
          <a:blip r:embed="rId2"/>
          <a:stretch>
            <a:fillRect/>
          </a:stretch>
        </p:blipFill>
        <p:spPr>
          <a:xfrm>
            <a:off x="0" y="1730515"/>
            <a:ext cx="9144000" cy="3396970"/>
          </a:xfrm>
          <a:prstGeom prst="rect">
            <a:avLst/>
          </a:prstGeom>
        </p:spPr>
      </p:pic>
      <p:sp>
        <p:nvSpPr>
          <p:cNvPr id="7" name="TextBox 6">
            <a:extLst>
              <a:ext uri="{FF2B5EF4-FFF2-40B4-BE49-F238E27FC236}">
                <a16:creationId xmlns:a16="http://schemas.microsoft.com/office/drawing/2014/main" id="{8917DF16-3289-F049-8161-B86D2154F23B}"/>
              </a:ext>
            </a:extLst>
          </p:cNvPr>
          <p:cNvSpPr txBox="1"/>
          <p:nvPr/>
        </p:nvSpPr>
        <p:spPr>
          <a:xfrm>
            <a:off x="1447800" y="5617576"/>
            <a:ext cx="6248400" cy="369332"/>
          </a:xfrm>
          <a:prstGeom prst="rect">
            <a:avLst/>
          </a:prstGeom>
          <a:noFill/>
        </p:spPr>
        <p:txBody>
          <a:bodyPr wrap="square" rtlCol="0">
            <a:spAutoFit/>
          </a:bodyPr>
          <a:lstStyle/>
          <a:p>
            <a:r>
              <a:rPr lang="en-US" sz="1800" dirty="0"/>
              <a:t>Preliminary GOES-16 data, not for public or scientific use!!!</a:t>
            </a:r>
          </a:p>
        </p:txBody>
      </p:sp>
      <p:sp>
        <p:nvSpPr>
          <p:cNvPr id="9" name="TextBox 8">
            <a:extLst>
              <a:ext uri="{FF2B5EF4-FFF2-40B4-BE49-F238E27FC236}">
                <a16:creationId xmlns:a16="http://schemas.microsoft.com/office/drawing/2014/main" id="{24A73222-8889-0F4E-B287-88C09C2E8EA7}"/>
              </a:ext>
            </a:extLst>
          </p:cNvPr>
          <p:cNvSpPr txBox="1"/>
          <p:nvPr/>
        </p:nvSpPr>
        <p:spPr>
          <a:xfrm>
            <a:off x="838200" y="1203735"/>
            <a:ext cx="2363147" cy="400110"/>
          </a:xfrm>
          <a:prstGeom prst="rect">
            <a:avLst/>
          </a:prstGeom>
          <a:noFill/>
        </p:spPr>
        <p:txBody>
          <a:bodyPr wrap="none" rtlCol="0">
            <a:spAutoFit/>
          </a:bodyPr>
          <a:lstStyle/>
          <a:p>
            <a:r>
              <a:rPr lang="en-US" sz="2000" dirty="0"/>
              <a:t>September 6, 2017</a:t>
            </a:r>
          </a:p>
        </p:txBody>
      </p:sp>
      <p:sp>
        <p:nvSpPr>
          <p:cNvPr id="10" name="TextBox 9">
            <a:extLst>
              <a:ext uri="{FF2B5EF4-FFF2-40B4-BE49-F238E27FC236}">
                <a16:creationId xmlns:a16="http://schemas.microsoft.com/office/drawing/2014/main" id="{A94D1C12-291F-ED4D-BC0F-8749A7C7C414}"/>
              </a:ext>
            </a:extLst>
          </p:cNvPr>
          <p:cNvSpPr txBox="1"/>
          <p:nvPr/>
        </p:nvSpPr>
        <p:spPr>
          <a:xfrm>
            <a:off x="6384375" y="2035315"/>
            <a:ext cx="2303836" cy="461665"/>
          </a:xfrm>
          <a:prstGeom prst="rect">
            <a:avLst/>
          </a:prstGeom>
          <a:noFill/>
        </p:spPr>
        <p:txBody>
          <a:bodyPr wrap="none" rtlCol="0">
            <a:spAutoFit/>
          </a:bodyPr>
          <a:lstStyle/>
          <a:p>
            <a:r>
              <a:rPr lang="en-US" dirty="0" err="1">
                <a:solidFill>
                  <a:srgbClr val="0070C0"/>
                </a:solidFill>
              </a:rPr>
              <a:t>MgII</a:t>
            </a:r>
            <a:r>
              <a:rPr lang="en-US" dirty="0">
                <a:solidFill>
                  <a:srgbClr val="0070C0"/>
                </a:solidFill>
              </a:rPr>
              <a:t> C/W Index</a:t>
            </a:r>
          </a:p>
        </p:txBody>
      </p:sp>
      <p:sp>
        <p:nvSpPr>
          <p:cNvPr id="11" name="Rectangle 10">
            <a:extLst>
              <a:ext uri="{FF2B5EF4-FFF2-40B4-BE49-F238E27FC236}">
                <a16:creationId xmlns:a16="http://schemas.microsoft.com/office/drawing/2014/main" id="{BBF452EB-1FFC-F740-8438-FC3416457D76}"/>
              </a:ext>
            </a:extLst>
          </p:cNvPr>
          <p:cNvSpPr/>
          <p:nvPr/>
        </p:nvSpPr>
        <p:spPr>
          <a:xfrm rot="20240897">
            <a:off x="1684833" y="2767282"/>
            <a:ext cx="5774338" cy="1323439"/>
          </a:xfrm>
          <a:prstGeom prst="rect">
            <a:avLst/>
          </a:prstGeom>
          <a:solidFill>
            <a:schemeClr val="bg1"/>
          </a:solidFill>
          <a:ln>
            <a:solidFill>
              <a:srgbClr val="7030A0"/>
            </a:solidFill>
          </a:ln>
        </p:spPr>
        <p:txBody>
          <a:bodyPr wrap="none" lIns="91440" tIns="45720" rIns="91440" bIns="45720">
            <a:spAutoFit/>
          </a:bodyPr>
          <a:lstStyle/>
          <a:p>
            <a:pPr algn="ctr"/>
            <a:r>
              <a:rPr lang="en-US" sz="8000" b="1" cap="none" spc="0" dirty="0">
                <a:ln w="12700">
                  <a:solidFill>
                    <a:schemeClr val="accent1"/>
                  </a:solidFill>
                  <a:prstDash val="solid"/>
                </a:ln>
                <a:solidFill>
                  <a:srgbClr val="FF0000"/>
                </a:solidFill>
                <a:effectLst>
                  <a:outerShdw dist="38100" dir="2640000" algn="bl" rotWithShape="0">
                    <a:schemeClr val="accent1"/>
                  </a:outerShdw>
                </a:effectLst>
              </a:rPr>
              <a:t>Preliminary</a:t>
            </a:r>
          </a:p>
        </p:txBody>
      </p:sp>
    </p:spTree>
    <p:extLst>
      <p:ext uri="{BB962C8B-B14F-4D97-AF65-F5344CB8AC3E}">
        <p14:creationId xmlns:p14="http://schemas.microsoft.com/office/powerpoint/2010/main" val="417713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A6E361-4EE6-6543-97E1-274BE3341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366" y="814493"/>
            <a:ext cx="6917267" cy="5533814"/>
          </a:xfrm>
          <a:prstGeom prst="rect">
            <a:avLst/>
          </a:prstGeom>
        </p:spPr>
      </p:pic>
      <p:sp>
        <p:nvSpPr>
          <p:cNvPr id="2" name="Title 1">
            <a:extLst>
              <a:ext uri="{FF2B5EF4-FFF2-40B4-BE49-F238E27FC236}">
                <a16:creationId xmlns:a16="http://schemas.microsoft.com/office/drawing/2014/main" id="{D1153E13-37C0-BF4B-9200-AD585A793548}"/>
              </a:ext>
            </a:extLst>
          </p:cNvPr>
          <p:cNvSpPr>
            <a:spLocks noGrp="1"/>
          </p:cNvSpPr>
          <p:nvPr>
            <p:ph type="title"/>
          </p:nvPr>
        </p:nvSpPr>
        <p:spPr/>
        <p:txBody>
          <a:bodyPr/>
          <a:lstStyle/>
          <a:p>
            <a:r>
              <a:rPr lang="en-US" dirty="0"/>
              <a:t>Preliminary GOES-16 EUVS-C Data</a:t>
            </a:r>
          </a:p>
        </p:txBody>
      </p:sp>
      <p:sp>
        <p:nvSpPr>
          <p:cNvPr id="4" name="Slide Number Placeholder 3">
            <a:extLst>
              <a:ext uri="{FF2B5EF4-FFF2-40B4-BE49-F238E27FC236}">
                <a16:creationId xmlns:a16="http://schemas.microsoft.com/office/drawing/2014/main" id="{41827D96-BF40-4743-8EE7-8A2881129873}"/>
              </a:ext>
            </a:extLst>
          </p:cNvPr>
          <p:cNvSpPr>
            <a:spLocks noGrp="1"/>
          </p:cNvSpPr>
          <p:nvPr>
            <p:ph type="sldNum" sz="quarter" idx="10"/>
          </p:nvPr>
        </p:nvSpPr>
        <p:spPr/>
        <p:txBody>
          <a:bodyPr/>
          <a:lstStyle/>
          <a:p>
            <a:fld id="{5018FED7-026B-4941-B589-63E60103CE74}" type="slidenum">
              <a:rPr lang="en-US" smtClean="0"/>
              <a:pPr/>
              <a:t>16</a:t>
            </a:fld>
            <a:endParaRPr lang="en-US">
              <a:solidFill>
                <a:schemeClr val="tx1"/>
              </a:solidFill>
            </a:endParaRPr>
          </a:p>
        </p:txBody>
      </p:sp>
      <p:sp>
        <p:nvSpPr>
          <p:cNvPr id="7" name="TextBox 6">
            <a:extLst>
              <a:ext uri="{FF2B5EF4-FFF2-40B4-BE49-F238E27FC236}">
                <a16:creationId xmlns:a16="http://schemas.microsoft.com/office/drawing/2014/main" id="{8917DF16-3289-F049-8161-B86D2154F23B}"/>
              </a:ext>
            </a:extLst>
          </p:cNvPr>
          <p:cNvSpPr txBox="1"/>
          <p:nvPr/>
        </p:nvSpPr>
        <p:spPr>
          <a:xfrm>
            <a:off x="1447799" y="6392658"/>
            <a:ext cx="6248400" cy="369332"/>
          </a:xfrm>
          <a:prstGeom prst="rect">
            <a:avLst/>
          </a:prstGeom>
          <a:noFill/>
        </p:spPr>
        <p:txBody>
          <a:bodyPr wrap="square" rtlCol="0">
            <a:spAutoFit/>
          </a:bodyPr>
          <a:lstStyle/>
          <a:p>
            <a:r>
              <a:rPr lang="en-US" sz="1800" dirty="0"/>
              <a:t>Preliminary GOES-16 data, not for public or scientific use!!!</a:t>
            </a:r>
          </a:p>
        </p:txBody>
      </p:sp>
      <p:sp>
        <p:nvSpPr>
          <p:cNvPr id="11" name="Rectangle 10">
            <a:extLst>
              <a:ext uri="{FF2B5EF4-FFF2-40B4-BE49-F238E27FC236}">
                <a16:creationId xmlns:a16="http://schemas.microsoft.com/office/drawing/2014/main" id="{BBF452EB-1FFC-F740-8438-FC3416457D76}"/>
              </a:ext>
            </a:extLst>
          </p:cNvPr>
          <p:cNvSpPr/>
          <p:nvPr/>
        </p:nvSpPr>
        <p:spPr>
          <a:xfrm rot="20240897">
            <a:off x="1684833" y="2767282"/>
            <a:ext cx="5774338" cy="1323439"/>
          </a:xfrm>
          <a:prstGeom prst="rect">
            <a:avLst/>
          </a:prstGeom>
          <a:solidFill>
            <a:schemeClr val="bg1"/>
          </a:solidFill>
          <a:ln>
            <a:solidFill>
              <a:srgbClr val="7030A0"/>
            </a:solidFill>
          </a:ln>
        </p:spPr>
        <p:txBody>
          <a:bodyPr wrap="none" lIns="91440" tIns="45720" rIns="91440" bIns="45720">
            <a:spAutoFit/>
          </a:bodyPr>
          <a:lstStyle/>
          <a:p>
            <a:pPr algn="ctr"/>
            <a:r>
              <a:rPr lang="en-US" sz="8000" b="1" cap="none" spc="0" dirty="0">
                <a:ln w="12700">
                  <a:solidFill>
                    <a:schemeClr val="accent1"/>
                  </a:solidFill>
                  <a:prstDash val="solid"/>
                </a:ln>
                <a:solidFill>
                  <a:srgbClr val="FF0000"/>
                </a:solidFill>
                <a:effectLst>
                  <a:outerShdw dist="38100" dir="2640000" algn="bl" rotWithShape="0">
                    <a:schemeClr val="accent1"/>
                  </a:outerShdw>
                </a:effectLst>
              </a:rPr>
              <a:t>Preliminary</a:t>
            </a:r>
          </a:p>
        </p:txBody>
      </p:sp>
    </p:spTree>
    <p:extLst>
      <p:ext uri="{BB962C8B-B14F-4D97-AF65-F5344CB8AC3E}">
        <p14:creationId xmlns:p14="http://schemas.microsoft.com/office/powerpoint/2010/main" val="294942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3CD9-346B-E444-B78E-573476C8073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D0BED07-5604-5542-8D50-95B8B0A21395}"/>
              </a:ext>
            </a:extLst>
          </p:cNvPr>
          <p:cNvSpPr>
            <a:spLocks noGrp="1"/>
          </p:cNvSpPr>
          <p:nvPr>
            <p:ph idx="1"/>
          </p:nvPr>
        </p:nvSpPr>
        <p:spPr/>
        <p:txBody>
          <a:bodyPr/>
          <a:lstStyle/>
          <a:p>
            <a:pPr marL="457200" indent="-457200">
              <a:buFont typeface="Arial" panose="020B0604020202020204" pitchFamily="34" charset="0"/>
              <a:buChar char="•"/>
            </a:pPr>
            <a:r>
              <a:rPr lang="en-US" sz="2800" dirty="0">
                <a:solidFill>
                  <a:srgbClr val="FF8000"/>
                </a:solidFill>
              </a:rPr>
              <a:t>EXIS provides:</a:t>
            </a:r>
          </a:p>
          <a:p>
            <a:pPr marL="857250" lvl="1" indent="-457200">
              <a:buFont typeface="Arial" panose="020B0604020202020204" pitchFamily="34" charset="0"/>
              <a:buChar char="•"/>
            </a:pPr>
            <a:r>
              <a:rPr lang="en-US" sz="2400" dirty="0"/>
              <a:t>Continuity of XRS measurements, but with larger dynamic range an other improvements</a:t>
            </a:r>
          </a:p>
          <a:p>
            <a:pPr marL="857250" lvl="1" indent="-457200">
              <a:buFont typeface="Arial" panose="020B0604020202020204" pitchFamily="34" charset="0"/>
              <a:buChar char="•"/>
            </a:pPr>
            <a:r>
              <a:rPr lang="en-US" sz="2400" dirty="0"/>
              <a:t>New EUVS with EUV/FUV line measurements and </a:t>
            </a:r>
            <a:r>
              <a:rPr lang="en-US" sz="2400" dirty="0" err="1"/>
              <a:t>MgII</a:t>
            </a:r>
            <a:r>
              <a:rPr lang="en-US" sz="2400" dirty="0"/>
              <a:t> index, plus full EUVS spectral model</a:t>
            </a:r>
          </a:p>
          <a:p>
            <a:pPr marL="457200" indent="-457200">
              <a:buFont typeface="Arial" panose="020B0604020202020204" pitchFamily="34" charset="0"/>
              <a:buChar char="•"/>
            </a:pPr>
            <a:r>
              <a:rPr lang="en-US" sz="2800" dirty="0">
                <a:solidFill>
                  <a:srgbClr val="FF8000"/>
                </a:solidFill>
              </a:rPr>
              <a:t>Two EXIS on orbit now (GOES-16 and 17)</a:t>
            </a:r>
          </a:p>
          <a:p>
            <a:pPr marL="857250" lvl="1" indent="-457200">
              <a:buFont typeface="Arial" panose="020B0604020202020204" pitchFamily="34" charset="0"/>
              <a:buChar char="•"/>
            </a:pPr>
            <a:r>
              <a:rPr lang="en-US" sz="2400" dirty="0"/>
              <a:t>G16 data to be provisionally operational by end of year, with fully operation in 2019.</a:t>
            </a:r>
          </a:p>
          <a:p>
            <a:pPr marL="857250" lvl="1" indent="-457200">
              <a:buFont typeface="Arial" panose="020B0604020202020204" pitchFamily="34" charset="0"/>
              <a:buChar char="•"/>
            </a:pPr>
            <a:r>
              <a:rPr lang="en-US" sz="2400" dirty="0"/>
              <a:t>G17 data to follow</a:t>
            </a:r>
          </a:p>
          <a:p>
            <a:pPr marL="457200" indent="-457200">
              <a:buFont typeface="Arial" panose="020B0604020202020204" pitchFamily="34" charset="0"/>
              <a:buChar char="•"/>
            </a:pPr>
            <a:r>
              <a:rPr lang="en-US" sz="2800" dirty="0">
                <a:solidFill>
                  <a:srgbClr val="FF8000"/>
                </a:solidFill>
              </a:rPr>
              <a:t>Future:</a:t>
            </a:r>
          </a:p>
          <a:p>
            <a:pPr marL="857250" lvl="1" indent="-457200">
              <a:buFont typeface="Arial" panose="020B0604020202020204" pitchFamily="34" charset="0"/>
              <a:buChar char="•"/>
            </a:pPr>
            <a:r>
              <a:rPr lang="en-US" sz="2400" dirty="0"/>
              <a:t>GOES-T to launch no earlier than 2020</a:t>
            </a:r>
          </a:p>
          <a:p>
            <a:pPr marL="857250" lvl="1" indent="-457200">
              <a:buFont typeface="Arial" panose="020B0604020202020204" pitchFamily="34" charset="0"/>
              <a:buChar char="•"/>
            </a:pPr>
            <a:r>
              <a:rPr lang="en-US" sz="2400" dirty="0"/>
              <a:t>GOES-U no earlier than 2024.</a:t>
            </a:r>
          </a:p>
          <a:p>
            <a:pPr marL="857250" lvl="1" indent="-457200">
              <a:buFont typeface="Arial" panose="020B0604020202020204" pitchFamily="34" charset="0"/>
              <a:buChar char="•"/>
            </a:pPr>
            <a:r>
              <a:rPr lang="en-US" sz="2400" b="1" dirty="0">
                <a:solidFill>
                  <a:srgbClr val="FF0000"/>
                </a:solidFill>
              </a:rPr>
              <a:t>An EXIS will be operational until at least 2035</a:t>
            </a:r>
          </a:p>
        </p:txBody>
      </p:sp>
      <p:sp>
        <p:nvSpPr>
          <p:cNvPr id="4" name="Slide Number Placeholder 3">
            <a:extLst>
              <a:ext uri="{FF2B5EF4-FFF2-40B4-BE49-F238E27FC236}">
                <a16:creationId xmlns:a16="http://schemas.microsoft.com/office/drawing/2014/main" id="{0C253B15-93EB-7A4A-88D1-1527277C4919}"/>
              </a:ext>
            </a:extLst>
          </p:cNvPr>
          <p:cNvSpPr>
            <a:spLocks noGrp="1"/>
          </p:cNvSpPr>
          <p:nvPr>
            <p:ph type="sldNum" sz="quarter" idx="10"/>
          </p:nvPr>
        </p:nvSpPr>
        <p:spPr/>
        <p:txBody>
          <a:bodyPr/>
          <a:lstStyle/>
          <a:p>
            <a:fld id="{5018FED7-026B-4941-B589-63E60103CE74}" type="slidenum">
              <a:rPr lang="en-US" smtClean="0"/>
              <a:pPr/>
              <a:t>17</a:t>
            </a:fld>
            <a:endParaRPr lang="en-US">
              <a:solidFill>
                <a:schemeClr val="tx1"/>
              </a:solidFill>
            </a:endParaRPr>
          </a:p>
        </p:txBody>
      </p:sp>
    </p:spTree>
    <p:extLst>
      <p:ext uri="{BB962C8B-B14F-4D97-AF65-F5344CB8AC3E}">
        <p14:creationId xmlns:p14="http://schemas.microsoft.com/office/powerpoint/2010/main" val="334706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10BC-C068-3042-BA41-EB87963B1083}"/>
              </a:ext>
            </a:extLst>
          </p:cNvPr>
          <p:cNvSpPr>
            <a:spLocks noGrp="1"/>
          </p:cNvSpPr>
          <p:nvPr>
            <p:ph type="title"/>
          </p:nvPr>
        </p:nvSpPr>
        <p:spPr/>
        <p:txBody>
          <a:bodyPr/>
          <a:lstStyle/>
          <a:p>
            <a:r>
              <a:rPr lang="en-US" dirty="0"/>
              <a:t>Data Availability</a:t>
            </a:r>
          </a:p>
        </p:txBody>
      </p:sp>
      <p:sp>
        <p:nvSpPr>
          <p:cNvPr id="3" name="Content Placeholder 2">
            <a:extLst>
              <a:ext uri="{FF2B5EF4-FFF2-40B4-BE49-F238E27FC236}">
                <a16:creationId xmlns:a16="http://schemas.microsoft.com/office/drawing/2014/main" id="{0D7AD024-D9CC-474D-BA71-A1B6A3F5FAAF}"/>
              </a:ext>
            </a:extLst>
          </p:cNvPr>
          <p:cNvSpPr>
            <a:spLocks noGrp="1"/>
          </p:cNvSpPr>
          <p:nvPr>
            <p:ph idx="1"/>
          </p:nvPr>
        </p:nvSpPr>
        <p:spPr/>
        <p:txBody>
          <a:bodyPr/>
          <a:lstStyle/>
          <a:p>
            <a:r>
              <a:rPr lang="en-US" dirty="0"/>
              <a:t>When the EXIS data becomes available, you will be able to get it at:</a:t>
            </a:r>
          </a:p>
          <a:p>
            <a:r>
              <a:rPr lang="en-US" sz="2800" dirty="0">
                <a:solidFill>
                  <a:srgbClr val="FF0000"/>
                </a:solidFill>
                <a:hlinkClick r:id="rId2">
                  <a:extLst>
                    <a:ext uri="{A12FA001-AC4F-418D-AE19-62706E023703}">
                      <ahyp:hlinkClr xmlns:ahyp="http://schemas.microsoft.com/office/drawing/2018/hyperlinkcolor" val="tx"/>
                    </a:ext>
                  </a:extLst>
                </a:hlinkClick>
              </a:rPr>
              <a:t>https://www.ngdc.noaa.gov/stp/satellite/goes-r.html</a:t>
            </a:r>
            <a:endParaRPr lang="en-US" sz="2800" dirty="0">
              <a:solidFill>
                <a:srgbClr val="FF0000"/>
              </a:solidFill>
            </a:endParaRPr>
          </a:p>
        </p:txBody>
      </p:sp>
      <p:sp>
        <p:nvSpPr>
          <p:cNvPr id="4" name="Slide Number Placeholder 3">
            <a:extLst>
              <a:ext uri="{FF2B5EF4-FFF2-40B4-BE49-F238E27FC236}">
                <a16:creationId xmlns:a16="http://schemas.microsoft.com/office/drawing/2014/main" id="{646975A7-40AF-CC47-A53E-899FBE733BB7}"/>
              </a:ext>
            </a:extLst>
          </p:cNvPr>
          <p:cNvSpPr>
            <a:spLocks noGrp="1"/>
          </p:cNvSpPr>
          <p:nvPr>
            <p:ph type="sldNum" sz="quarter" idx="10"/>
          </p:nvPr>
        </p:nvSpPr>
        <p:spPr/>
        <p:txBody>
          <a:bodyPr/>
          <a:lstStyle/>
          <a:p>
            <a:fld id="{5018FED7-026B-4941-B589-63E60103CE74}" type="slidenum">
              <a:rPr lang="en-US" smtClean="0"/>
              <a:pPr/>
              <a:t>18</a:t>
            </a:fld>
            <a:endParaRPr lang="en-US">
              <a:solidFill>
                <a:schemeClr val="tx1"/>
              </a:solidFill>
            </a:endParaRPr>
          </a:p>
        </p:txBody>
      </p:sp>
    </p:spTree>
    <p:extLst>
      <p:ext uri="{BB962C8B-B14F-4D97-AF65-F5344CB8AC3E}">
        <p14:creationId xmlns:p14="http://schemas.microsoft.com/office/powerpoint/2010/main" val="127426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bwMode="auto">
          <a:xfrm>
            <a:off x="266700" y="990600"/>
            <a:ext cx="8648700" cy="4902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sz="2000" dirty="0"/>
              <a:t>NOAA requires the </a:t>
            </a:r>
            <a:r>
              <a:rPr lang="en-US" sz="2000" b="1" dirty="0" err="1"/>
              <a:t>realtime</a:t>
            </a:r>
            <a:r>
              <a:rPr lang="en-US" sz="2000" dirty="0"/>
              <a:t> monitoring of the solar irradiance variability that controls the variability of the terrestrial upper atmosphere (ionosphere and thermosphere).  This requirement supports NOAA’s space weather operations and is implemented with two instruments:</a:t>
            </a:r>
            <a:endParaRPr lang="en-US" sz="2000" b="1" dirty="0"/>
          </a:p>
          <a:p>
            <a:pPr eaLnBrk="1" hangingPunct="1">
              <a:lnSpc>
                <a:spcPct val="90000"/>
              </a:lnSpc>
            </a:pPr>
            <a:r>
              <a:rPr lang="en-US" sz="2800" b="1" dirty="0">
                <a:solidFill>
                  <a:srgbClr val="FF8000"/>
                </a:solidFill>
              </a:rPr>
              <a:t>XRS = X-Ray Sensor</a:t>
            </a:r>
          </a:p>
          <a:p>
            <a:pPr lvl="1" eaLnBrk="1" hangingPunct="1">
              <a:lnSpc>
                <a:spcPct val="90000"/>
              </a:lnSpc>
            </a:pPr>
            <a:r>
              <a:rPr lang="en-US" sz="1600" dirty="0"/>
              <a:t>XRS measures the solar soft x-ray irradiance in two </a:t>
            </a:r>
            <a:r>
              <a:rPr lang="en-US" sz="1600" dirty="0" err="1"/>
              <a:t>bandpasses</a:t>
            </a:r>
            <a:r>
              <a:rPr lang="en-US" sz="1600" dirty="0"/>
              <a:t> at 0.05-0.4 nm and 0.1-0.8 nm</a:t>
            </a:r>
          </a:p>
          <a:p>
            <a:pPr lvl="1" eaLnBrk="1" hangingPunct="1">
              <a:lnSpc>
                <a:spcPct val="90000"/>
              </a:lnSpc>
            </a:pPr>
            <a:r>
              <a:rPr lang="en-US" sz="1600" dirty="0"/>
              <a:t>On GOES manifest from beginning of program (~1978 on SMS)</a:t>
            </a:r>
          </a:p>
          <a:p>
            <a:pPr lvl="1" eaLnBrk="1" hangingPunct="1">
              <a:lnSpc>
                <a:spcPct val="90000"/>
              </a:lnSpc>
            </a:pPr>
            <a:r>
              <a:rPr lang="en-US" sz="1600" dirty="0"/>
              <a:t>all past and present instruments are ionization chambers with Be filters</a:t>
            </a:r>
            <a:endParaRPr lang="en-US" sz="2000" dirty="0"/>
          </a:p>
          <a:p>
            <a:pPr lvl="1" eaLnBrk="1" hangingPunct="1">
              <a:lnSpc>
                <a:spcPct val="90000"/>
              </a:lnSpc>
            </a:pPr>
            <a:r>
              <a:rPr lang="en-US" sz="1800" b="1" dirty="0">
                <a:solidFill>
                  <a:srgbClr val="FF0000"/>
                </a:solidFill>
              </a:rPr>
              <a:t>XRS Purpose:  Monitor solar flares (and help predict proton events) that can disrupt communications and degrade navigational accuracy</a:t>
            </a:r>
            <a:endParaRPr lang="en-US" sz="2000" dirty="0">
              <a:solidFill>
                <a:srgbClr val="FF0000"/>
              </a:solidFill>
            </a:endParaRPr>
          </a:p>
          <a:p>
            <a:pPr eaLnBrk="1" hangingPunct="1">
              <a:lnSpc>
                <a:spcPct val="90000"/>
              </a:lnSpc>
            </a:pPr>
            <a:r>
              <a:rPr lang="en-US" sz="2800" b="1" dirty="0">
                <a:solidFill>
                  <a:srgbClr val="FF8000"/>
                </a:solidFill>
              </a:rPr>
              <a:t>EUVS = Extreme </a:t>
            </a:r>
            <a:r>
              <a:rPr lang="en-US" sz="2800" b="1" dirty="0" err="1">
                <a:solidFill>
                  <a:srgbClr val="FF8000"/>
                </a:solidFill>
              </a:rPr>
              <a:t>UltraViolet</a:t>
            </a:r>
            <a:r>
              <a:rPr lang="en-US" sz="2800" b="1" dirty="0">
                <a:solidFill>
                  <a:srgbClr val="FF8000"/>
                </a:solidFill>
              </a:rPr>
              <a:t> Sensors</a:t>
            </a:r>
          </a:p>
          <a:p>
            <a:pPr lvl="1" eaLnBrk="1" hangingPunct="1">
              <a:lnSpc>
                <a:spcPct val="90000"/>
              </a:lnSpc>
            </a:pPr>
            <a:r>
              <a:rPr lang="en-US" sz="1600" dirty="0"/>
              <a:t>Through a combination of measurements and modeling, EUVS determines the solar EUV spectral irradiance in the 5 - 127 nm range</a:t>
            </a:r>
          </a:p>
          <a:p>
            <a:pPr lvl="1" eaLnBrk="1" hangingPunct="1">
              <a:lnSpc>
                <a:spcPct val="90000"/>
              </a:lnSpc>
            </a:pPr>
            <a:r>
              <a:rPr lang="en-US" sz="1600" dirty="0"/>
              <a:t>first included on GOES in 2006 (GOES-13, in on-orbit storage) as transmission grating spectrographs measuring 5 broad </a:t>
            </a:r>
            <a:r>
              <a:rPr lang="en-US" sz="1600" dirty="0" err="1"/>
              <a:t>bandpasses</a:t>
            </a:r>
            <a:endParaRPr lang="en-US" sz="1200" dirty="0"/>
          </a:p>
          <a:p>
            <a:pPr lvl="1" eaLnBrk="1" hangingPunct="1">
              <a:lnSpc>
                <a:spcPct val="90000"/>
              </a:lnSpc>
            </a:pPr>
            <a:r>
              <a:rPr lang="en-US" sz="1800" b="1" dirty="0">
                <a:solidFill>
                  <a:srgbClr val="FF0000"/>
                </a:solidFill>
              </a:rPr>
              <a:t>EUVS Purpose: Monitor solar variations that directly affect satellite drag / tracking and ionospheric changes, which impact communication and navigation operations</a:t>
            </a:r>
          </a:p>
        </p:txBody>
      </p:sp>
      <p:sp>
        <p:nvSpPr>
          <p:cNvPr id="27651" name="Rectangle 3"/>
          <p:cNvSpPr>
            <a:spLocks noGrp="1" noChangeArrowheads="1"/>
          </p:cNvSpPr>
          <p:nvPr>
            <p:ph type="title"/>
          </p:nvPr>
        </p:nvSpPr>
        <p:spPr/>
        <p:txBody>
          <a:bodyPr/>
          <a:lstStyle/>
          <a:p>
            <a:pPr eaLnBrk="1" hangingPunct="1"/>
            <a:r>
              <a:rPr lang="en-US" dirty="0"/>
              <a:t>EUV and X-Ray Irradiance Sensors (EXIS)</a:t>
            </a:r>
          </a:p>
        </p:txBody>
      </p:sp>
    </p:spTree>
    <p:extLst>
      <p:ext uri="{BB962C8B-B14F-4D97-AF65-F5344CB8AC3E}">
        <p14:creationId xmlns:p14="http://schemas.microsoft.com/office/powerpoint/2010/main" val="158810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GOES: Part of NOAA for 43 Years</a:t>
            </a:r>
          </a:p>
        </p:txBody>
      </p:sp>
      <p:sp>
        <p:nvSpPr>
          <p:cNvPr id="4" name="Slide Number Placeholder 3"/>
          <p:cNvSpPr>
            <a:spLocks noGrp="1"/>
          </p:cNvSpPr>
          <p:nvPr>
            <p:ph type="sldNum" sz="quarter" idx="10"/>
          </p:nvPr>
        </p:nvSpPr>
        <p:spPr/>
        <p:txBody>
          <a:bodyPr/>
          <a:lstStyle/>
          <a:p>
            <a:fld id="{5018FED7-026B-4941-B589-63E60103CE74}" type="slidenum">
              <a:rPr lang="en-US" smtClean="0"/>
              <a:pPr/>
              <a:t>3</a:t>
            </a:fld>
            <a:endParaRPr lang="en-US">
              <a:solidFill>
                <a:schemeClr val="tx1"/>
              </a:solidFill>
            </a:endParaRPr>
          </a:p>
        </p:txBody>
      </p:sp>
      <p:pic>
        <p:nvPicPr>
          <p:cNvPr id="5" name="Picture 4" descr="History_of_GO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578764"/>
          </a:xfrm>
          <a:prstGeom prst="rect">
            <a:avLst/>
          </a:prstGeom>
        </p:spPr>
      </p:pic>
      <p:sp>
        <p:nvSpPr>
          <p:cNvPr id="3" name="TextBox 2">
            <a:extLst>
              <a:ext uri="{FF2B5EF4-FFF2-40B4-BE49-F238E27FC236}">
                <a16:creationId xmlns:a16="http://schemas.microsoft.com/office/drawing/2014/main" id="{3FF25357-C157-0344-9BDA-3C6CF0A18F39}"/>
              </a:ext>
            </a:extLst>
          </p:cNvPr>
          <p:cNvSpPr txBox="1"/>
          <p:nvPr/>
        </p:nvSpPr>
        <p:spPr>
          <a:xfrm>
            <a:off x="304800" y="1981200"/>
            <a:ext cx="1730022" cy="584775"/>
          </a:xfrm>
          <a:prstGeom prst="rect">
            <a:avLst/>
          </a:prstGeom>
          <a:noFill/>
        </p:spPr>
        <p:txBody>
          <a:bodyPr wrap="square" rtlCol="0">
            <a:spAutoFit/>
          </a:bodyPr>
          <a:lstStyle/>
          <a:p>
            <a:r>
              <a:rPr lang="en-US" sz="1600" b="1" dirty="0">
                <a:solidFill>
                  <a:srgbClr val="FF0000"/>
                </a:solidFill>
              </a:rPr>
              <a:t>XRS on GOES from beginning</a:t>
            </a:r>
          </a:p>
        </p:txBody>
      </p:sp>
      <p:sp>
        <p:nvSpPr>
          <p:cNvPr id="6" name="TextBox 5">
            <a:extLst>
              <a:ext uri="{FF2B5EF4-FFF2-40B4-BE49-F238E27FC236}">
                <a16:creationId xmlns:a16="http://schemas.microsoft.com/office/drawing/2014/main" id="{E4D5280A-EE95-3548-A2EA-D14BACE422C1}"/>
              </a:ext>
            </a:extLst>
          </p:cNvPr>
          <p:cNvSpPr txBox="1"/>
          <p:nvPr/>
        </p:nvSpPr>
        <p:spPr>
          <a:xfrm>
            <a:off x="4267200" y="2438400"/>
            <a:ext cx="2514601" cy="584775"/>
          </a:xfrm>
          <a:prstGeom prst="rect">
            <a:avLst/>
          </a:prstGeom>
          <a:noFill/>
        </p:spPr>
        <p:txBody>
          <a:bodyPr wrap="square" rtlCol="0">
            <a:spAutoFit/>
          </a:bodyPr>
          <a:lstStyle/>
          <a:p>
            <a:r>
              <a:rPr lang="en-US" sz="1600" b="1" dirty="0">
                <a:solidFill>
                  <a:srgbClr val="FF0000"/>
                </a:solidFill>
              </a:rPr>
              <a:t>Broadband EUVS added with GOES-13</a:t>
            </a:r>
          </a:p>
        </p:txBody>
      </p:sp>
      <p:sp>
        <p:nvSpPr>
          <p:cNvPr id="7" name="TextBox 6">
            <a:extLst>
              <a:ext uri="{FF2B5EF4-FFF2-40B4-BE49-F238E27FC236}">
                <a16:creationId xmlns:a16="http://schemas.microsoft.com/office/drawing/2014/main" id="{E99F83DD-899E-4146-9BC1-04899F1BA365}"/>
              </a:ext>
            </a:extLst>
          </p:cNvPr>
          <p:cNvSpPr txBox="1"/>
          <p:nvPr/>
        </p:nvSpPr>
        <p:spPr>
          <a:xfrm>
            <a:off x="7848600" y="2590800"/>
            <a:ext cx="1295400" cy="1569660"/>
          </a:xfrm>
          <a:prstGeom prst="rect">
            <a:avLst/>
          </a:prstGeom>
          <a:noFill/>
        </p:spPr>
        <p:txBody>
          <a:bodyPr wrap="square" rtlCol="0">
            <a:spAutoFit/>
          </a:bodyPr>
          <a:lstStyle/>
          <a:p>
            <a:r>
              <a:rPr lang="en-US" sz="1600" b="1" dirty="0">
                <a:solidFill>
                  <a:srgbClr val="FF0000"/>
                </a:solidFill>
              </a:rPr>
              <a:t>New EUV and X-Ray Irradiance Sensors (EXIS) with R Series</a:t>
            </a:r>
          </a:p>
        </p:txBody>
      </p:sp>
    </p:spTree>
    <p:extLst>
      <p:ext uri="{BB962C8B-B14F-4D97-AF65-F5344CB8AC3E}">
        <p14:creationId xmlns:p14="http://schemas.microsoft.com/office/powerpoint/2010/main" val="355068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Important They Fly More Than One</a:t>
            </a:r>
          </a:p>
        </p:txBody>
      </p:sp>
      <p:sp>
        <p:nvSpPr>
          <p:cNvPr id="4" name="Slide Number Placeholder 3"/>
          <p:cNvSpPr>
            <a:spLocks noGrp="1"/>
          </p:cNvSpPr>
          <p:nvPr>
            <p:ph type="sldNum" sz="quarter" idx="10"/>
          </p:nvPr>
        </p:nvSpPr>
        <p:spPr/>
        <p:txBody>
          <a:bodyPr/>
          <a:lstStyle/>
          <a:p>
            <a:fld id="{5018FED7-026B-4941-B589-63E60103CE74}" type="slidenum">
              <a:rPr lang="en-US" smtClean="0"/>
              <a:pPr/>
              <a:t>4</a:t>
            </a:fld>
            <a:endParaRPr lang="en-US">
              <a:solidFill>
                <a:schemeClr val="tx1"/>
              </a:solidFill>
            </a:endParaRPr>
          </a:p>
        </p:txBody>
      </p:sp>
      <p:pic>
        <p:nvPicPr>
          <p:cNvPr id="5" name="Picture 4" descr="GOES_loca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1" y="1143000"/>
            <a:ext cx="9118529" cy="4572000"/>
          </a:xfrm>
          <a:prstGeom prst="rect">
            <a:avLst/>
          </a:prstGeom>
        </p:spPr>
      </p:pic>
    </p:spTree>
    <p:extLst>
      <p:ext uri="{BB962C8B-B14F-4D97-AF65-F5344CB8AC3E}">
        <p14:creationId xmlns:p14="http://schemas.microsoft.com/office/powerpoint/2010/main" val="311056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18FED7-026B-4941-B589-63E60103CE74}" type="slidenum">
              <a:rPr lang="en-US" smtClean="0"/>
              <a:pPr/>
              <a:t>5</a:t>
            </a:fld>
            <a:endParaRPr lang="en-US">
              <a:solidFill>
                <a:schemeClr val="tx1"/>
              </a:solidFill>
            </a:endParaRPr>
          </a:p>
        </p:txBody>
      </p:sp>
      <p:pic>
        <p:nvPicPr>
          <p:cNvPr id="3" name="Picture 2" descr="goes_flyout_july20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9" y="0"/>
            <a:ext cx="9144000" cy="6858000"/>
          </a:xfrm>
          <a:prstGeom prst="rect">
            <a:avLst/>
          </a:prstGeom>
        </p:spPr>
      </p:pic>
      <p:sp>
        <p:nvSpPr>
          <p:cNvPr id="2" name="TextBox 1">
            <a:extLst>
              <a:ext uri="{FF2B5EF4-FFF2-40B4-BE49-F238E27FC236}">
                <a16:creationId xmlns:a16="http://schemas.microsoft.com/office/drawing/2014/main" id="{11FDC67C-F716-C343-8994-97DC5348E031}"/>
              </a:ext>
            </a:extLst>
          </p:cNvPr>
          <p:cNvSpPr txBox="1"/>
          <p:nvPr/>
        </p:nvSpPr>
        <p:spPr>
          <a:xfrm>
            <a:off x="3681498" y="1066800"/>
            <a:ext cx="1090363" cy="400110"/>
          </a:xfrm>
          <a:prstGeom prst="rect">
            <a:avLst/>
          </a:prstGeom>
          <a:noFill/>
        </p:spPr>
        <p:txBody>
          <a:bodyPr wrap="none" rtlCol="0">
            <a:spAutoFit/>
          </a:bodyPr>
          <a:lstStyle/>
          <a:p>
            <a:r>
              <a:rPr lang="en-US" sz="2000" b="1" dirty="0">
                <a:solidFill>
                  <a:srgbClr val="FF0000"/>
                </a:solidFill>
              </a:rPr>
              <a:t>^Space</a:t>
            </a:r>
          </a:p>
        </p:txBody>
      </p:sp>
      <p:sp>
        <p:nvSpPr>
          <p:cNvPr id="5" name="TextBox 4">
            <a:extLst>
              <a:ext uri="{FF2B5EF4-FFF2-40B4-BE49-F238E27FC236}">
                <a16:creationId xmlns:a16="http://schemas.microsoft.com/office/drawing/2014/main" id="{EE9F96CF-0776-CB4B-8786-2C6B0CD6644C}"/>
              </a:ext>
            </a:extLst>
          </p:cNvPr>
          <p:cNvSpPr txBox="1"/>
          <p:nvPr/>
        </p:nvSpPr>
        <p:spPr>
          <a:xfrm>
            <a:off x="1371600" y="5029200"/>
            <a:ext cx="1828800" cy="307777"/>
          </a:xfrm>
          <a:prstGeom prst="rect">
            <a:avLst/>
          </a:prstGeom>
          <a:noFill/>
        </p:spPr>
        <p:txBody>
          <a:bodyPr wrap="square" rtlCol="0">
            <a:spAutoFit/>
          </a:bodyPr>
          <a:lstStyle/>
          <a:p>
            <a:r>
              <a:rPr lang="en-US" sz="1400" b="1" dirty="0">
                <a:solidFill>
                  <a:srgbClr val="FF0000"/>
                </a:solidFill>
              </a:rPr>
              <a:t>2010 SDO launch</a:t>
            </a:r>
          </a:p>
        </p:txBody>
      </p:sp>
      <p:sp>
        <p:nvSpPr>
          <p:cNvPr id="6" name="TextBox 5">
            <a:extLst>
              <a:ext uri="{FF2B5EF4-FFF2-40B4-BE49-F238E27FC236}">
                <a16:creationId xmlns:a16="http://schemas.microsoft.com/office/drawing/2014/main" id="{5BC86455-213B-A94E-8859-44F969B3179A}"/>
              </a:ext>
            </a:extLst>
          </p:cNvPr>
          <p:cNvSpPr txBox="1"/>
          <p:nvPr/>
        </p:nvSpPr>
        <p:spPr>
          <a:xfrm>
            <a:off x="61098" y="5029200"/>
            <a:ext cx="595035" cy="738664"/>
          </a:xfrm>
          <a:prstGeom prst="rect">
            <a:avLst/>
          </a:prstGeom>
          <a:noFill/>
        </p:spPr>
        <p:txBody>
          <a:bodyPr wrap="none" rtlCol="0">
            <a:spAutoFit/>
          </a:bodyPr>
          <a:lstStyle/>
          <a:p>
            <a:pPr algn="r"/>
            <a:r>
              <a:rPr lang="en-US" sz="1400" b="1" dirty="0">
                <a:solidFill>
                  <a:srgbClr val="FF0000"/>
                </a:solidFill>
              </a:rPr>
              <a:t>2009</a:t>
            </a:r>
          </a:p>
          <a:p>
            <a:pPr algn="r"/>
            <a:r>
              <a:rPr lang="en-US" sz="1400" b="1" dirty="0">
                <a:solidFill>
                  <a:srgbClr val="FF0000"/>
                </a:solidFill>
              </a:rPr>
              <a:t>EXIS</a:t>
            </a:r>
          </a:p>
          <a:p>
            <a:pPr algn="r"/>
            <a:r>
              <a:rPr lang="en-US" sz="1400" b="1" dirty="0">
                <a:solidFill>
                  <a:srgbClr val="FF0000"/>
                </a:solidFill>
              </a:rPr>
              <a:t>CDR</a:t>
            </a:r>
          </a:p>
        </p:txBody>
      </p:sp>
      <p:cxnSp>
        <p:nvCxnSpPr>
          <p:cNvPr id="8" name="Curved Connector 7">
            <a:extLst>
              <a:ext uri="{FF2B5EF4-FFF2-40B4-BE49-F238E27FC236}">
                <a16:creationId xmlns:a16="http://schemas.microsoft.com/office/drawing/2014/main" id="{CEC56117-68FD-8847-9923-DBFBF9EA4D0C}"/>
              </a:ext>
            </a:extLst>
          </p:cNvPr>
          <p:cNvCxnSpPr/>
          <p:nvPr/>
        </p:nvCxnSpPr>
        <p:spPr bwMode="auto">
          <a:xfrm rot="5400000" flipH="1" flipV="1">
            <a:off x="676618" y="5038383"/>
            <a:ext cx="246965" cy="228600"/>
          </a:xfrm>
          <a:prstGeom prst="curvedConnector3">
            <a:avLst/>
          </a:prstGeom>
          <a:solidFill>
            <a:schemeClr val="accent1"/>
          </a:solidFill>
          <a:ln w="3810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A9B9AB3B-07DC-0D45-AE5C-9A734679D8CC}"/>
              </a:ext>
            </a:extLst>
          </p:cNvPr>
          <p:cNvSpPr txBox="1"/>
          <p:nvPr/>
        </p:nvSpPr>
        <p:spPr>
          <a:xfrm>
            <a:off x="618893" y="6027003"/>
            <a:ext cx="8174033" cy="830997"/>
          </a:xfrm>
          <a:prstGeom prst="rect">
            <a:avLst/>
          </a:prstGeom>
          <a:noFill/>
        </p:spPr>
        <p:txBody>
          <a:bodyPr wrap="none" rtlCol="0">
            <a:spAutoFit/>
          </a:bodyPr>
          <a:lstStyle/>
          <a:p>
            <a:r>
              <a:rPr lang="en-US" dirty="0">
                <a:solidFill>
                  <a:srgbClr val="0070C0"/>
                </a:solidFill>
              </a:rPr>
              <a:t>Each of the GOES-R series has a 10 year mission lifetime.</a:t>
            </a:r>
          </a:p>
          <a:p>
            <a:r>
              <a:rPr lang="en-US" dirty="0">
                <a:solidFill>
                  <a:srgbClr val="0070C0"/>
                </a:solidFill>
              </a:rPr>
              <a:t>The 4</a:t>
            </a:r>
            <a:r>
              <a:rPr lang="en-US" baseline="30000" dirty="0">
                <a:solidFill>
                  <a:srgbClr val="0070C0"/>
                </a:solidFill>
              </a:rPr>
              <a:t>th</a:t>
            </a:r>
            <a:r>
              <a:rPr lang="en-US" dirty="0">
                <a:solidFill>
                  <a:srgbClr val="0070C0"/>
                </a:solidFill>
              </a:rPr>
              <a:t> (GOES-U) will launch no earlier than 2024.</a:t>
            </a:r>
          </a:p>
        </p:txBody>
      </p:sp>
      <p:cxnSp>
        <p:nvCxnSpPr>
          <p:cNvPr id="10" name="Curved Connector 9">
            <a:extLst>
              <a:ext uri="{FF2B5EF4-FFF2-40B4-BE49-F238E27FC236}">
                <a16:creationId xmlns:a16="http://schemas.microsoft.com/office/drawing/2014/main" id="{056EF060-F94A-1340-BBEE-D93A29740DCB}"/>
              </a:ext>
            </a:extLst>
          </p:cNvPr>
          <p:cNvCxnSpPr>
            <a:cxnSpLocks/>
            <a:stCxn id="5" idx="1"/>
          </p:cNvCxnSpPr>
          <p:nvPr/>
        </p:nvCxnSpPr>
        <p:spPr bwMode="auto">
          <a:xfrm rot="10800000">
            <a:off x="1113332" y="5029201"/>
            <a:ext cx="258268" cy="153889"/>
          </a:xfrm>
          <a:prstGeom prst="curvedConnector3">
            <a:avLst>
              <a:gd name="adj1" fmla="val 50000"/>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0139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 Nursery at LASP</a:t>
            </a:r>
          </a:p>
        </p:txBody>
      </p:sp>
      <p:sp>
        <p:nvSpPr>
          <p:cNvPr id="4" name="Slide Number Placeholder 3"/>
          <p:cNvSpPr>
            <a:spLocks noGrp="1"/>
          </p:cNvSpPr>
          <p:nvPr>
            <p:ph type="sldNum" sz="quarter" idx="10"/>
          </p:nvPr>
        </p:nvSpPr>
        <p:spPr/>
        <p:txBody>
          <a:bodyPr/>
          <a:lstStyle/>
          <a:p>
            <a:fld id="{5018FED7-026B-4941-B589-63E60103CE74}" type="slidenum">
              <a:rPr lang="en-US" smtClean="0"/>
              <a:pPr/>
              <a:t>6</a:t>
            </a:fld>
            <a:endParaRPr lang="en-US">
              <a:solidFill>
                <a:schemeClr val="tx1"/>
              </a:solidFill>
            </a:endParaRPr>
          </a:p>
        </p:txBody>
      </p:sp>
      <p:pic>
        <p:nvPicPr>
          <p:cNvPr id="8" name="Content Placeholder 4" descr="exis_family_photo.jpg">
            <a:extLst>
              <a:ext uri="{FF2B5EF4-FFF2-40B4-BE49-F238E27FC236}">
                <a16:creationId xmlns:a16="http://schemas.microsoft.com/office/drawing/2014/main" id="{083F43BC-FF7C-444B-B02D-EEB64445BF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24" t="9550" r="7312" b="16052"/>
          <a:stretch/>
        </p:blipFill>
        <p:spPr>
          <a:xfrm>
            <a:off x="-3880" y="1164416"/>
            <a:ext cx="9166450" cy="4648200"/>
          </a:xfrm>
          <a:solidFill>
            <a:srgbClr val="CCFFFF">
              <a:alpha val="50000"/>
            </a:srgbClr>
          </a:solidFill>
          <a:ln w="28575">
            <a:solidFill>
              <a:schemeClr val="accent2"/>
            </a:solidFill>
          </a:ln>
        </p:spPr>
      </p:pic>
      <p:sp>
        <p:nvSpPr>
          <p:cNvPr id="9" name="TextBox 8">
            <a:extLst>
              <a:ext uri="{FF2B5EF4-FFF2-40B4-BE49-F238E27FC236}">
                <a16:creationId xmlns:a16="http://schemas.microsoft.com/office/drawing/2014/main" id="{09119287-36CA-274F-9390-69E91D172B60}"/>
              </a:ext>
            </a:extLst>
          </p:cNvPr>
          <p:cNvSpPr txBox="1"/>
          <p:nvPr/>
        </p:nvSpPr>
        <p:spPr>
          <a:xfrm>
            <a:off x="6800814" y="2103521"/>
            <a:ext cx="1861923" cy="1600438"/>
          </a:xfrm>
          <a:prstGeom prst="rect">
            <a:avLst/>
          </a:prstGeom>
          <a:solidFill>
            <a:srgbClr val="CCFFFF">
              <a:alpha val="70000"/>
            </a:srgbClr>
          </a:solidFill>
          <a:ln w="28575">
            <a:solidFill>
              <a:schemeClr val="accent2"/>
            </a:solidFill>
          </a:ln>
        </p:spPr>
        <p:txBody>
          <a:bodyPr wrap="square" rtlCol="0">
            <a:spAutoFit/>
          </a:bodyPr>
          <a:lstStyle/>
          <a:p>
            <a:r>
              <a:rPr lang="en-US" sz="1400" b="1" dirty="0">
                <a:solidFill>
                  <a:srgbClr val="002060"/>
                </a:solidFill>
              </a:rPr>
              <a:t>EXIS FM-1</a:t>
            </a:r>
          </a:p>
          <a:p>
            <a:r>
              <a:rPr lang="en-US" sz="1400" b="1" dirty="0">
                <a:solidFill>
                  <a:srgbClr val="002060"/>
                </a:solidFill>
              </a:rPr>
              <a:t>GOES-R</a:t>
            </a:r>
          </a:p>
          <a:p>
            <a:r>
              <a:rPr lang="en-US" sz="1400" b="1" dirty="0">
                <a:solidFill>
                  <a:srgbClr val="002060"/>
                </a:solidFill>
              </a:rPr>
              <a:t>Launched 11/19/16</a:t>
            </a:r>
          </a:p>
          <a:p>
            <a:r>
              <a:rPr lang="en-US" sz="1400" b="1" dirty="0">
                <a:solidFill>
                  <a:srgbClr val="002060"/>
                </a:solidFill>
              </a:rPr>
              <a:t>Now GOES-16</a:t>
            </a:r>
          </a:p>
          <a:p>
            <a:r>
              <a:rPr lang="en-US" sz="1400" b="1" dirty="0">
                <a:solidFill>
                  <a:srgbClr val="002060"/>
                </a:solidFill>
              </a:rPr>
              <a:t>Or GOES-EAST</a:t>
            </a:r>
          </a:p>
          <a:p>
            <a:r>
              <a:rPr lang="en-US" sz="1400" b="1" dirty="0">
                <a:solidFill>
                  <a:srgbClr val="002060"/>
                </a:solidFill>
              </a:rPr>
              <a:t>In XV Phase</a:t>
            </a:r>
          </a:p>
          <a:p>
            <a:r>
              <a:rPr lang="en-US" sz="1400" b="1" dirty="0">
                <a:solidFill>
                  <a:srgbClr val="002060"/>
                </a:solidFill>
              </a:rPr>
              <a:t>Operational 12/18?</a:t>
            </a:r>
          </a:p>
        </p:txBody>
      </p:sp>
      <p:sp>
        <p:nvSpPr>
          <p:cNvPr id="10" name="TextBox 9">
            <a:extLst>
              <a:ext uri="{FF2B5EF4-FFF2-40B4-BE49-F238E27FC236}">
                <a16:creationId xmlns:a16="http://schemas.microsoft.com/office/drawing/2014/main" id="{E68A4C15-9D48-0C49-89BE-BD4E09AF043C}"/>
              </a:ext>
            </a:extLst>
          </p:cNvPr>
          <p:cNvSpPr txBox="1"/>
          <p:nvPr/>
        </p:nvSpPr>
        <p:spPr>
          <a:xfrm>
            <a:off x="4702540" y="2103521"/>
            <a:ext cx="1914829" cy="1600438"/>
          </a:xfrm>
          <a:prstGeom prst="rect">
            <a:avLst/>
          </a:prstGeom>
          <a:solidFill>
            <a:srgbClr val="CCFFFF">
              <a:alpha val="70000"/>
            </a:srgbClr>
          </a:solidFill>
          <a:ln w="28575">
            <a:solidFill>
              <a:schemeClr val="accent2"/>
            </a:solidFill>
          </a:ln>
        </p:spPr>
        <p:txBody>
          <a:bodyPr wrap="square" rtlCol="0">
            <a:spAutoFit/>
          </a:bodyPr>
          <a:lstStyle/>
          <a:p>
            <a:r>
              <a:rPr lang="en-US" sz="1400" b="1" dirty="0">
                <a:solidFill>
                  <a:srgbClr val="002060"/>
                </a:solidFill>
              </a:rPr>
              <a:t>EXIS FM-2</a:t>
            </a:r>
          </a:p>
          <a:p>
            <a:r>
              <a:rPr lang="en-US" sz="1400" b="1" dirty="0">
                <a:solidFill>
                  <a:srgbClr val="002060"/>
                </a:solidFill>
              </a:rPr>
              <a:t>GOES-S</a:t>
            </a:r>
          </a:p>
          <a:p>
            <a:r>
              <a:rPr lang="en-US" sz="1400" b="1" dirty="0">
                <a:solidFill>
                  <a:srgbClr val="002060"/>
                </a:solidFill>
              </a:rPr>
              <a:t>Launched 3/1/18</a:t>
            </a:r>
          </a:p>
          <a:p>
            <a:r>
              <a:rPr lang="en-US" sz="1400" b="1" dirty="0">
                <a:solidFill>
                  <a:srgbClr val="002060"/>
                </a:solidFill>
              </a:rPr>
              <a:t>Now GOES-17</a:t>
            </a:r>
          </a:p>
          <a:p>
            <a:r>
              <a:rPr lang="en-US" sz="1400" b="1" dirty="0">
                <a:solidFill>
                  <a:srgbClr val="002060"/>
                </a:solidFill>
              </a:rPr>
              <a:t>To be GOES-WEST</a:t>
            </a:r>
          </a:p>
          <a:p>
            <a:r>
              <a:rPr lang="en-US" sz="1400" b="1" dirty="0">
                <a:solidFill>
                  <a:srgbClr val="002060"/>
                </a:solidFill>
              </a:rPr>
              <a:t>In PLPT Phase</a:t>
            </a:r>
          </a:p>
          <a:p>
            <a:r>
              <a:rPr lang="en-US" sz="1400" b="1" dirty="0">
                <a:solidFill>
                  <a:srgbClr val="002060"/>
                </a:solidFill>
              </a:rPr>
              <a:t>Operational 2019?</a:t>
            </a:r>
          </a:p>
        </p:txBody>
      </p:sp>
      <p:sp>
        <p:nvSpPr>
          <p:cNvPr id="11" name="TextBox 10">
            <a:extLst>
              <a:ext uri="{FF2B5EF4-FFF2-40B4-BE49-F238E27FC236}">
                <a16:creationId xmlns:a16="http://schemas.microsoft.com/office/drawing/2014/main" id="{27233018-FC0C-1742-B313-F3881CD83AB0}"/>
              </a:ext>
            </a:extLst>
          </p:cNvPr>
          <p:cNvSpPr txBox="1"/>
          <p:nvPr/>
        </p:nvSpPr>
        <p:spPr>
          <a:xfrm>
            <a:off x="2364828" y="2103521"/>
            <a:ext cx="2039004" cy="1600438"/>
          </a:xfrm>
          <a:prstGeom prst="rect">
            <a:avLst/>
          </a:prstGeom>
          <a:solidFill>
            <a:srgbClr val="CCFFFF">
              <a:alpha val="70000"/>
            </a:srgbClr>
          </a:solidFill>
          <a:ln w="28575">
            <a:solidFill>
              <a:schemeClr val="accent2"/>
            </a:solidFill>
          </a:ln>
        </p:spPr>
        <p:txBody>
          <a:bodyPr wrap="square" rtlCol="0">
            <a:spAutoFit/>
          </a:bodyPr>
          <a:lstStyle/>
          <a:p>
            <a:r>
              <a:rPr lang="en-US" sz="1400" b="1" dirty="0">
                <a:solidFill>
                  <a:srgbClr val="002060"/>
                </a:solidFill>
              </a:rPr>
              <a:t>EXIS FM-3</a:t>
            </a:r>
          </a:p>
          <a:p>
            <a:r>
              <a:rPr lang="en-US" sz="1400" b="1" dirty="0">
                <a:solidFill>
                  <a:srgbClr val="002060"/>
                </a:solidFill>
              </a:rPr>
              <a:t>GOES-T</a:t>
            </a:r>
          </a:p>
          <a:p>
            <a:r>
              <a:rPr lang="en-US" sz="1400" b="1" dirty="0">
                <a:solidFill>
                  <a:srgbClr val="002060"/>
                </a:solidFill>
              </a:rPr>
              <a:t>To Launch in 2020</a:t>
            </a:r>
          </a:p>
          <a:p>
            <a:r>
              <a:rPr lang="en-US" sz="1400" b="1" dirty="0">
                <a:solidFill>
                  <a:srgbClr val="002060"/>
                </a:solidFill>
              </a:rPr>
              <a:t>To be GOES-18</a:t>
            </a:r>
          </a:p>
          <a:p>
            <a:r>
              <a:rPr lang="en-US" sz="1400" b="1" dirty="0">
                <a:solidFill>
                  <a:srgbClr val="002060"/>
                </a:solidFill>
              </a:rPr>
              <a:t>On orbit storage</a:t>
            </a:r>
          </a:p>
          <a:p>
            <a:r>
              <a:rPr lang="en-US" sz="1400" b="1" dirty="0">
                <a:solidFill>
                  <a:srgbClr val="002060"/>
                </a:solidFill>
              </a:rPr>
              <a:t>At LM on hold for ABI repairs</a:t>
            </a:r>
          </a:p>
        </p:txBody>
      </p:sp>
      <p:sp>
        <p:nvSpPr>
          <p:cNvPr id="12" name="TextBox 11">
            <a:extLst>
              <a:ext uri="{FF2B5EF4-FFF2-40B4-BE49-F238E27FC236}">
                <a16:creationId xmlns:a16="http://schemas.microsoft.com/office/drawing/2014/main" id="{D58822D3-BB9E-404A-8EC6-ECEFCB881146}"/>
              </a:ext>
            </a:extLst>
          </p:cNvPr>
          <p:cNvSpPr txBox="1"/>
          <p:nvPr/>
        </p:nvSpPr>
        <p:spPr>
          <a:xfrm>
            <a:off x="357350" y="2103521"/>
            <a:ext cx="1967041" cy="1600438"/>
          </a:xfrm>
          <a:prstGeom prst="rect">
            <a:avLst/>
          </a:prstGeom>
          <a:solidFill>
            <a:srgbClr val="CCFFFF">
              <a:alpha val="70000"/>
            </a:srgbClr>
          </a:solidFill>
          <a:ln w="28575">
            <a:solidFill>
              <a:schemeClr val="accent2"/>
            </a:solidFill>
          </a:ln>
        </p:spPr>
        <p:txBody>
          <a:bodyPr wrap="square" rtlCol="0">
            <a:spAutoFit/>
          </a:bodyPr>
          <a:lstStyle/>
          <a:p>
            <a:r>
              <a:rPr lang="en-US" sz="1400" b="1" dirty="0">
                <a:solidFill>
                  <a:srgbClr val="002060"/>
                </a:solidFill>
              </a:rPr>
              <a:t>EXIS FM-4</a:t>
            </a:r>
          </a:p>
          <a:p>
            <a:r>
              <a:rPr lang="en-US" sz="1400" b="1" dirty="0">
                <a:solidFill>
                  <a:srgbClr val="002060"/>
                </a:solidFill>
              </a:rPr>
              <a:t>GOES-U</a:t>
            </a:r>
          </a:p>
          <a:p>
            <a:r>
              <a:rPr lang="en-US" sz="1400" b="1" dirty="0">
                <a:solidFill>
                  <a:srgbClr val="002060"/>
                </a:solidFill>
              </a:rPr>
              <a:t>To Launch in 2024?</a:t>
            </a:r>
          </a:p>
          <a:p>
            <a:r>
              <a:rPr lang="en-US" sz="1400" b="1" dirty="0">
                <a:solidFill>
                  <a:srgbClr val="002060"/>
                </a:solidFill>
              </a:rPr>
              <a:t>To be GOES-19</a:t>
            </a:r>
          </a:p>
          <a:p>
            <a:r>
              <a:rPr lang="en-US" sz="1400" b="1" dirty="0">
                <a:solidFill>
                  <a:srgbClr val="002060"/>
                </a:solidFill>
              </a:rPr>
              <a:t>As needed</a:t>
            </a:r>
          </a:p>
          <a:p>
            <a:r>
              <a:rPr lang="en-US" sz="1400" b="1" dirty="0">
                <a:solidFill>
                  <a:srgbClr val="002060"/>
                </a:solidFill>
              </a:rPr>
              <a:t>In LASP High-Bay</a:t>
            </a:r>
          </a:p>
          <a:p>
            <a:r>
              <a:rPr lang="en-US" sz="1400" b="1" dirty="0">
                <a:solidFill>
                  <a:srgbClr val="002060"/>
                </a:solidFill>
              </a:rPr>
              <a:t>To deliver in 2019?</a:t>
            </a:r>
          </a:p>
        </p:txBody>
      </p:sp>
      <p:sp>
        <p:nvSpPr>
          <p:cNvPr id="13" name="TextBox 12">
            <a:extLst>
              <a:ext uri="{FF2B5EF4-FFF2-40B4-BE49-F238E27FC236}">
                <a16:creationId xmlns:a16="http://schemas.microsoft.com/office/drawing/2014/main" id="{B2EA54EE-8BBF-4445-874F-CC16777FB9E0}"/>
              </a:ext>
            </a:extLst>
          </p:cNvPr>
          <p:cNvSpPr txBox="1"/>
          <p:nvPr/>
        </p:nvSpPr>
        <p:spPr>
          <a:xfrm>
            <a:off x="938466" y="6062632"/>
            <a:ext cx="6691255" cy="338554"/>
          </a:xfrm>
          <a:prstGeom prst="rect">
            <a:avLst/>
          </a:prstGeom>
          <a:noFill/>
        </p:spPr>
        <p:txBody>
          <a:bodyPr wrap="none" rtlCol="0">
            <a:spAutoFit/>
          </a:bodyPr>
          <a:lstStyle/>
          <a:p>
            <a:r>
              <a:rPr lang="en-US" sz="1600" b="1" i="0" dirty="0"/>
              <a:t>Plus we’ve just been contracted to build an FM-5 as a “spare unit”.</a:t>
            </a:r>
          </a:p>
        </p:txBody>
      </p:sp>
    </p:spTree>
    <p:extLst>
      <p:ext uri="{BB962C8B-B14F-4D97-AF65-F5344CB8AC3E}">
        <p14:creationId xmlns:p14="http://schemas.microsoft.com/office/powerpoint/2010/main" val="107320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48275" y="1300163"/>
            <a:ext cx="2657475" cy="354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Rectangle 2"/>
          <p:cNvSpPr>
            <a:spLocks noGrp="1" noChangeArrowheads="1"/>
          </p:cNvSpPr>
          <p:nvPr>
            <p:ph type="title"/>
          </p:nvPr>
        </p:nvSpPr>
        <p:spPr/>
        <p:txBody>
          <a:bodyPr/>
          <a:lstStyle/>
          <a:p>
            <a:pPr eaLnBrk="1" hangingPunct="1"/>
            <a:r>
              <a:rPr lang="en-US"/>
              <a:t>GOES-R XRS Overview</a:t>
            </a:r>
          </a:p>
        </p:txBody>
      </p:sp>
      <p:sp>
        <p:nvSpPr>
          <p:cNvPr id="32772" name="Text Box 9"/>
          <p:cNvSpPr txBox="1">
            <a:spLocks noChangeArrowheads="1"/>
          </p:cNvSpPr>
          <p:nvPr/>
        </p:nvSpPr>
        <p:spPr bwMode="auto">
          <a:xfrm>
            <a:off x="4305300" y="1925638"/>
            <a:ext cx="147955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FFC000"/>
                </a:solidFill>
              </a:rPr>
              <a:t>A2: </a:t>
            </a:r>
          </a:p>
          <a:p>
            <a:pPr eaLnBrk="1" hangingPunct="1"/>
            <a:r>
              <a:rPr lang="en-US" sz="1400" b="1" dirty="0">
                <a:solidFill>
                  <a:srgbClr val="FFC000"/>
                </a:solidFill>
              </a:rPr>
              <a:t>Solar max/flare</a:t>
            </a:r>
          </a:p>
          <a:p>
            <a:pPr eaLnBrk="1" hangingPunct="1"/>
            <a:r>
              <a:rPr lang="el-GR" sz="1400" b="1" dirty="0">
                <a:solidFill>
                  <a:srgbClr val="FFC000"/>
                </a:solidFill>
                <a:cs typeface="Arial" charset="0"/>
              </a:rPr>
              <a:t>λ</a:t>
            </a:r>
            <a:r>
              <a:rPr lang="en-US" sz="1400" b="1" dirty="0">
                <a:solidFill>
                  <a:srgbClr val="FFC000"/>
                </a:solidFill>
                <a:cs typeface="Arial" charset="0"/>
              </a:rPr>
              <a:t> = 0.05-0.4nm</a:t>
            </a:r>
          </a:p>
        </p:txBody>
      </p:sp>
      <p:sp>
        <p:nvSpPr>
          <p:cNvPr id="32773" name="Text Box 10"/>
          <p:cNvSpPr txBox="1">
            <a:spLocks noChangeArrowheads="1"/>
          </p:cNvSpPr>
          <p:nvPr/>
        </p:nvSpPr>
        <p:spPr bwMode="auto">
          <a:xfrm>
            <a:off x="4540250" y="3703638"/>
            <a:ext cx="5794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FFC000"/>
                </a:solidFill>
              </a:rPr>
              <a:t>Dark</a:t>
            </a:r>
          </a:p>
        </p:txBody>
      </p:sp>
      <p:sp>
        <p:nvSpPr>
          <p:cNvPr id="32774" name="Text Box 11"/>
          <p:cNvSpPr txBox="1">
            <a:spLocks noChangeArrowheads="1"/>
          </p:cNvSpPr>
          <p:nvPr/>
        </p:nvSpPr>
        <p:spPr bwMode="auto">
          <a:xfrm>
            <a:off x="7405688" y="4389438"/>
            <a:ext cx="5794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FFC000"/>
                </a:solidFill>
              </a:rPr>
              <a:t>Dark</a:t>
            </a:r>
          </a:p>
        </p:txBody>
      </p:sp>
      <p:sp>
        <p:nvSpPr>
          <p:cNvPr id="32775" name="Text Box 12"/>
          <p:cNvSpPr txBox="1">
            <a:spLocks noChangeArrowheads="1"/>
          </p:cNvSpPr>
          <p:nvPr/>
        </p:nvSpPr>
        <p:spPr bwMode="auto">
          <a:xfrm>
            <a:off x="7561263" y="2025650"/>
            <a:ext cx="14668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FFC000"/>
                </a:solidFill>
              </a:rPr>
              <a:t>A1:</a:t>
            </a:r>
          </a:p>
          <a:p>
            <a:pPr eaLnBrk="1" hangingPunct="1"/>
            <a:r>
              <a:rPr lang="en-US" sz="1400" b="1" dirty="0">
                <a:solidFill>
                  <a:srgbClr val="FFC000"/>
                </a:solidFill>
              </a:rPr>
              <a:t>Solar min</a:t>
            </a:r>
          </a:p>
          <a:p>
            <a:pPr eaLnBrk="1" hangingPunct="1"/>
            <a:r>
              <a:rPr lang="el-GR" sz="1400" b="1" dirty="0">
                <a:solidFill>
                  <a:srgbClr val="FFC000"/>
                </a:solidFill>
                <a:cs typeface="Arial" charset="0"/>
              </a:rPr>
              <a:t>λ</a:t>
            </a:r>
            <a:r>
              <a:rPr lang="en-US" sz="1400" b="1" dirty="0">
                <a:solidFill>
                  <a:srgbClr val="FFC000"/>
                </a:solidFill>
                <a:cs typeface="Arial" charset="0"/>
              </a:rPr>
              <a:t> = 0.05-0.4 nm</a:t>
            </a:r>
            <a:endParaRPr lang="el-GR" sz="1400" b="1" dirty="0">
              <a:solidFill>
                <a:srgbClr val="FFC000"/>
              </a:solidFill>
              <a:cs typeface="Arial" charset="0"/>
            </a:endParaRPr>
          </a:p>
        </p:txBody>
      </p:sp>
      <p:sp>
        <p:nvSpPr>
          <p:cNvPr id="32776" name="Text Box 13"/>
          <p:cNvSpPr txBox="1">
            <a:spLocks noChangeArrowheads="1"/>
          </p:cNvSpPr>
          <p:nvPr/>
        </p:nvSpPr>
        <p:spPr bwMode="auto">
          <a:xfrm>
            <a:off x="4273550" y="2879725"/>
            <a:ext cx="136683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FFC000"/>
                </a:solidFill>
              </a:rPr>
              <a:t>B1:</a:t>
            </a:r>
          </a:p>
          <a:p>
            <a:pPr eaLnBrk="1" hangingPunct="1"/>
            <a:r>
              <a:rPr lang="en-US" sz="1400" b="1" dirty="0">
                <a:solidFill>
                  <a:srgbClr val="FFC000"/>
                </a:solidFill>
              </a:rPr>
              <a:t>Solar min</a:t>
            </a:r>
          </a:p>
          <a:p>
            <a:pPr eaLnBrk="1" hangingPunct="1"/>
            <a:r>
              <a:rPr lang="el-GR" sz="1400" b="1" dirty="0">
                <a:solidFill>
                  <a:srgbClr val="FFC000"/>
                </a:solidFill>
                <a:cs typeface="Arial" charset="0"/>
              </a:rPr>
              <a:t>λ</a:t>
            </a:r>
            <a:r>
              <a:rPr lang="en-US" sz="1400" b="1" dirty="0">
                <a:solidFill>
                  <a:srgbClr val="FFC000"/>
                </a:solidFill>
                <a:cs typeface="Arial" charset="0"/>
              </a:rPr>
              <a:t> = 0.1-0.8 nm</a:t>
            </a:r>
            <a:endParaRPr lang="el-GR" sz="1400" b="1" dirty="0">
              <a:solidFill>
                <a:srgbClr val="FFC000"/>
              </a:solidFill>
              <a:cs typeface="Arial" charset="0"/>
            </a:endParaRPr>
          </a:p>
        </p:txBody>
      </p:sp>
      <p:sp>
        <p:nvSpPr>
          <p:cNvPr id="32777" name="Text Box 14"/>
          <p:cNvSpPr txBox="1">
            <a:spLocks noChangeArrowheads="1"/>
          </p:cNvSpPr>
          <p:nvPr/>
        </p:nvSpPr>
        <p:spPr bwMode="auto">
          <a:xfrm>
            <a:off x="7624763" y="3244850"/>
            <a:ext cx="1519237"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i="1">
                <a:solidFill>
                  <a:schemeClr val="tx1"/>
                </a:solidFill>
                <a:latin typeface="Arial" charset="0"/>
                <a:ea typeface="ＭＳ Ｐゴシック" charset="-128"/>
              </a:defRPr>
            </a:lvl1pPr>
            <a:lvl2pPr marL="37931725" indent="-37474525" eaLnBrk="0" hangingPunct="0">
              <a:defRPr sz="1200" i="1">
                <a:solidFill>
                  <a:schemeClr val="tx1"/>
                </a:solidFill>
                <a:latin typeface="Arial" charset="0"/>
                <a:ea typeface="ＭＳ Ｐゴシック" charset="-128"/>
              </a:defRPr>
            </a:lvl2pPr>
            <a:lvl3pPr eaLnBrk="0" hangingPunct="0">
              <a:defRPr sz="1200" i="1">
                <a:solidFill>
                  <a:schemeClr val="tx1"/>
                </a:solidFill>
                <a:latin typeface="Arial" charset="0"/>
                <a:ea typeface="ＭＳ Ｐゴシック" charset="-128"/>
              </a:defRPr>
            </a:lvl3pPr>
            <a:lvl4pPr eaLnBrk="0" hangingPunct="0">
              <a:defRPr sz="1200" i="1">
                <a:solidFill>
                  <a:schemeClr val="tx1"/>
                </a:solidFill>
                <a:latin typeface="Arial" charset="0"/>
                <a:ea typeface="ＭＳ Ｐゴシック" charset="-128"/>
              </a:defRPr>
            </a:lvl4pPr>
            <a:lvl5pPr eaLnBrk="0" hangingPunct="0">
              <a:defRPr sz="1200" i="1">
                <a:solidFill>
                  <a:schemeClr val="tx1"/>
                </a:solidFill>
                <a:latin typeface="Arial" charset="0"/>
                <a:ea typeface="ＭＳ Ｐゴシック" charset="-128"/>
              </a:defRPr>
            </a:lvl5pPr>
            <a:lvl6pPr marL="457200" eaLnBrk="0" fontAlgn="base" hangingPunct="0">
              <a:spcBef>
                <a:spcPct val="0"/>
              </a:spcBef>
              <a:spcAft>
                <a:spcPct val="0"/>
              </a:spcAft>
              <a:defRPr sz="1200" i="1">
                <a:solidFill>
                  <a:schemeClr val="tx1"/>
                </a:solidFill>
                <a:latin typeface="Arial" charset="0"/>
                <a:ea typeface="ＭＳ Ｐゴシック" charset="-128"/>
              </a:defRPr>
            </a:lvl6pPr>
            <a:lvl7pPr marL="914400" eaLnBrk="0" fontAlgn="base" hangingPunct="0">
              <a:spcBef>
                <a:spcPct val="0"/>
              </a:spcBef>
              <a:spcAft>
                <a:spcPct val="0"/>
              </a:spcAft>
              <a:defRPr sz="1200" i="1">
                <a:solidFill>
                  <a:schemeClr val="tx1"/>
                </a:solidFill>
                <a:latin typeface="Arial" charset="0"/>
                <a:ea typeface="ＭＳ Ｐゴシック" charset="-128"/>
              </a:defRPr>
            </a:lvl7pPr>
            <a:lvl8pPr marL="1371600" eaLnBrk="0" fontAlgn="base" hangingPunct="0">
              <a:spcBef>
                <a:spcPct val="0"/>
              </a:spcBef>
              <a:spcAft>
                <a:spcPct val="0"/>
              </a:spcAft>
              <a:defRPr sz="1200" i="1">
                <a:solidFill>
                  <a:schemeClr val="tx1"/>
                </a:solidFill>
                <a:latin typeface="Arial" charset="0"/>
                <a:ea typeface="ＭＳ Ｐゴシック" charset="-128"/>
              </a:defRPr>
            </a:lvl8pPr>
            <a:lvl9pPr marL="1828800" eaLnBrk="0" fontAlgn="base" hangingPunct="0">
              <a:spcBef>
                <a:spcPct val="0"/>
              </a:spcBef>
              <a:spcAft>
                <a:spcPct val="0"/>
              </a:spcAft>
              <a:defRPr sz="1200" i="1">
                <a:solidFill>
                  <a:schemeClr val="tx1"/>
                </a:solidFill>
                <a:latin typeface="Arial" charset="0"/>
                <a:ea typeface="ＭＳ Ｐゴシック" charset="-128"/>
              </a:defRPr>
            </a:lvl9pPr>
          </a:lstStyle>
          <a:p>
            <a:pPr eaLnBrk="1" hangingPunct="1"/>
            <a:r>
              <a:rPr lang="en-US" sz="1400" b="1" dirty="0">
                <a:solidFill>
                  <a:srgbClr val="FFC000"/>
                </a:solidFill>
              </a:rPr>
              <a:t>B2: </a:t>
            </a:r>
          </a:p>
          <a:p>
            <a:pPr eaLnBrk="1" hangingPunct="1"/>
            <a:r>
              <a:rPr lang="en-US" sz="1400" b="1" dirty="0">
                <a:solidFill>
                  <a:srgbClr val="FFC000"/>
                </a:solidFill>
              </a:rPr>
              <a:t>Solar max/flare </a:t>
            </a:r>
          </a:p>
          <a:p>
            <a:pPr eaLnBrk="1" hangingPunct="1"/>
            <a:r>
              <a:rPr lang="el-GR" sz="1400" b="1" dirty="0">
                <a:solidFill>
                  <a:srgbClr val="FFC000"/>
                </a:solidFill>
                <a:cs typeface="Arial" charset="0"/>
              </a:rPr>
              <a:t>λ</a:t>
            </a:r>
            <a:r>
              <a:rPr lang="en-US" sz="1400" b="1" dirty="0">
                <a:solidFill>
                  <a:srgbClr val="FFC000"/>
                </a:solidFill>
                <a:cs typeface="Arial" charset="0"/>
              </a:rPr>
              <a:t> = 0.1-0.8nm</a:t>
            </a:r>
          </a:p>
        </p:txBody>
      </p:sp>
      <p:sp>
        <p:nvSpPr>
          <p:cNvPr id="32778" name="Line 17"/>
          <p:cNvSpPr>
            <a:spLocks noChangeShapeType="1"/>
          </p:cNvSpPr>
          <p:nvPr/>
        </p:nvSpPr>
        <p:spPr bwMode="auto">
          <a:xfrm flipV="1">
            <a:off x="5708650" y="2351088"/>
            <a:ext cx="434975" cy="74612"/>
          </a:xfrm>
          <a:prstGeom prst="line">
            <a:avLst/>
          </a:prstGeom>
          <a:noFill/>
          <a:ln w="9525">
            <a:solidFill>
              <a:schemeClr val="accent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79" name="Line 18"/>
          <p:cNvSpPr>
            <a:spLocks noChangeShapeType="1"/>
          </p:cNvSpPr>
          <p:nvPr/>
        </p:nvSpPr>
        <p:spPr bwMode="auto">
          <a:xfrm flipV="1">
            <a:off x="5297488" y="3032125"/>
            <a:ext cx="903287" cy="274638"/>
          </a:xfrm>
          <a:prstGeom prst="line">
            <a:avLst/>
          </a:prstGeom>
          <a:noFill/>
          <a:ln w="9525">
            <a:solidFill>
              <a:schemeClr val="accent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0" name="Line 19"/>
          <p:cNvSpPr>
            <a:spLocks noChangeShapeType="1"/>
          </p:cNvSpPr>
          <p:nvPr/>
        </p:nvSpPr>
        <p:spPr bwMode="auto">
          <a:xfrm flipV="1">
            <a:off x="5146675" y="3810000"/>
            <a:ext cx="1042988" cy="66675"/>
          </a:xfrm>
          <a:prstGeom prst="line">
            <a:avLst/>
          </a:prstGeom>
          <a:noFill/>
          <a:ln w="9525">
            <a:solidFill>
              <a:schemeClr val="accent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1" name="Line 20"/>
          <p:cNvSpPr>
            <a:spLocks noChangeShapeType="1"/>
          </p:cNvSpPr>
          <p:nvPr/>
        </p:nvSpPr>
        <p:spPr bwMode="auto">
          <a:xfrm flipH="1" flipV="1">
            <a:off x="7013575" y="3798888"/>
            <a:ext cx="525463" cy="606425"/>
          </a:xfrm>
          <a:prstGeom prst="line">
            <a:avLst/>
          </a:prstGeom>
          <a:noFill/>
          <a:ln w="9525">
            <a:solidFill>
              <a:schemeClr val="accent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2" name="Line 21"/>
          <p:cNvSpPr>
            <a:spLocks noChangeShapeType="1"/>
          </p:cNvSpPr>
          <p:nvPr/>
        </p:nvSpPr>
        <p:spPr bwMode="auto">
          <a:xfrm flipH="1" flipV="1">
            <a:off x="6975475" y="3130550"/>
            <a:ext cx="644525" cy="485775"/>
          </a:xfrm>
          <a:prstGeom prst="line">
            <a:avLst/>
          </a:prstGeom>
          <a:noFill/>
          <a:ln w="9525">
            <a:solidFill>
              <a:schemeClr val="accent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3" name="Line 22"/>
          <p:cNvSpPr>
            <a:spLocks noChangeShapeType="1"/>
          </p:cNvSpPr>
          <p:nvPr/>
        </p:nvSpPr>
        <p:spPr bwMode="auto">
          <a:xfrm flipH="1" flipV="1">
            <a:off x="7035800" y="2317750"/>
            <a:ext cx="571500" cy="61913"/>
          </a:xfrm>
          <a:prstGeom prst="line">
            <a:avLst/>
          </a:prstGeom>
          <a:noFill/>
          <a:ln w="9525">
            <a:solidFill>
              <a:schemeClr val="accent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84" name="Rectangle 36"/>
          <p:cNvSpPr>
            <a:spLocks noGrp="1" noChangeArrowheads="1"/>
          </p:cNvSpPr>
          <p:nvPr>
            <p:ph type="body" idx="1"/>
          </p:nvPr>
        </p:nvSpPr>
        <p:spPr bwMode="auto">
          <a:xfrm>
            <a:off x="130175" y="973138"/>
            <a:ext cx="4092575" cy="46751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spcBef>
                <a:spcPct val="50000"/>
              </a:spcBef>
            </a:pPr>
            <a:r>
              <a:rPr lang="en-US" sz="2000" b="1" dirty="0"/>
              <a:t>Each XRS channel (A &amp; B) has:</a:t>
            </a:r>
          </a:p>
          <a:p>
            <a:pPr lvl="1" eaLnBrk="1" hangingPunct="1">
              <a:lnSpc>
                <a:spcPct val="90000"/>
              </a:lnSpc>
            </a:pPr>
            <a:r>
              <a:rPr lang="en-US" sz="1800" dirty="0"/>
              <a:t>Two photometers with different sized apertures for solar minimum and solar maximum/flaring conditions </a:t>
            </a:r>
            <a:r>
              <a:rPr lang="en-US" sz="1800" i="1" dirty="0">
                <a:solidFill>
                  <a:srgbClr val="0000FF"/>
                </a:solidFill>
              </a:rPr>
              <a:t>(Large overlap in both dynamic ranges adds </a:t>
            </a:r>
            <a:r>
              <a:rPr lang="en-US" sz="1800" b="1" i="1" dirty="0">
                <a:solidFill>
                  <a:srgbClr val="0000FF"/>
                </a:solidFill>
              </a:rPr>
              <a:t>redundancy</a:t>
            </a:r>
            <a:r>
              <a:rPr lang="en-US" sz="1800" i="1" dirty="0">
                <a:solidFill>
                  <a:srgbClr val="0000FF"/>
                </a:solidFill>
              </a:rPr>
              <a:t> in measurements)</a:t>
            </a:r>
          </a:p>
          <a:p>
            <a:pPr lvl="1" eaLnBrk="1" hangingPunct="1">
              <a:lnSpc>
                <a:spcPct val="90000"/>
              </a:lnSpc>
            </a:pPr>
            <a:r>
              <a:rPr lang="en-US" sz="1800" dirty="0"/>
              <a:t>Silicon photodiodes with Be filters (thicknesses of filters and diodes scaled to match previous XRS bandpasses)</a:t>
            </a:r>
          </a:p>
          <a:p>
            <a:pPr lvl="1" eaLnBrk="1" hangingPunct="1">
              <a:lnSpc>
                <a:spcPct val="90000"/>
              </a:lnSpc>
            </a:pPr>
            <a:r>
              <a:rPr lang="en-US" sz="1800" dirty="0"/>
              <a:t>Low-power, low-noise electrometers</a:t>
            </a:r>
          </a:p>
          <a:p>
            <a:pPr eaLnBrk="1" hangingPunct="1">
              <a:lnSpc>
                <a:spcPct val="90000"/>
              </a:lnSpc>
              <a:spcBef>
                <a:spcPct val="50000"/>
              </a:spcBef>
            </a:pPr>
            <a:r>
              <a:rPr lang="en-US" sz="2000" b="1" dirty="0"/>
              <a:t>XRS also has:</a:t>
            </a:r>
          </a:p>
          <a:p>
            <a:pPr lvl="1" eaLnBrk="1" hangingPunct="1">
              <a:lnSpc>
                <a:spcPct val="70000"/>
              </a:lnSpc>
              <a:spcBef>
                <a:spcPct val="50000"/>
              </a:spcBef>
            </a:pPr>
            <a:r>
              <a:rPr lang="en-US" sz="1800" dirty="0"/>
              <a:t>Dark channel for simultaneous background corrections</a:t>
            </a:r>
          </a:p>
          <a:p>
            <a:pPr lvl="1" eaLnBrk="1" hangingPunct="1">
              <a:lnSpc>
                <a:spcPct val="70000"/>
              </a:lnSpc>
              <a:spcBef>
                <a:spcPct val="50000"/>
              </a:spcBef>
            </a:pPr>
            <a:r>
              <a:rPr lang="en-US" sz="1800" dirty="0"/>
              <a:t>Improved calibration methodology</a:t>
            </a:r>
          </a:p>
          <a:p>
            <a:pPr lvl="1" eaLnBrk="1" hangingPunct="1">
              <a:lnSpc>
                <a:spcPct val="70000"/>
              </a:lnSpc>
              <a:spcBef>
                <a:spcPct val="50000"/>
              </a:spcBef>
            </a:pPr>
            <a:r>
              <a:rPr lang="en-US" sz="1800" dirty="0"/>
              <a:t>Improved measurement to irradiance conversion</a:t>
            </a:r>
          </a:p>
        </p:txBody>
      </p:sp>
      <p:sp>
        <p:nvSpPr>
          <p:cNvPr id="17" name="Rectangle 16"/>
          <p:cNvSpPr/>
          <p:nvPr/>
        </p:nvSpPr>
        <p:spPr>
          <a:xfrm>
            <a:off x="4132263" y="4945063"/>
            <a:ext cx="4572000" cy="1631216"/>
          </a:xfrm>
          <a:prstGeom prst="rect">
            <a:avLst/>
          </a:prstGeom>
        </p:spPr>
        <p:txBody>
          <a:bodyPr>
            <a:spAutoFit/>
          </a:bodyPr>
          <a:lstStyle/>
          <a:p>
            <a:r>
              <a:rPr lang="en-US" sz="2000" b="1" dirty="0">
                <a:solidFill>
                  <a:srgbClr val="FF0000"/>
                </a:solidFill>
              </a:rPr>
              <a:t>Flare Location with XRS:</a:t>
            </a:r>
          </a:p>
          <a:p>
            <a:r>
              <a:rPr lang="en-US" sz="2000" dirty="0">
                <a:solidFill>
                  <a:srgbClr val="FF0000"/>
                </a:solidFill>
              </a:rPr>
              <a:t>XRS-A and XRS-B solar max detectors are quadrant photodiodes giving the location of bright X-Ray flares </a:t>
            </a:r>
          </a:p>
        </p:txBody>
      </p:sp>
    </p:spTree>
    <p:extLst>
      <p:ext uri="{BB962C8B-B14F-4D97-AF65-F5344CB8AC3E}">
        <p14:creationId xmlns:p14="http://schemas.microsoft.com/office/powerpoint/2010/main" val="356526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XRS Data Products</a:t>
            </a:r>
          </a:p>
        </p:txBody>
      </p:sp>
      <p:sp>
        <p:nvSpPr>
          <p:cNvPr id="4" name="Rectangle 3"/>
          <p:cNvSpPr txBox="1">
            <a:spLocks noChangeArrowheads="1"/>
          </p:cNvSpPr>
          <p:nvPr/>
        </p:nvSpPr>
        <p:spPr>
          <a:xfrm>
            <a:off x="304800" y="996481"/>
            <a:ext cx="8648700" cy="5045997"/>
          </a:xfrm>
          <a:prstGeom prst="rect">
            <a:avLst/>
          </a:prstGeom>
        </p:spPr>
        <p:txBody>
          <a:bodyPr vert="horz"/>
          <a:lstStyle>
            <a:lvl1pPr marL="342900" indent="-342900" algn="l" rtl="0" eaLnBrk="0" fontAlgn="base" hangingPunct="0">
              <a:spcBef>
                <a:spcPct val="20000"/>
              </a:spcBef>
              <a:spcAft>
                <a:spcPct val="0"/>
              </a:spcAft>
              <a:buClr>
                <a:schemeClr val="accent1"/>
              </a:buClr>
              <a:buSzPct val="65000"/>
              <a:buFont typeface="Wingdings" charset="2"/>
              <a:buChar char="n"/>
              <a:defRPr>
                <a:solidFill>
                  <a:schemeClr val="tx1"/>
                </a:solidFill>
                <a:latin typeface="+mn-lt"/>
                <a:ea typeface="ＭＳ Ｐゴシック" charset="-128"/>
                <a:cs typeface="ＭＳ Ｐゴシック" charset="-128"/>
              </a:defRPr>
            </a:lvl1pPr>
            <a:lvl2pPr marL="669925" indent="-325438" algn="l" rtl="0" eaLnBrk="0" fontAlgn="base" hangingPunct="0">
              <a:spcBef>
                <a:spcPct val="20000"/>
              </a:spcBef>
              <a:spcAft>
                <a:spcPct val="0"/>
              </a:spcAft>
              <a:buClr>
                <a:schemeClr val="accent2"/>
              </a:buClr>
              <a:buSzPct val="60000"/>
              <a:buFont typeface="Wingdings" charset="2"/>
              <a:buChar char="q"/>
              <a:defRPr sz="17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2"/>
              <a:buChar char="n"/>
              <a:defRPr sz="16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2"/>
              <a:buChar char="q"/>
              <a:defRPr sz="1500">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2"/>
              <a:buChar char="§"/>
              <a:defRPr sz="15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charset="2"/>
              <a:buChar char="§"/>
              <a:defRPr sz="1500">
                <a:solidFill>
                  <a:schemeClr val="tx1"/>
                </a:solidFill>
                <a:latin typeface="+mn-lt"/>
                <a:ea typeface="ＭＳ Ｐゴシック" charset="-128"/>
              </a:defRPr>
            </a:lvl6pPr>
            <a:lvl7pPr marL="2595563" indent="-339725" algn="l" rtl="0" fontAlgn="base">
              <a:spcBef>
                <a:spcPct val="20000"/>
              </a:spcBef>
              <a:spcAft>
                <a:spcPct val="0"/>
              </a:spcAft>
              <a:buClr>
                <a:schemeClr val="accent1"/>
              </a:buClr>
              <a:buSzPct val="75000"/>
              <a:buFont typeface="Wingdings" charset="2"/>
              <a:buChar char="§"/>
              <a:defRPr sz="1500">
                <a:solidFill>
                  <a:schemeClr val="tx1"/>
                </a:solidFill>
                <a:latin typeface="+mn-lt"/>
                <a:ea typeface="ＭＳ Ｐゴシック" charset="-128"/>
              </a:defRPr>
            </a:lvl7pPr>
            <a:lvl8pPr marL="3052763" indent="-339725" algn="l" rtl="0" fontAlgn="base">
              <a:spcBef>
                <a:spcPct val="20000"/>
              </a:spcBef>
              <a:spcAft>
                <a:spcPct val="0"/>
              </a:spcAft>
              <a:buClr>
                <a:schemeClr val="accent1"/>
              </a:buClr>
              <a:buSzPct val="75000"/>
              <a:buFont typeface="Wingdings" charset="2"/>
              <a:buChar char="§"/>
              <a:defRPr sz="1500">
                <a:solidFill>
                  <a:schemeClr val="tx1"/>
                </a:solidFill>
                <a:latin typeface="+mn-lt"/>
                <a:ea typeface="ＭＳ Ｐゴシック" charset="-128"/>
              </a:defRPr>
            </a:lvl8pPr>
            <a:lvl9pPr marL="3509963" indent="-339725" algn="l" rtl="0" fontAlgn="base">
              <a:spcBef>
                <a:spcPct val="20000"/>
              </a:spcBef>
              <a:spcAft>
                <a:spcPct val="0"/>
              </a:spcAft>
              <a:buClr>
                <a:schemeClr val="accent1"/>
              </a:buClr>
              <a:buSzPct val="75000"/>
              <a:buFont typeface="Wingdings" charset="2"/>
              <a:buChar char="§"/>
              <a:defRPr sz="1500">
                <a:solidFill>
                  <a:schemeClr val="tx1"/>
                </a:solidFill>
                <a:latin typeface="+mn-lt"/>
                <a:ea typeface="ＭＳ Ｐゴシック" charset="-128"/>
              </a:defRPr>
            </a:lvl9pPr>
          </a:lstStyle>
          <a:p>
            <a:pPr marL="0" indent="0">
              <a:lnSpc>
                <a:spcPct val="90000"/>
              </a:lnSpc>
              <a:buNone/>
            </a:pPr>
            <a:r>
              <a:rPr lang="en-US" sz="2400" b="1" i="0" dirty="0">
                <a:solidFill>
                  <a:srgbClr val="FF8000"/>
                </a:solidFill>
              </a:rPr>
              <a:t>L1b:Measurements:</a:t>
            </a:r>
          </a:p>
          <a:p>
            <a:pPr marL="344487" lvl="1" indent="0">
              <a:lnSpc>
                <a:spcPct val="90000"/>
              </a:lnSpc>
              <a:buNone/>
            </a:pPr>
            <a:r>
              <a:rPr lang="en-US" sz="2400" i="0" dirty="0">
                <a:solidFill>
                  <a:srgbClr val="FFFF00"/>
                </a:solidFill>
              </a:rPr>
              <a:t>Irradiances: 0.05-0.4 and 0.1-0.8 nm bands at 1-sec</a:t>
            </a:r>
          </a:p>
          <a:p>
            <a:pPr marL="671512" lvl="2" indent="0">
              <a:lnSpc>
                <a:spcPct val="90000"/>
              </a:lnSpc>
              <a:buNone/>
            </a:pPr>
            <a:r>
              <a:rPr lang="en-US" sz="2300" i="0" dirty="0">
                <a:solidFill>
                  <a:srgbClr val="FFFF00"/>
                </a:solidFill>
              </a:rPr>
              <a:t>Note: requirements met with 3-sec median</a:t>
            </a:r>
          </a:p>
          <a:p>
            <a:pPr marL="344487" lvl="1" indent="0">
              <a:lnSpc>
                <a:spcPct val="90000"/>
              </a:lnSpc>
              <a:buNone/>
            </a:pPr>
            <a:r>
              <a:rPr lang="en-US" sz="2400" i="0" dirty="0">
                <a:solidFill>
                  <a:srgbClr val="FFFF00"/>
                </a:solidFill>
              </a:rPr>
              <a:t>Raw counts for each diode (1-sec)</a:t>
            </a:r>
          </a:p>
          <a:p>
            <a:pPr marL="344487" lvl="1" indent="0">
              <a:lnSpc>
                <a:spcPct val="90000"/>
              </a:lnSpc>
              <a:buNone/>
            </a:pPr>
            <a:r>
              <a:rPr lang="en-US" sz="2400" i="0" dirty="0">
                <a:solidFill>
                  <a:srgbClr val="FFFF00"/>
                </a:solidFill>
              </a:rPr>
              <a:t>Data flags</a:t>
            </a:r>
          </a:p>
          <a:p>
            <a:pPr marL="344487" lvl="1" indent="0">
              <a:lnSpc>
                <a:spcPct val="90000"/>
              </a:lnSpc>
              <a:buNone/>
            </a:pPr>
            <a:r>
              <a:rPr lang="en-US" sz="2400" i="0" dirty="0">
                <a:solidFill>
                  <a:srgbClr val="FFFF00"/>
                </a:solidFill>
              </a:rPr>
              <a:t>Pointing information (to pass on to higher level products)</a:t>
            </a:r>
          </a:p>
          <a:p>
            <a:pPr marL="0" indent="0">
              <a:lnSpc>
                <a:spcPct val="90000"/>
              </a:lnSpc>
              <a:buNone/>
            </a:pPr>
            <a:r>
              <a:rPr lang="en-US" sz="2400" b="1" i="0" dirty="0">
                <a:solidFill>
                  <a:srgbClr val="FF8000"/>
                </a:solidFill>
              </a:rPr>
              <a:t>L2 + Higher Level Products:</a:t>
            </a:r>
          </a:p>
          <a:p>
            <a:pPr marL="344487" lvl="1" indent="0">
              <a:lnSpc>
                <a:spcPct val="90000"/>
              </a:lnSpc>
              <a:buNone/>
            </a:pPr>
            <a:r>
              <a:rPr lang="en-US" sz="2400" i="0" dirty="0">
                <a:solidFill>
                  <a:srgbClr val="FFFF00"/>
                </a:solidFill>
              </a:rPr>
              <a:t>Flare classes (A, B, C, M, X) and magnitude</a:t>
            </a:r>
          </a:p>
          <a:p>
            <a:pPr marL="344487" lvl="1" indent="0">
              <a:lnSpc>
                <a:spcPct val="90000"/>
              </a:lnSpc>
              <a:buNone/>
            </a:pPr>
            <a:r>
              <a:rPr lang="en-US" sz="2400" i="0" dirty="0">
                <a:solidFill>
                  <a:srgbClr val="FFFF00"/>
                </a:solidFill>
              </a:rPr>
              <a:t>Flare event alerts (start, max, duration, magnitude)</a:t>
            </a:r>
          </a:p>
          <a:p>
            <a:pPr marL="344487" lvl="1" indent="0">
              <a:lnSpc>
                <a:spcPct val="90000"/>
              </a:lnSpc>
              <a:buNone/>
            </a:pPr>
            <a:r>
              <a:rPr lang="en-US" sz="2400" i="0" dirty="0">
                <a:solidFill>
                  <a:srgbClr val="FFFF00"/>
                </a:solidFill>
              </a:rPr>
              <a:t>Flare locations</a:t>
            </a:r>
          </a:p>
          <a:p>
            <a:pPr marL="344487" lvl="1" indent="0">
              <a:lnSpc>
                <a:spcPct val="90000"/>
              </a:lnSpc>
              <a:buNone/>
            </a:pPr>
            <a:r>
              <a:rPr lang="en-US" sz="2400" i="0" dirty="0">
                <a:solidFill>
                  <a:srgbClr val="FFFF00"/>
                </a:solidFill>
              </a:rPr>
              <a:t>Proton event alerts</a:t>
            </a:r>
          </a:p>
          <a:p>
            <a:pPr marL="344487" lvl="1" indent="0">
              <a:lnSpc>
                <a:spcPct val="90000"/>
              </a:lnSpc>
              <a:buNone/>
            </a:pPr>
            <a:endParaRPr lang="en-US" sz="2400" i="0" dirty="0">
              <a:solidFill>
                <a:srgbClr val="FFFF00"/>
              </a:solidFill>
            </a:endParaRPr>
          </a:p>
        </p:txBody>
      </p:sp>
    </p:spTree>
    <p:extLst>
      <p:ext uri="{BB962C8B-B14F-4D97-AF65-F5344CB8AC3E}">
        <p14:creationId xmlns:p14="http://schemas.microsoft.com/office/powerpoint/2010/main" val="214785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152400" y="952500"/>
            <a:ext cx="8991600" cy="2292350"/>
          </a:xfrm>
        </p:spPr>
        <p:txBody>
          <a:bodyPr/>
          <a:lstStyle/>
          <a:p>
            <a:pPr eaLnBrk="1" hangingPunct="1">
              <a:lnSpc>
                <a:spcPct val="90000"/>
              </a:lnSpc>
              <a:spcBef>
                <a:spcPct val="0"/>
              </a:spcBef>
            </a:pPr>
            <a:r>
              <a:rPr lang="en-US" sz="2400" dirty="0">
                <a:latin typeface="Arial" charset="0"/>
                <a:ea typeface="ＭＳ Ｐゴシック" charset="0"/>
              </a:rPr>
              <a:t>Three channels to provide proxies for the emissions from the chromosphere (CH), transition region (TR), and corona (COR)</a:t>
            </a:r>
            <a:endParaRPr lang="en-US" sz="2000" dirty="0">
              <a:latin typeface="Arial" charset="0"/>
              <a:ea typeface="ＭＳ Ｐゴシック" charset="0"/>
            </a:endParaRPr>
          </a:p>
          <a:p>
            <a:pPr eaLnBrk="1" hangingPunct="1">
              <a:lnSpc>
                <a:spcPct val="90000"/>
              </a:lnSpc>
              <a:spcBef>
                <a:spcPct val="0"/>
              </a:spcBef>
            </a:pPr>
            <a:r>
              <a:rPr lang="en-US" sz="2400" dirty="0">
                <a:latin typeface="Arial" charset="0"/>
                <a:ea typeface="ＭＳ Ｐゴシック" charset="0"/>
              </a:rPr>
              <a:t>Measured proxies are used to model the full EUV range (5-115 nm and 121.6 nm)</a:t>
            </a:r>
          </a:p>
          <a:p>
            <a:pPr eaLnBrk="1" hangingPunct="1">
              <a:lnSpc>
                <a:spcPct val="90000"/>
              </a:lnSpc>
              <a:spcBef>
                <a:spcPct val="0"/>
              </a:spcBef>
            </a:pPr>
            <a:r>
              <a:rPr lang="en-US" sz="2400" dirty="0" err="1">
                <a:latin typeface="Arial" charset="0"/>
                <a:ea typeface="ＭＳ Ｐゴシック" charset="0"/>
              </a:rPr>
              <a:t>MgII</a:t>
            </a:r>
            <a:r>
              <a:rPr lang="en-US" sz="2400" dirty="0">
                <a:latin typeface="Arial" charset="0"/>
                <a:ea typeface="ＭＳ Ｐゴシック" charset="0"/>
              </a:rPr>
              <a:t> C/W key to internal EUVS degradation tracking method (and a NOAA required measurement)</a:t>
            </a:r>
          </a:p>
        </p:txBody>
      </p:sp>
      <p:graphicFrame>
        <p:nvGraphicFramePr>
          <p:cNvPr id="36919" name="Group 55"/>
          <p:cNvGraphicFramePr>
            <a:graphicFrameLocks noGrp="1"/>
          </p:cNvGraphicFramePr>
          <p:nvPr>
            <p:extLst>
              <p:ext uri="{D42A27DB-BD31-4B8C-83A1-F6EECF244321}">
                <p14:modId xmlns:p14="http://schemas.microsoft.com/office/powerpoint/2010/main" val="1465635710"/>
              </p:ext>
            </p:extLst>
          </p:nvPr>
        </p:nvGraphicFramePr>
        <p:xfrm>
          <a:off x="362857" y="3095625"/>
          <a:ext cx="8442477" cy="3497199"/>
        </p:xfrm>
        <a:graphic>
          <a:graphicData uri="http://schemas.openxmlformats.org/drawingml/2006/table">
            <a:tbl>
              <a:tblPr/>
              <a:tblGrid>
                <a:gridCol w="833139">
                  <a:extLst>
                    <a:ext uri="{9D8B030D-6E8A-4147-A177-3AD203B41FA5}">
                      <a16:colId xmlns:a16="http://schemas.microsoft.com/office/drawing/2014/main" val="20000"/>
                    </a:ext>
                  </a:extLst>
                </a:gridCol>
                <a:gridCol w="1277480">
                  <a:extLst>
                    <a:ext uri="{9D8B030D-6E8A-4147-A177-3AD203B41FA5}">
                      <a16:colId xmlns:a16="http://schemas.microsoft.com/office/drawing/2014/main" val="20001"/>
                    </a:ext>
                  </a:extLst>
                </a:gridCol>
                <a:gridCol w="701524">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gridCol w="4233334">
                  <a:extLst>
                    <a:ext uri="{9D8B030D-6E8A-4147-A177-3AD203B41FA5}">
                      <a16:colId xmlns:a16="http://schemas.microsoft.com/office/drawing/2014/main" val="20004"/>
                    </a:ext>
                  </a:extLst>
                </a:gridCol>
              </a:tblGrid>
              <a:tr h="558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rPr>
                        <a:t>Chan.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Symbol" charset="0"/>
                        <a:buChar char="l"/>
                        <a:tabLst/>
                      </a:pPr>
                      <a:r>
                        <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rPr>
                        <a:t> measured</a:t>
                      </a:r>
                    </a:p>
                    <a:p>
                      <a:pPr marL="0" marR="0" lvl="0" indent="0" algn="ctr" defTabSz="914400" rtl="0" eaLnBrk="1" fontAlgn="base" latinLnBrk="0" hangingPunct="1">
                        <a:lnSpc>
                          <a:spcPct val="100000"/>
                        </a:lnSpc>
                        <a:spcBef>
                          <a:spcPct val="20000"/>
                        </a:spcBef>
                        <a:spcAft>
                          <a:spcPct val="0"/>
                        </a:spcAft>
                        <a:buClrTx/>
                        <a:buSzTx/>
                        <a:buFont typeface="Symbol" charset="0"/>
                        <a:buNone/>
                        <a:tabLst/>
                      </a:pPr>
                      <a:r>
                        <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rPr>
                        <a:t>(nm)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Symbol" charset="0"/>
                          <a:ea typeface="ＭＳ Ｐゴシック" charset="0"/>
                          <a:cs typeface="ＭＳ Ｐゴシック" charset="0"/>
                          <a:sym typeface="Symbo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rPr>
                        <a:t>(nm)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rPr>
                        <a:t>Integration Time (sec)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rPr>
                        <a:t>Optical Design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0"/>
                  </a:ext>
                </a:extLst>
              </a:tr>
              <a:tr h="638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25.6, 28.4, 30.4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Spectrograph (grazing incidence) with foil filter and 24-element custom photodiode array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extLst>
                  <a:ext uri="{0D108BD9-81ED-4DB2-BD59-A6C34878D82A}">
                    <a16:rowId xmlns:a16="http://schemas.microsoft.com/office/drawing/2014/main" val="10001"/>
                  </a:ext>
                </a:extLst>
              </a:tr>
              <a:tr h="638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117.5, 121.6, 133.5, 140.5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Spectrograph with interference filter and 24-element custom photodiode array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extLst>
                  <a:ext uri="{0D108BD9-81ED-4DB2-BD59-A6C34878D82A}">
                    <a16:rowId xmlns:a16="http://schemas.microsoft.com/office/drawing/2014/main" val="10002"/>
                  </a:ext>
                </a:extLst>
              </a:tr>
              <a:tr h="638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275-285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ＭＳ Ｐゴシック" charset="0"/>
                        </a:rPr>
                        <a:t>Spectrograph with interference filter and 512-element photodiode array (MASCS)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10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Extreme Ultraviolet Sensor (EUVS)</a:t>
            </a:r>
          </a:p>
        </p:txBody>
      </p:sp>
    </p:spTree>
    <p:extLst>
      <p:ext uri="{BB962C8B-B14F-4D97-AF65-F5344CB8AC3E}">
        <p14:creationId xmlns:p14="http://schemas.microsoft.com/office/powerpoint/2010/main" val="1539747755"/>
      </p:ext>
    </p:extLst>
  </p:cSld>
  <p:clrMapOvr>
    <a:masterClrMapping/>
  </p:clrMapOvr>
</p:sld>
</file>

<file path=ppt/theme/theme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3058</TotalTime>
  <Words>1272</Words>
  <Application>Microsoft Macintosh PowerPoint</Application>
  <PresentationFormat>On-screen Show (4:3)</PresentationFormat>
  <Paragraphs>209</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Symbol</vt:lpstr>
      <vt:lpstr>Wingdings</vt:lpstr>
      <vt:lpstr>Blank Presentation</vt:lpstr>
      <vt:lpstr>Solar EUV Irradiance Monitoring beyond SDO-EVE: GOES EXIS Preliminary Measurements and Validation </vt:lpstr>
      <vt:lpstr>EUV and X-Ray Irradiance Sensors (EXIS)</vt:lpstr>
      <vt:lpstr>GOES: Part of NOAA for 43 Years</vt:lpstr>
      <vt:lpstr>So Important They Fly More Than One</vt:lpstr>
      <vt:lpstr>PowerPoint Presentation</vt:lpstr>
      <vt:lpstr>EXIS Nursery at LASP</vt:lpstr>
      <vt:lpstr>GOES-R XRS Overview</vt:lpstr>
      <vt:lpstr>XRS Data Products</vt:lpstr>
      <vt:lpstr>Extreme Ultraviolet Sensor (EUVS)</vt:lpstr>
      <vt:lpstr>EUVS Measurements</vt:lpstr>
      <vt:lpstr>EUVS Data Products</vt:lpstr>
      <vt:lpstr>Preliminary GOES-16 XRS Data </vt:lpstr>
      <vt:lpstr>Preliminary GOES-16 XRS Data </vt:lpstr>
      <vt:lpstr>Preliminary GOES-16 EUVS-A &amp; -B Data</vt:lpstr>
      <vt:lpstr>Preliminary GOES-16 EUVS-C Data</vt:lpstr>
      <vt:lpstr>Preliminary GOES-16 EUVS-C Data</vt:lpstr>
      <vt:lpstr>Summary</vt:lpstr>
      <vt:lpstr>Data Availability</vt:lpstr>
    </vt:vector>
  </TitlesOfParts>
  <Company>University of Colorado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MacP75 Eparvier</dc:creator>
  <cp:lastModifiedBy>Francis G. Eparvier</cp:lastModifiedBy>
  <cp:revision>69</cp:revision>
  <dcterms:created xsi:type="dcterms:W3CDTF">2009-05-05T19:44:56Z</dcterms:created>
  <dcterms:modified xsi:type="dcterms:W3CDTF">2018-10-30T10:08:19Z</dcterms:modified>
</cp:coreProperties>
</file>