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8" r:id="rId3"/>
    <p:sldId id="261" r:id="rId4"/>
    <p:sldId id="258" r:id="rId5"/>
    <p:sldId id="262" r:id="rId6"/>
    <p:sldId id="259" r:id="rId7"/>
    <p:sldId id="266" r:id="rId8"/>
    <p:sldId id="264" r:id="rId9"/>
    <p:sldId id="267" r:id="rId10"/>
    <p:sldId id="260" r:id="rId11"/>
    <p:sldId id="263" r:id="rId12"/>
    <p:sldId id="265" r:id="rId13"/>
    <p:sldId id="269" r:id="rId14"/>
    <p:sldId id="25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6" d="100"/>
          <a:sy n="86"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51122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157873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266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144018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3876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625233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307756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14707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337125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81585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25F53-CA76-4650-960E-8955E1C7031A}" type="datetimeFigureOut">
              <a:rPr lang="nl-BE" smtClean="0"/>
              <a:t>30/10/2018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248725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25F53-CA76-4650-960E-8955E1C7031A}" type="datetimeFigureOut">
              <a:rPr lang="nl-BE" smtClean="0"/>
              <a:t>30/10/2018</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187019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25F53-CA76-4650-960E-8955E1C7031A}" type="datetimeFigureOut">
              <a:rPr lang="nl-BE" smtClean="0"/>
              <a:t>30/10/2018</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352617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25F53-CA76-4650-960E-8955E1C7031A}" type="datetimeFigureOut">
              <a:rPr lang="nl-BE" smtClean="0"/>
              <a:t>30/10/2018</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236329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025F53-CA76-4650-960E-8955E1C7031A}" type="datetimeFigureOut">
              <a:rPr lang="nl-BE" smtClean="0"/>
              <a:t>30/10/2018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266153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72CF43-4BFE-4676-BF67-BB894BF412C7}" type="slidenum">
              <a:rPr lang="nl-BE" smtClean="0"/>
              <a:t>‹#›</a:t>
            </a:fld>
            <a:endParaRPr lang="nl-BE"/>
          </a:p>
        </p:txBody>
      </p:sp>
      <p:sp>
        <p:nvSpPr>
          <p:cNvPr id="5" name="Date Placeholder 4"/>
          <p:cNvSpPr>
            <a:spLocks noGrp="1"/>
          </p:cNvSpPr>
          <p:nvPr>
            <p:ph type="dt" sz="half" idx="10"/>
          </p:nvPr>
        </p:nvSpPr>
        <p:spPr/>
        <p:txBody>
          <a:bodyPr/>
          <a:lstStyle/>
          <a:p>
            <a:fld id="{3C025F53-CA76-4650-960E-8955E1C7031A}" type="datetimeFigureOut">
              <a:rPr lang="nl-BE" smtClean="0"/>
              <a:t>30/10/2018</a:t>
            </a:fld>
            <a:endParaRPr lang="nl-BE"/>
          </a:p>
        </p:txBody>
      </p:sp>
    </p:spTree>
    <p:extLst>
      <p:ext uri="{BB962C8B-B14F-4D97-AF65-F5344CB8AC3E}">
        <p14:creationId xmlns:p14="http://schemas.microsoft.com/office/powerpoint/2010/main" val="67754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025F53-CA76-4650-960E-8955E1C7031A}" type="datetimeFigureOut">
              <a:rPr lang="nl-BE" smtClean="0"/>
              <a:t>30/10/2018</a:t>
            </a:fld>
            <a:endParaRPr lang="nl-B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A72CF43-4BFE-4676-BF67-BB894BF412C7}" type="slidenum">
              <a:rPr lang="nl-BE" smtClean="0"/>
              <a:t>‹#›</a:t>
            </a:fld>
            <a:endParaRPr lang="nl-BE"/>
          </a:p>
        </p:txBody>
      </p:sp>
    </p:spTree>
    <p:extLst>
      <p:ext uri="{BB962C8B-B14F-4D97-AF65-F5344CB8AC3E}">
        <p14:creationId xmlns:p14="http://schemas.microsoft.com/office/powerpoint/2010/main" val="16319625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B1FA-FB16-4C86-B0E2-1385ED0AD253}"/>
              </a:ext>
            </a:extLst>
          </p:cNvPr>
          <p:cNvSpPr>
            <a:spLocks noGrp="1"/>
          </p:cNvSpPr>
          <p:nvPr>
            <p:ph type="ctrTitle"/>
          </p:nvPr>
        </p:nvSpPr>
        <p:spPr>
          <a:xfrm>
            <a:off x="850232" y="2404534"/>
            <a:ext cx="8423771" cy="1646302"/>
          </a:xfrm>
        </p:spPr>
        <p:txBody>
          <a:bodyPr>
            <a:normAutofit fontScale="90000"/>
          </a:bodyPr>
          <a:lstStyle/>
          <a:p>
            <a:r>
              <a:rPr lang="en-US" dirty="0"/>
              <a:t>Three-dimensional structure of a coronal streamer observed by SOHO/LASCO and STEREO/COR2</a:t>
            </a:r>
            <a:endParaRPr lang="nl-BE" dirty="0"/>
          </a:p>
        </p:txBody>
      </p:sp>
      <p:sp>
        <p:nvSpPr>
          <p:cNvPr id="3" name="Subtitle 2">
            <a:extLst>
              <a:ext uri="{FF2B5EF4-FFF2-40B4-BE49-F238E27FC236}">
                <a16:creationId xmlns:a16="http://schemas.microsoft.com/office/drawing/2014/main" id="{CB4DC8CF-6E90-40CF-B99A-E77025DBF396}"/>
              </a:ext>
            </a:extLst>
          </p:cNvPr>
          <p:cNvSpPr>
            <a:spLocks noGrp="1"/>
          </p:cNvSpPr>
          <p:nvPr>
            <p:ph type="subTitle" idx="1"/>
          </p:nvPr>
        </p:nvSpPr>
        <p:spPr/>
        <p:txBody>
          <a:bodyPr>
            <a:normAutofit/>
          </a:bodyPr>
          <a:lstStyle/>
          <a:p>
            <a:r>
              <a:rPr lang="en-US" b="1" dirty="0"/>
              <a:t>Bieke Decraemer</a:t>
            </a:r>
            <a:r>
              <a:rPr lang="en-US" dirty="0"/>
              <a:t>, Andrei Zhukov, Tom Van </a:t>
            </a:r>
            <a:r>
              <a:rPr lang="en-US" dirty="0" err="1"/>
              <a:t>Doorsselaere</a:t>
            </a:r>
            <a:endParaRPr lang="en-US" dirty="0"/>
          </a:p>
          <a:p>
            <a:endParaRPr lang="en-US" dirty="0"/>
          </a:p>
        </p:txBody>
      </p:sp>
      <p:sp>
        <p:nvSpPr>
          <p:cNvPr id="4" name="TextBox 3">
            <a:extLst>
              <a:ext uri="{FF2B5EF4-FFF2-40B4-BE49-F238E27FC236}">
                <a16:creationId xmlns:a16="http://schemas.microsoft.com/office/drawing/2014/main" id="{AF21C5B5-7E47-4337-BF46-2AF382C7AEFD}"/>
              </a:ext>
            </a:extLst>
          </p:cNvPr>
          <p:cNvSpPr txBox="1"/>
          <p:nvPr/>
        </p:nvSpPr>
        <p:spPr>
          <a:xfrm>
            <a:off x="3337537" y="5934670"/>
            <a:ext cx="8854462" cy="923330"/>
          </a:xfrm>
          <a:prstGeom prst="rect">
            <a:avLst/>
          </a:prstGeom>
          <a:noFill/>
        </p:spPr>
        <p:txBody>
          <a:bodyPr wrap="square" rtlCol="0">
            <a:spAutoFit/>
          </a:bodyPr>
          <a:lstStyle/>
          <a:p>
            <a:pPr algn="r"/>
            <a:r>
              <a:rPr lang="en-US" dirty="0"/>
              <a:t>Solar Terrestrial Centre of Excellence – SIDC, Royal Observatory of Belgium, Belgium</a:t>
            </a:r>
          </a:p>
          <a:p>
            <a:pPr algn="r"/>
            <a:r>
              <a:rPr lang="en-US" dirty="0"/>
              <a:t>Centre for mathematical Plasma Astrophysics – </a:t>
            </a:r>
            <a:r>
              <a:rPr lang="en-US" dirty="0" err="1"/>
              <a:t>CmPA</a:t>
            </a:r>
            <a:r>
              <a:rPr lang="en-US" dirty="0"/>
              <a:t>, KU Leuven, Belgium</a:t>
            </a:r>
          </a:p>
          <a:p>
            <a:pPr algn="r"/>
            <a:endParaRPr lang="nl-BE" dirty="0"/>
          </a:p>
        </p:txBody>
      </p:sp>
      <p:pic>
        <p:nvPicPr>
          <p:cNvPr id="6" name="Picture 5">
            <a:extLst>
              <a:ext uri="{FF2B5EF4-FFF2-40B4-BE49-F238E27FC236}">
                <a16:creationId xmlns:a16="http://schemas.microsoft.com/office/drawing/2014/main" id="{87B4F745-F252-485A-93A4-AE6CD7BC0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183" y="5934670"/>
            <a:ext cx="1482354" cy="528852"/>
          </a:xfrm>
          <a:prstGeom prst="rect">
            <a:avLst/>
          </a:prstGeom>
        </p:spPr>
      </p:pic>
      <p:pic>
        <p:nvPicPr>
          <p:cNvPr id="8" name="Picture 7" descr="A fighter jet flying through a blue sky&#10;&#10;Description generated with high confidence">
            <a:extLst>
              <a:ext uri="{FF2B5EF4-FFF2-40B4-BE49-F238E27FC236}">
                <a16:creationId xmlns:a16="http://schemas.microsoft.com/office/drawing/2014/main" id="{2034E189-0C95-4EA0-94C1-3D4964672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2" y="5519952"/>
            <a:ext cx="1533740" cy="1272363"/>
          </a:xfrm>
          <a:prstGeom prst="rect">
            <a:avLst/>
          </a:prstGeom>
        </p:spPr>
      </p:pic>
      <p:sp>
        <p:nvSpPr>
          <p:cNvPr id="5" name="TextBox 4">
            <a:extLst>
              <a:ext uri="{FF2B5EF4-FFF2-40B4-BE49-F238E27FC236}">
                <a16:creationId xmlns:a16="http://schemas.microsoft.com/office/drawing/2014/main" id="{DA88AD03-87A3-4D77-BA40-DA4AEFB7584F}"/>
              </a:ext>
            </a:extLst>
          </p:cNvPr>
          <p:cNvSpPr txBox="1"/>
          <p:nvPr/>
        </p:nvSpPr>
        <p:spPr>
          <a:xfrm>
            <a:off x="3337537" y="4438755"/>
            <a:ext cx="5446245" cy="369332"/>
          </a:xfrm>
          <a:prstGeom prst="rect">
            <a:avLst/>
          </a:prstGeom>
          <a:noFill/>
        </p:spPr>
        <p:txBody>
          <a:bodyPr wrap="square" rtlCol="0">
            <a:spAutoFit/>
          </a:bodyPr>
          <a:lstStyle/>
          <a:p>
            <a:r>
              <a:rPr lang="en-US" dirty="0"/>
              <a:t>SDO Workshop, Ghent, Belgium, October 31, 2018 </a:t>
            </a:r>
            <a:endParaRPr lang="nl-BE" dirty="0"/>
          </a:p>
        </p:txBody>
      </p:sp>
    </p:spTree>
    <p:extLst>
      <p:ext uri="{BB962C8B-B14F-4D97-AF65-F5344CB8AC3E}">
        <p14:creationId xmlns:p14="http://schemas.microsoft.com/office/powerpoint/2010/main" val="2719374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6DC5-AC61-424C-872B-119FFC976292}"/>
              </a:ext>
            </a:extLst>
          </p:cNvPr>
          <p:cNvSpPr>
            <a:spLocks noGrp="1"/>
          </p:cNvSpPr>
          <p:nvPr>
            <p:ph type="title"/>
          </p:nvPr>
        </p:nvSpPr>
        <p:spPr>
          <a:xfrm>
            <a:off x="6625258" y="192087"/>
            <a:ext cx="3932237" cy="1600200"/>
          </a:xfrm>
        </p:spPr>
        <p:txBody>
          <a:bodyPr>
            <a:normAutofit/>
          </a:bodyPr>
          <a:lstStyle/>
          <a:p>
            <a:r>
              <a:rPr lang="en-US" sz="2800" dirty="0"/>
              <a:t>Results – Radial fit</a:t>
            </a:r>
            <a:endParaRPr lang="nl-BE" sz="2800" dirty="0"/>
          </a:p>
        </p:txBody>
      </p:sp>
      <p:pic>
        <p:nvPicPr>
          <p:cNvPr id="5" name="Content Placeholder 4" descr="A close up of a map&#10;&#10;Description generated with very high confidence">
            <a:extLst>
              <a:ext uri="{FF2B5EF4-FFF2-40B4-BE49-F238E27FC236}">
                <a16:creationId xmlns:a16="http://schemas.microsoft.com/office/drawing/2014/main" id="{76A85546-1DB0-49BE-A230-6C21DC43B85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25" b="525"/>
          <a:stretch>
            <a:fillRect/>
          </a:stretch>
        </p:blipFill>
        <p:spPr>
          <a:xfrm>
            <a:off x="327102" y="992187"/>
            <a:ext cx="6172200" cy="4873625"/>
          </a:xfrm>
        </p:spPr>
      </p:pic>
      <p:sp>
        <p:nvSpPr>
          <p:cNvPr id="7" name="Text Placeholder 6">
            <a:extLst>
              <a:ext uri="{FF2B5EF4-FFF2-40B4-BE49-F238E27FC236}">
                <a16:creationId xmlns:a16="http://schemas.microsoft.com/office/drawing/2014/main" id="{30C0728B-9AB5-42D9-8B17-45040EFE4A3B}"/>
              </a:ext>
            </a:extLst>
          </p:cNvPr>
          <p:cNvSpPr>
            <a:spLocks noGrp="1"/>
          </p:cNvSpPr>
          <p:nvPr>
            <p:ph type="body" sz="half" idx="2"/>
          </p:nvPr>
        </p:nvSpPr>
        <p:spPr>
          <a:xfrm>
            <a:off x="6625258" y="1961945"/>
            <a:ext cx="3072415" cy="3811588"/>
          </a:xfrm>
        </p:spPr>
        <p:txBody>
          <a:bodyPr>
            <a:norm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Next we do a minimization procedure using one radial profile along the edge-on view and one circular profile along the face-on view to determine the still to be fitted parameters.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radial profile of the modeled brightness is in good agreement with the observations</a:t>
            </a:r>
          </a:p>
          <a:p>
            <a:pPr marL="285750" indent="-285750">
              <a:buFont typeface="Arial" panose="020B0604020202020204" pitchFamily="34" charset="0"/>
              <a:buChar char="•"/>
            </a:pPr>
            <a:endParaRPr lang="nl-BE" sz="1400" dirty="0"/>
          </a:p>
        </p:txBody>
      </p:sp>
    </p:spTree>
    <p:extLst>
      <p:ext uri="{BB962C8B-B14F-4D97-AF65-F5344CB8AC3E}">
        <p14:creationId xmlns:p14="http://schemas.microsoft.com/office/powerpoint/2010/main" val="126730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914C-5C82-41F0-AE48-B635B14572A3}"/>
              </a:ext>
            </a:extLst>
          </p:cNvPr>
          <p:cNvSpPr>
            <a:spLocks noGrp="1"/>
          </p:cNvSpPr>
          <p:nvPr>
            <p:ph type="title"/>
          </p:nvPr>
        </p:nvSpPr>
        <p:spPr>
          <a:xfrm>
            <a:off x="677334" y="857249"/>
            <a:ext cx="3854528" cy="1278466"/>
          </a:xfrm>
        </p:spPr>
        <p:txBody>
          <a:bodyPr>
            <a:normAutofit/>
          </a:bodyPr>
          <a:lstStyle/>
          <a:p>
            <a:r>
              <a:rPr lang="en-US" sz="2800" dirty="0"/>
              <a:t>Results – Azimuthal fit</a:t>
            </a:r>
            <a:endParaRPr lang="nl-BE" sz="2800" dirty="0"/>
          </a:p>
        </p:txBody>
      </p:sp>
      <p:pic>
        <p:nvPicPr>
          <p:cNvPr id="9" name="Content Placeholder 8" descr="A close up of a map&#10;&#10;Description generated with high confidence">
            <a:extLst>
              <a:ext uri="{FF2B5EF4-FFF2-40B4-BE49-F238E27FC236}">
                <a16:creationId xmlns:a16="http://schemas.microsoft.com/office/drawing/2014/main" id="{DBC184A4-5D52-40BD-8DD6-7016A5C463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7386" y="836941"/>
            <a:ext cx="6479742" cy="5184117"/>
          </a:xfrm>
        </p:spPr>
      </p:pic>
      <p:sp>
        <p:nvSpPr>
          <p:cNvPr id="10" name="Text Placeholder 9">
            <a:extLst>
              <a:ext uri="{FF2B5EF4-FFF2-40B4-BE49-F238E27FC236}">
                <a16:creationId xmlns:a16="http://schemas.microsoft.com/office/drawing/2014/main" id="{D1C5529B-9816-47AB-9598-16BA78C299A8}"/>
              </a:ext>
            </a:extLst>
          </p:cNvPr>
          <p:cNvSpPr>
            <a:spLocks noGrp="1"/>
          </p:cNvSpPr>
          <p:nvPr>
            <p:ph type="body" sz="half" idx="2"/>
          </p:nvPr>
        </p:nvSpPr>
        <p:spPr>
          <a:xfrm>
            <a:off x="677334" y="2315251"/>
            <a:ext cx="3854528" cy="3123023"/>
          </a:xfrm>
        </p:spPr>
        <p:txBody>
          <a:bodyPr>
            <a:norm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 the circular profile, the modulation at the center is quite nicely reproduced, while it smoothens towards the edges.</a:t>
            </a:r>
          </a:p>
          <a:p>
            <a:pPr marL="285750" indent="-285750">
              <a:buFont typeface="Arial" panose="020B0604020202020204" pitchFamily="34" charset="0"/>
              <a:buChar char="•"/>
            </a:pPr>
            <a:r>
              <a:rPr lang="en-US" sz="1600" dirty="0"/>
              <a:t>Even though we only use a single profile at one selected height, both profiles at 4 and 11 Solar radii are well reproduced. The assumption of quasi-radial structures in the face-on view is thus very reasonable.</a:t>
            </a:r>
          </a:p>
          <a:p>
            <a:pPr marL="285750" indent="-285750">
              <a:buFont typeface="Arial" panose="020B0604020202020204" pitchFamily="34" charset="0"/>
              <a:buChar char="•"/>
            </a:pPr>
            <a:endParaRPr lang="nl-BE" sz="1600" dirty="0"/>
          </a:p>
        </p:txBody>
      </p:sp>
    </p:spTree>
    <p:extLst>
      <p:ext uri="{BB962C8B-B14F-4D97-AF65-F5344CB8AC3E}">
        <p14:creationId xmlns:p14="http://schemas.microsoft.com/office/powerpoint/2010/main" val="386239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F963-B977-405E-A258-042F226C20A4}"/>
              </a:ext>
            </a:extLst>
          </p:cNvPr>
          <p:cNvSpPr>
            <a:spLocks noGrp="1"/>
          </p:cNvSpPr>
          <p:nvPr>
            <p:ph type="title"/>
          </p:nvPr>
        </p:nvSpPr>
        <p:spPr/>
        <p:txBody>
          <a:bodyPr/>
          <a:lstStyle/>
          <a:p>
            <a:r>
              <a:rPr lang="en-US" dirty="0"/>
              <a:t>Results – forward modeled views</a:t>
            </a:r>
            <a:endParaRPr lang="nl-BE" dirty="0"/>
          </a:p>
        </p:txBody>
      </p:sp>
      <p:pic>
        <p:nvPicPr>
          <p:cNvPr id="10" name="Content Placeholder 9" descr="A picture containing object&#10;&#10;Description generated with high confidence">
            <a:extLst>
              <a:ext uri="{FF2B5EF4-FFF2-40B4-BE49-F238E27FC236}">
                <a16:creationId xmlns:a16="http://schemas.microsoft.com/office/drawing/2014/main" id="{A4620999-61CA-45FA-BD51-02D1BAEF531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8675" y="2160588"/>
            <a:ext cx="3881437" cy="3881437"/>
          </a:xfrm>
        </p:spPr>
      </p:pic>
      <p:pic>
        <p:nvPicPr>
          <p:cNvPr id="12" name="Content Placeholder 11" descr="A picture containing object&#10;&#10;Description generated with high confidence">
            <a:extLst>
              <a:ext uri="{FF2B5EF4-FFF2-40B4-BE49-F238E27FC236}">
                <a16:creationId xmlns:a16="http://schemas.microsoft.com/office/drawing/2014/main" id="{238D4133-9794-4325-A55E-B38E96F19E1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1131" y="2160588"/>
            <a:ext cx="3881437" cy="3881437"/>
          </a:xfrm>
        </p:spPr>
      </p:pic>
    </p:spTree>
    <p:extLst>
      <p:ext uri="{BB962C8B-B14F-4D97-AF65-F5344CB8AC3E}">
        <p14:creationId xmlns:p14="http://schemas.microsoft.com/office/powerpoint/2010/main" val="158391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1366CF-5305-4351-85B1-33688242F50F}"/>
              </a:ext>
            </a:extLst>
          </p:cNvPr>
          <p:cNvSpPr>
            <a:spLocks noGrp="1"/>
          </p:cNvSpPr>
          <p:nvPr>
            <p:ph type="title"/>
          </p:nvPr>
        </p:nvSpPr>
        <p:spPr>
          <a:xfrm>
            <a:off x="336884" y="1419851"/>
            <a:ext cx="2197769" cy="591220"/>
          </a:xfrm>
        </p:spPr>
        <p:txBody>
          <a:bodyPr>
            <a:normAutofit fontScale="90000"/>
          </a:bodyPr>
          <a:lstStyle/>
          <a:p>
            <a:r>
              <a:rPr lang="en-US" sz="2800" dirty="0"/>
              <a:t>Comparison of model with observations</a:t>
            </a:r>
            <a:endParaRPr lang="nl-BE" sz="2800" dirty="0"/>
          </a:p>
        </p:txBody>
      </p:sp>
      <p:pic>
        <p:nvPicPr>
          <p:cNvPr id="7" name="Picture 6">
            <a:extLst>
              <a:ext uri="{FF2B5EF4-FFF2-40B4-BE49-F238E27FC236}">
                <a16:creationId xmlns:a16="http://schemas.microsoft.com/office/drawing/2014/main" id="{B6DFE3F2-6771-4653-A66D-C4F62C344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454" y="250984"/>
            <a:ext cx="2756373" cy="2756373"/>
          </a:xfrm>
          <a:prstGeom prst="rect">
            <a:avLst/>
          </a:prstGeom>
        </p:spPr>
      </p:pic>
      <p:pic>
        <p:nvPicPr>
          <p:cNvPr id="13" name="Picture 12" descr="A picture containing outdoor, stop, red&#10;&#10;Description generated with high confidence">
            <a:extLst>
              <a:ext uri="{FF2B5EF4-FFF2-40B4-BE49-F238E27FC236}">
                <a16:creationId xmlns:a16="http://schemas.microsoft.com/office/drawing/2014/main" id="{136360CE-0D9C-400F-9F32-01F57B1B3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99" y="3672110"/>
            <a:ext cx="4857750" cy="2419350"/>
          </a:xfrm>
          <a:prstGeom prst="rect">
            <a:avLst/>
          </a:prstGeom>
        </p:spPr>
      </p:pic>
      <p:pic>
        <p:nvPicPr>
          <p:cNvPr id="17" name="Picture 16" descr="A picture containing object&#10;&#10;Description generated with very high confidence">
            <a:extLst>
              <a:ext uri="{FF2B5EF4-FFF2-40B4-BE49-F238E27FC236}">
                <a16:creationId xmlns:a16="http://schemas.microsoft.com/office/drawing/2014/main" id="{DDB3319B-30BB-4DB7-B3E9-2DDFE880C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059" y="3657651"/>
            <a:ext cx="4877481" cy="2448267"/>
          </a:xfrm>
          <a:prstGeom prst="rect">
            <a:avLst/>
          </a:prstGeom>
        </p:spPr>
      </p:pic>
      <p:pic>
        <p:nvPicPr>
          <p:cNvPr id="19" name="Picture 18" descr="A picture containing object&#10;&#10;Description generated with very high confidence">
            <a:extLst>
              <a:ext uri="{FF2B5EF4-FFF2-40B4-BE49-F238E27FC236}">
                <a16:creationId xmlns:a16="http://schemas.microsoft.com/office/drawing/2014/main" id="{3551DACC-D25A-4A63-AEF2-D1AE54649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4059" y="250984"/>
            <a:ext cx="2751072" cy="2756373"/>
          </a:xfrm>
          <a:prstGeom prst="rect">
            <a:avLst/>
          </a:prstGeom>
        </p:spPr>
      </p:pic>
    </p:spTree>
    <p:extLst>
      <p:ext uri="{BB962C8B-B14F-4D97-AF65-F5344CB8AC3E}">
        <p14:creationId xmlns:p14="http://schemas.microsoft.com/office/powerpoint/2010/main" val="364420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ADD1-03AD-4DC6-842D-2637278908BE}"/>
              </a:ext>
            </a:extLst>
          </p:cNvPr>
          <p:cNvSpPr>
            <a:spLocks noGrp="1"/>
          </p:cNvSpPr>
          <p:nvPr>
            <p:ph type="title"/>
          </p:nvPr>
        </p:nvSpPr>
        <p:spPr/>
        <p:txBody>
          <a:bodyPr/>
          <a:lstStyle/>
          <a:p>
            <a:r>
              <a:rPr lang="en-US" dirty="0"/>
              <a:t>Conclusions and outlook</a:t>
            </a:r>
            <a:endParaRPr lang="nl-BE" dirty="0"/>
          </a:p>
        </p:txBody>
      </p:sp>
      <p:sp>
        <p:nvSpPr>
          <p:cNvPr id="3" name="Content Placeholder 2">
            <a:extLst>
              <a:ext uri="{FF2B5EF4-FFF2-40B4-BE49-F238E27FC236}">
                <a16:creationId xmlns:a16="http://schemas.microsoft.com/office/drawing/2014/main" id="{2E69DAB9-7E01-4109-889C-44259462AB9E}"/>
              </a:ext>
            </a:extLst>
          </p:cNvPr>
          <p:cNvSpPr>
            <a:spLocks noGrp="1"/>
          </p:cNvSpPr>
          <p:nvPr>
            <p:ph idx="1"/>
          </p:nvPr>
        </p:nvSpPr>
        <p:spPr>
          <a:xfrm>
            <a:off x="677334" y="1732547"/>
            <a:ext cx="8596668" cy="4308815"/>
          </a:xfrm>
        </p:spPr>
        <p:txBody>
          <a:bodyPr>
            <a:normAutofit/>
          </a:bodyPr>
          <a:lstStyle/>
          <a:p>
            <a:r>
              <a:rPr lang="en-US" sz="2000" dirty="0"/>
              <a:t>We developed a forward model based on plausible assumptions about the 3D streamer structure, which is optimized by fitting it to observational data taken by SOHO and STEREO A in quadrature.</a:t>
            </a:r>
          </a:p>
          <a:p>
            <a:r>
              <a:rPr lang="en-US" sz="2000" dirty="0"/>
              <a:t>Our model sheds light on the fine three-dimensional structure of the electron density distribution in coronal streamers.</a:t>
            </a:r>
          </a:p>
          <a:p>
            <a:r>
              <a:rPr lang="en-US" sz="2000" dirty="0"/>
              <a:t>Our model can reproduce the observations reasonably well, though it has some problems with the assumption that coronal streamers are purely radial features.</a:t>
            </a:r>
          </a:p>
          <a:p>
            <a:r>
              <a:rPr lang="en-US" sz="2000" dirty="0"/>
              <a:t>This density model can now be used as a background density model for the modelling of e.g. streamer wave events.</a:t>
            </a:r>
          </a:p>
          <a:p>
            <a:endParaRPr lang="en-US" sz="2000" dirty="0"/>
          </a:p>
        </p:txBody>
      </p:sp>
    </p:spTree>
    <p:extLst>
      <p:ext uri="{BB962C8B-B14F-4D97-AF65-F5344CB8AC3E}">
        <p14:creationId xmlns:p14="http://schemas.microsoft.com/office/powerpoint/2010/main" val="246382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34BE-1773-4DCC-9759-76E195B315DD}"/>
              </a:ext>
            </a:extLst>
          </p:cNvPr>
          <p:cNvSpPr>
            <a:spLocks noGrp="1"/>
          </p:cNvSpPr>
          <p:nvPr>
            <p:ph type="title"/>
          </p:nvPr>
        </p:nvSpPr>
        <p:spPr/>
        <p:txBody>
          <a:bodyPr/>
          <a:lstStyle/>
          <a:p>
            <a:r>
              <a:rPr lang="en-US" dirty="0"/>
              <a:t>Introduction</a:t>
            </a:r>
            <a:endParaRPr lang="nl-BE" dirty="0"/>
          </a:p>
        </p:txBody>
      </p:sp>
      <p:sp>
        <p:nvSpPr>
          <p:cNvPr id="4" name="Content Placeholder 3">
            <a:extLst>
              <a:ext uri="{FF2B5EF4-FFF2-40B4-BE49-F238E27FC236}">
                <a16:creationId xmlns:a16="http://schemas.microsoft.com/office/drawing/2014/main" id="{3A7BB295-3ADB-4C74-B982-9C6508ED9B57}"/>
              </a:ext>
            </a:extLst>
          </p:cNvPr>
          <p:cNvSpPr>
            <a:spLocks noGrp="1"/>
          </p:cNvSpPr>
          <p:nvPr>
            <p:ph sz="half" idx="1"/>
          </p:nvPr>
        </p:nvSpPr>
        <p:spPr/>
        <p:txBody>
          <a:bodyPr>
            <a:normAutofit/>
          </a:bodyPr>
          <a:lstStyle/>
          <a:p>
            <a:r>
              <a:rPr lang="en-US" dirty="0"/>
              <a:t>Helmet streamers are a prominent manifestation of magnetic structures with current sheets in the Solar corona.</a:t>
            </a:r>
          </a:p>
          <a:p>
            <a:r>
              <a:rPr lang="en-US" dirty="0"/>
              <a:t>These large-scale structures are regions with high plasma density, overlying active regions and filament channels.</a:t>
            </a:r>
          </a:p>
          <a:p>
            <a:r>
              <a:rPr lang="en-US" dirty="0"/>
              <a:t>We investigate the 3D structure of coronal streamers, observed by white-light coronagraphs (SOHO/LASCO and STEREO/COR2).</a:t>
            </a:r>
            <a:endParaRPr lang="nl-BE" dirty="0"/>
          </a:p>
        </p:txBody>
      </p:sp>
      <p:grpSp>
        <p:nvGrpSpPr>
          <p:cNvPr id="6" name="Group 5">
            <a:extLst>
              <a:ext uri="{FF2B5EF4-FFF2-40B4-BE49-F238E27FC236}">
                <a16:creationId xmlns:a16="http://schemas.microsoft.com/office/drawing/2014/main" id="{39CA9E7B-BCCB-4A47-A7CD-483FEE9BC05E}"/>
              </a:ext>
            </a:extLst>
          </p:cNvPr>
          <p:cNvGrpSpPr/>
          <p:nvPr/>
        </p:nvGrpSpPr>
        <p:grpSpPr>
          <a:xfrm>
            <a:off x="5696125" y="1073791"/>
            <a:ext cx="5269867" cy="4990253"/>
            <a:chOff x="1189896" y="1450752"/>
            <a:chExt cx="4874874" cy="5101075"/>
          </a:xfrm>
        </p:grpSpPr>
        <p:pic>
          <p:nvPicPr>
            <p:cNvPr id="7" name="Picture 6">
              <a:extLst>
                <a:ext uri="{FF2B5EF4-FFF2-40B4-BE49-F238E27FC236}">
                  <a16:creationId xmlns:a16="http://schemas.microsoft.com/office/drawing/2014/main" id="{08E6F2AA-C2FF-4128-983C-E2841790E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896" y="1450752"/>
              <a:ext cx="4874874" cy="5101075"/>
            </a:xfrm>
            <a:prstGeom prst="rect">
              <a:avLst/>
            </a:prstGeom>
          </p:spPr>
        </p:pic>
        <p:sp>
          <p:nvSpPr>
            <p:cNvPr id="8" name="Arrow: Up 7">
              <a:extLst>
                <a:ext uri="{FF2B5EF4-FFF2-40B4-BE49-F238E27FC236}">
                  <a16:creationId xmlns:a16="http://schemas.microsoft.com/office/drawing/2014/main" id="{E2566213-B06C-4AED-9D94-CCA3AA506354}"/>
                </a:ext>
              </a:extLst>
            </p:cNvPr>
            <p:cNvSpPr/>
            <p:nvPr/>
          </p:nvSpPr>
          <p:spPr>
            <a:xfrm rot="19484239">
              <a:off x="3065330" y="4689724"/>
              <a:ext cx="214136" cy="832269"/>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73704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50AB-44B4-470F-90E6-86AB5C7F9C53}"/>
              </a:ext>
            </a:extLst>
          </p:cNvPr>
          <p:cNvSpPr>
            <a:spLocks noGrp="1"/>
          </p:cNvSpPr>
          <p:nvPr>
            <p:ph type="title"/>
          </p:nvPr>
        </p:nvSpPr>
        <p:spPr/>
        <p:txBody>
          <a:bodyPr/>
          <a:lstStyle/>
          <a:p>
            <a:r>
              <a:rPr lang="en-US" dirty="0"/>
              <a:t>Observations from different vantage points</a:t>
            </a:r>
            <a:endParaRPr lang="nl-BE" dirty="0"/>
          </a:p>
        </p:txBody>
      </p:sp>
      <p:pic>
        <p:nvPicPr>
          <p:cNvPr id="5" name="Content Placeholder 4" descr="A close up of a map&#10;&#10;Description generated with high confidence">
            <a:extLst>
              <a:ext uri="{FF2B5EF4-FFF2-40B4-BE49-F238E27FC236}">
                <a16:creationId xmlns:a16="http://schemas.microsoft.com/office/drawing/2014/main" id="{24236A8D-087E-4D08-A26B-C95BA27574A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428082"/>
            <a:ext cx="4183062" cy="3346449"/>
          </a:xfrm>
        </p:spPr>
      </p:pic>
      <p:sp>
        <p:nvSpPr>
          <p:cNvPr id="6" name="Content Placeholder 5">
            <a:extLst>
              <a:ext uri="{FF2B5EF4-FFF2-40B4-BE49-F238E27FC236}">
                <a16:creationId xmlns:a16="http://schemas.microsoft.com/office/drawing/2014/main" id="{CD0F0637-35BA-42C1-87C9-A3257D54A878}"/>
              </a:ext>
            </a:extLst>
          </p:cNvPr>
          <p:cNvSpPr>
            <a:spLocks noGrp="1"/>
          </p:cNvSpPr>
          <p:nvPr>
            <p:ph sz="half" idx="2"/>
          </p:nvPr>
        </p:nvSpPr>
        <p:spPr>
          <a:xfrm>
            <a:off x="4999261" y="1717295"/>
            <a:ext cx="4663631" cy="3880773"/>
          </a:xfrm>
        </p:spPr>
        <p:txBody>
          <a:bodyPr>
            <a:normAutofit/>
          </a:bodyPr>
          <a:lstStyle/>
          <a:p>
            <a:r>
              <a:rPr lang="en-US" dirty="0"/>
              <a:t>The streamer used in this study was observed edge-on with COR2 onboard STEREO A on April 30, 2011. </a:t>
            </a:r>
          </a:p>
          <a:p>
            <a:r>
              <a:rPr lang="en-US" dirty="0"/>
              <a:t>The view of SOHO/LASCO at this moment corresponds to the face-on view of the same streamer. </a:t>
            </a:r>
          </a:p>
          <a:p>
            <a:r>
              <a:rPr lang="en-US" dirty="0"/>
              <a:t>At the time of observation STEREO A and Earth were separated by an angle of 91.415°.</a:t>
            </a:r>
          </a:p>
          <a:p>
            <a:r>
              <a:rPr lang="en-US" dirty="0"/>
              <a:t>Since this streamer is observed by two spacecraft nearly in quadrature, it is very well suited for 3D reconstructions.</a:t>
            </a:r>
          </a:p>
          <a:p>
            <a:endParaRPr lang="nl-BE" dirty="0"/>
          </a:p>
        </p:txBody>
      </p:sp>
    </p:spTree>
    <p:extLst>
      <p:ext uri="{BB962C8B-B14F-4D97-AF65-F5344CB8AC3E}">
        <p14:creationId xmlns:p14="http://schemas.microsoft.com/office/powerpoint/2010/main" val="25671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ky, blue, person&#10;&#10;Description generated with very high confidence">
            <a:extLst>
              <a:ext uri="{FF2B5EF4-FFF2-40B4-BE49-F238E27FC236}">
                <a16:creationId xmlns:a16="http://schemas.microsoft.com/office/drawing/2014/main" id="{3D5A92B4-286E-446C-806D-106AD47FD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257" y="1524424"/>
            <a:ext cx="4363179" cy="4307667"/>
          </a:xfrm>
          <a:prstGeom prst="rect">
            <a:avLst/>
          </a:prstGeom>
        </p:spPr>
      </p:pic>
      <p:sp>
        <p:nvSpPr>
          <p:cNvPr id="2" name="Title 1">
            <a:extLst>
              <a:ext uri="{FF2B5EF4-FFF2-40B4-BE49-F238E27FC236}">
                <a16:creationId xmlns:a16="http://schemas.microsoft.com/office/drawing/2014/main" id="{31D78933-F6D1-406D-9C0F-2260CADCBB11}"/>
              </a:ext>
            </a:extLst>
          </p:cNvPr>
          <p:cNvSpPr>
            <a:spLocks noGrp="1"/>
          </p:cNvSpPr>
          <p:nvPr>
            <p:ph type="title"/>
          </p:nvPr>
        </p:nvSpPr>
        <p:spPr>
          <a:xfrm>
            <a:off x="677333" y="609600"/>
            <a:ext cx="9404747" cy="1320800"/>
          </a:xfrm>
        </p:spPr>
        <p:txBody>
          <a:bodyPr/>
          <a:lstStyle/>
          <a:p>
            <a:r>
              <a:rPr lang="en-US" dirty="0"/>
              <a:t>Observations from different vantage points</a:t>
            </a:r>
            <a:endParaRPr lang="nl-BE" dirty="0"/>
          </a:p>
        </p:txBody>
      </p:sp>
      <p:cxnSp>
        <p:nvCxnSpPr>
          <p:cNvPr id="15" name="Straight Arrow Connector 14">
            <a:extLst>
              <a:ext uri="{FF2B5EF4-FFF2-40B4-BE49-F238E27FC236}">
                <a16:creationId xmlns:a16="http://schemas.microsoft.com/office/drawing/2014/main" id="{217E327F-A49E-4B5D-9AC2-0B66500EAB37}"/>
              </a:ext>
            </a:extLst>
          </p:cNvPr>
          <p:cNvCxnSpPr>
            <a:cxnSpLocks/>
          </p:cNvCxnSpPr>
          <p:nvPr/>
        </p:nvCxnSpPr>
        <p:spPr>
          <a:xfrm flipV="1">
            <a:off x="8765708" y="4473490"/>
            <a:ext cx="0" cy="5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18A4F90-0574-4F7F-B2DF-BC7F8FA58EC6}"/>
              </a:ext>
            </a:extLst>
          </p:cNvPr>
          <p:cNvSpPr txBox="1"/>
          <p:nvPr/>
        </p:nvSpPr>
        <p:spPr>
          <a:xfrm>
            <a:off x="2340528" y="6016465"/>
            <a:ext cx="2092424" cy="369332"/>
          </a:xfrm>
          <a:prstGeom prst="rect">
            <a:avLst/>
          </a:prstGeom>
          <a:noFill/>
        </p:spPr>
        <p:txBody>
          <a:bodyPr wrap="square" rtlCol="0">
            <a:spAutoFit/>
          </a:bodyPr>
          <a:lstStyle/>
          <a:p>
            <a:r>
              <a:rPr lang="en-US" dirty="0"/>
              <a:t>STEREO A / COR2</a:t>
            </a:r>
            <a:endParaRPr lang="nl-BE" dirty="0"/>
          </a:p>
        </p:txBody>
      </p:sp>
      <p:sp>
        <p:nvSpPr>
          <p:cNvPr id="21" name="TextBox 20">
            <a:extLst>
              <a:ext uri="{FF2B5EF4-FFF2-40B4-BE49-F238E27FC236}">
                <a16:creationId xmlns:a16="http://schemas.microsoft.com/office/drawing/2014/main" id="{817FB133-A7F7-41A9-B183-BB3D1D62E911}"/>
              </a:ext>
            </a:extLst>
          </p:cNvPr>
          <p:cNvSpPr txBox="1"/>
          <p:nvPr/>
        </p:nvSpPr>
        <p:spPr>
          <a:xfrm>
            <a:off x="7239699" y="6016465"/>
            <a:ext cx="2914481" cy="369332"/>
          </a:xfrm>
          <a:prstGeom prst="rect">
            <a:avLst/>
          </a:prstGeom>
          <a:noFill/>
        </p:spPr>
        <p:txBody>
          <a:bodyPr wrap="square" rtlCol="0">
            <a:spAutoFit/>
          </a:bodyPr>
          <a:lstStyle/>
          <a:p>
            <a:r>
              <a:rPr lang="en-US" dirty="0"/>
              <a:t>SOHO / LASCO C2 and C3</a:t>
            </a:r>
            <a:endParaRPr lang="nl-BE" dirty="0"/>
          </a:p>
        </p:txBody>
      </p:sp>
      <p:pic>
        <p:nvPicPr>
          <p:cNvPr id="4" name="Picture 3">
            <a:extLst>
              <a:ext uri="{FF2B5EF4-FFF2-40B4-BE49-F238E27FC236}">
                <a16:creationId xmlns:a16="http://schemas.microsoft.com/office/drawing/2014/main" id="{0C3F2D9F-4AE0-40CE-A4F9-37910861C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87" y="1524424"/>
            <a:ext cx="4291764" cy="4291764"/>
          </a:xfrm>
          <a:prstGeom prst="rect">
            <a:avLst/>
          </a:prstGeom>
        </p:spPr>
      </p:pic>
      <p:sp>
        <p:nvSpPr>
          <p:cNvPr id="14" name="Arc 13">
            <a:extLst>
              <a:ext uri="{FF2B5EF4-FFF2-40B4-BE49-F238E27FC236}">
                <a16:creationId xmlns:a16="http://schemas.microsoft.com/office/drawing/2014/main" id="{A4A98D33-CFD3-4FCE-834D-576C2E8766EF}"/>
              </a:ext>
            </a:extLst>
          </p:cNvPr>
          <p:cNvSpPr/>
          <p:nvPr/>
        </p:nvSpPr>
        <p:spPr>
          <a:xfrm rot="7381621">
            <a:off x="7738266" y="2348601"/>
            <a:ext cx="1924971" cy="2043719"/>
          </a:xfrm>
          <a:prstGeom prst="arc">
            <a:avLst>
              <a:gd name="adj1" fmla="val 17863777"/>
              <a:gd name="adj2" fmla="val 210993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408087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1195-DAFB-47A4-9E15-7FAD8D7D7CF5}"/>
              </a:ext>
            </a:extLst>
          </p:cNvPr>
          <p:cNvSpPr>
            <a:spLocks noGrp="1"/>
          </p:cNvSpPr>
          <p:nvPr>
            <p:ph type="title"/>
          </p:nvPr>
        </p:nvSpPr>
        <p:spPr>
          <a:xfrm>
            <a:off x="839788" y="651030"/>
            <a:ext cx="4165349" cy="1248962"/>
          </a:xfrm>
        </p:spPr>
        <p:txBody>
          <a:bodyPr>
            <a:normAutofit/>
          </a:bodyPr>
          <a:lstStyle/>
          <a:p>
            <a:r>
              <a:rPr lang="en-US" sz="3200" dirty="0"/>
              <a:t>Identifying the streamer location</a:t>
            </a:r>
            <a:endParaRPr lang="nl-BE" sz="3200" dirty="0"/>
          </a:p>
        </p:txBody>
      </p:sp>
      <p:pic>
        <p:nvPicPr>
          <p:cNvPr id="5" name="Content Placeholder 4" descr="A screenshot of a cell phone&#10;&#10;Description generated with high confidence">
            <a:extLst>
              <a:ext uri="{FF2B5EF4-FFF2-40B4-BE49-F238E27FC236}">
                <a16:creationId xmlns:a16="http://schemas.microsoft.com/office/drawing/2014/main" id="{9055F495-F935-4991-8617-1D12CF5296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2786" y="0"/>
            <a:ext cx="6318855" cy="3590258"/>
          </a:xfrm>
        </p:spPr>
      </p:pic>
      <p:sp>
        <p:nvSpPr>
          <p:cNvPr id="6" name="Text Placeholder 5">
            <a:extLst>
              <a:ext uri="{FF2B5EF4-FFF2-40B4-BE49-F238E27FC236}">
                <a16:creationId xmlns:a16="http://schemas.microsoft.com/office/drawing/2014/main" id="{83AAB642-B4A0-4153-9A7C-7BF8E412D6B4}"/>
              </a:ext>
            </a:extLst>
          </p:cNvPr>
          <p:cNvSpPr>
            <a:spLocks noGrp="1"/>
          </p:cNvSpPr>
          <p:nvPr>
            <p:ph type="body" sz="half" idx="2"/>
          </p:nvPr>
        </p:nvSpPr>
        <p:spPr>
          <a:xfrm>
            <a:off x="839788" y="2057399"/>
            <a:ext cx="3932237" cy="4149572"/>
          </a:xfrm>
        </p:spPr>
        <p:txBody>
          <a:bodyPr>
            <a:normAutofit fontScale="92500" lnSpcReduction="20000"/>
          </a:bodyPr>
          <a:lstStyle/>
          <a:p>
            <a:pPr marL="457200" indent="-457200">
              <a:buFont typeface="Arial" panose="020B0604020202020204" pitchFamily="34" charset="0"/>
              <a:buChar char="•"/>
            </a:pPr>
            <a:r>
              <a:rPr lang="en-US" sz="2000" dirty="0"/>
              <a:t>In the synoptic map the streamer structure spans about 40° at a latitude of -39° (the part curved towards the pole is due to the projection effect).</a:t>
            </a:r>
          </a:p>
          <a:p>
            <a:pPr marL="457200" indent="-457200">
              <a:buFont typeface="Arial" panose="020B0604020202020204" pitchFamily="34" charset="0"/>
              <a:buChar char="•"/>
            </a:pPr>
            <a:r>
              <a:rPr lang="en-US" sz="2000" dirty="0"/>
              <a:t>This corresponds to the part of the source surface magnetic neutral line (calculated on the base of the PFSS extrapolation of the WSO magnetogram) extending nearly parallel to the equator. This indicates that the streamer is centered around a current sheet in the corona.</a:t>
            </a:r>
            <a:endParaRPr lang="nl-BE" sz="2000" dirty="0"/>
          </a:p>
        </p:txBody>
      </p:sp>
      <p:pic>
        <p:nvPicPr>
          <p:cNvPr id="8" name="Picture 7" descr="A picture containing text, map&#10;&#10;Description generated with very high confidence">
            <a:extLst>
              <a:ext uri="{FF2B5EF4-FFF2-40B4-BE49-F238E27FC236}">
                <a16:creationId xmlns:a16="http://schemas.microsoft.com/office/drawing/2014/main" id="{5E6FC005-5A23-4B37-AE62-FD4DAA6E8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008" y="3550124"/>
            <a:ext cx="6392409" cy="3307876"/>
          </a:xfrm>
          <a:prstGeom prst="rect">
            <a:avLst/>
          </a:prstGeom>
        </p:spPr>
      </p:pic>
      <p:sp>
        <p:nvSpPr>
          <p:cNvPr id="9" name="Rectangle 8">
            <a:extLst>
              <a:ext uri="{FF2B5EF4-FFF2-40B4-BE49-F238E27FC236}">
                <a16:creationId xmlns:a16="http://schemas.microsoft.com/office/drawing/2014/main" id="{0698692A-6BF6-427A-A218-9106B0427E21}"/>
              </a:ext>
            </a:extLst>
          </p:cNvPr>
          <p:cNvSpPr/>
          <p:nvPr/>
        </p:nvSpPr>
        <p:spPr>
          <a:xfrm>
            <a:off x="6970777" y="5642945"/>
            <a:ext cx="1029810" cy="46163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extLst>
              <a:ext uri="{FF2B5EF4-FFF2-40B4-BE49-F238E27FC236}">
                <a16:creationId xmlns:a16="http://schemas.microsoft.com/office/drawing/2014/main" id="{DEC2A80E-F292-4B01-8C3E-BC395CA3A6DA}"/>
              </a:ext>
            </a:extLst>
          </p:cNvPr>
          <p:cNvSpPr/>
          <p:nvPr/>
        </p:nvSpPr>
        <p:spPr>
          <a:xfrm>
            <a:off x="6970777" y="2057399"/>
            <a:ext cx="1029810" cy="46163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0553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E6ED-6D83-4C35-90B7-4C5A3278E4B0}"/>
              </a:ext>
            </a:extLst>
          </p:cNvPr>
          <p:cNvSpPr>
            <a:spLocks noGrp="1"/>
          </p:cNvSpPr>
          <p:nvPr>
            <p:ph type="title"/>
          </p:nvPr>
        </p:nvSpPr>
        <p:spPr/>
        <p:txBody>
          <a:bodyPr/>
          <a:lstStyle/>
          <a:p>
            <a:r>
              <a:rPr lang="en-US" dirty="0"/>
              <a:t>Model</a:t>
            </a:r>
            <a:endParaRPr lang="nl-BE" dirty="0"/>
          </a:p>
        </p:txBody>
      </p:sp>
      <p:pic>
        <p:nvPicPr>
          <p:cNvPr id="5" name="Content Placeholder 4" descr="A picture containing object&#10;&#10;Description generated with very high confidence">
            <a:extLst>
              <a:ext uri="{FF2B5EF4-FFF2-40B4-BE49-F238E27FC236}">
                <a16:creationId xmlns:a16="http://schemas.microsoft.com/office/drawing/2014/main" id="{947886EA-DB9F-49CB-ACC7-2C744FAEF8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1" y="3724770"/>
            <a:ext cx="5181600" cy="377583"/>
          </a:xfrm>
        </p:spPr>
      </p:pic>
      <p:sp>
        <p:nvSpPr>
          <p:cNvPr id="12" name="Content Placeholder 11">
            <a:extLst>
              <a:ext uri="{FF2B5EF4-FFF2-40B4-BE49-F238E27FC236}">
                <a16:creationId xmlns:a16="http://schemas.microsoft.com/office/drawing/2014/main" id="{9F526CCB-F0B7-437F-81E1-0ADC7F9A11CC}"/>
              </a:ext>
            </a:extLst>
          </p:cNvPr>
          <p:cNvSpPr>
            <a:spLocks noGrp="1"/>
          </p:cNvSpPr>
          <p:nvPr>
            <p:ph sz="half" idx="2"/>
          </p:nvPr>
        </p:nvSpPr>
        <p:spPr>
          <a:xfrm>
            <a:off x="838200" y="1563824"/>
            <a:ext cx="10515600" cy="2249070"/>
          </a:xfrm>
        </p:spPr>
        <p:txBody>
          <a:bodyPr/>
          <a:lstStyle/>
          <a:p>
            <a:r>
              <a:rPr lang="en-US" sz="2400" dirty="0"/>
              <a:t>We develop a forward model based on plausible assumptions about the 3D streamer structure, following the model proposed by </a:t>
            </a:r>
            <a:r>
              <a:rPr lang="en-US" sz="2400" dirty="0" err="1"/>
              <a:t>Thernisien</a:t>
            </a:r>
            <a:r>
              <a:rPr lang="en-US" sz="2400" dirty="0"/>
              <a:t> and Howard (</a:t>
            </a:r>
            <a:r>
              <a:rPr lang="en-US" sz="2400" dirty="0" err="1"/>
              <a:t>ApJ</a:t>
            </a:r>
            <a:r>
              <a:rPr lang="en-US" sz="2400" dirty="0"/>
              <a:t>, 2006)</a:t>
            </a:r>
          </a:p>
          <a:p>
            <a:r>
              <a:rPr lang="en-US" sz="2400" dirty="0"/>
              <a:t>The streamer is approximated with a plasma sheet, of which the electron density is given by</a:t>
            </a:r>
            <a:endParaRPr lang="nl-BE" sz="2400" dirty="0"/>
          </a:p>
        </p:txBody>
      </p:sp>
      <p:sp>
        <p:nvSpPr>
          <p:cNvPr id="13" name="TextBox 12">
            <a:extLst>
              <a:ext uri="{FF2B5EF4-FFF2-40B4-BE49-F238E27FC236}">
                <a16:creationId xmlns:a16="http://schemas.microsoft.com/office/drawing/2014/main" id="{589C49E5-B0C6-41C7-9262-EB347AB853B3}"/>
              </a:ext>
            </a:extLst>
          </p:cNvPr>
          <p:cNvSpPr txBox="1"/>
          <p:nvPr/>
        </p:nvSpPr>
        <p:spPr>
          <a:xfrm>
            <a:off x="1219201" y="4184551"/>
            <a:ext cx="5486399" cy="2308324"/>
          </a:xfrm>
          <a:prstGeom prst="rect">
            <a:avLst/>
          </a:prstGeom>
          <a:noFill/>
        </p:spPr>
        <p:txBody>
          <a:bodyPr wrap="square" rtlCol="0">
            <a:spAutoFit/>
          </a:bodyPr>
          <a:lstStyle/>
          <a:p>
            <a:r>
              <a:rPr lang="en-US" sz="2400" dirty="0">
                <a:solidFill>
                  <a:schemeClr val="tx1">
                    <a:lumMod val="75000"/>
                    <a:lumOff val="25000"/>
                  </a:schemeClr>
                </a:solidFill>
              </a:rPr>
              <a:t>where r is the radial distance (in solar radii), </a:t>
            </a:r>
            <a:r>
              <a:rPr lang="el-GR" sz="2400" dirty="0">
                <a:solidFill>
                  <a:schemeClr val="tx1">
                    <a:lumMod val="75000"/>
                    <a:lumOff val="25000"/>
                  </a:schemeClr>
                </a:solidFill>
              </a:rPr>
              <a:t>α</a:t>
            </a:r>
            <a:r>
              <a:rPr lang="en-US" sz="2400" dirty="0">
                <a:solidFill>
                  <a:schemeClr val="tx1">
                    <a:lumMod val="75000"/>
                    <a:lumOff val="25000"/>
                  </a:schemeClr>
                </a:solidFill>
              </a:rPr>
              <a:t> is the width angle in the plane of the slab and </a:t>
            </a:r>
            <a:r>
              <a:rPr lang="el-GR" sz="2400" dirty="0">
                <a:solidFill>
                  <a:schemeClr val="tx1">
                    <a:lumMod val="75000"/>
                    <a:lumOff val="25000"/>
                  </a:schemeClr>
                </a:solidFill>
              </a:rPr>
              <a:t>ξ</a:t>
            </a:r>
            <a:r>
              <a:rPr lang="en-US" sz="2400" dirty="0">
                <a:solidFill>
                  <a:schemeClr val="tx1">
                    <a:lumMod val="75000"/>
                    <a:lumOff val="25000"/>
                  </a:schemeClr>
                </a:solidFill>
              </a:rPr>
              <a:t> is the angle between the line defined by a point in the corona and the Sun center to the central symmetry plane of the slab.</a:t>
            </a:r>
            <a:endParaRPr lang="nl-BE" sz="2400" dirty="0">
              <a:solidFill>
                <a:schemeClr val="tx1">
                  <a:lumMod val="75000"/>
                  <a:lumOff val="25000"/>
                </a:schemeClr>
              </a:solidFill>
            </a:endParaRPr>
          </a:p>
        </p:txBody>
      </p:sp>
      <p:pic>
        <p:nvPicPr>
          <p:cNvPr id="15" name="Picture 14" descr="A picture containing antenna, object&#10;&#10;Description generated with high confidence">
            <a:extLst>
              <a:ext uri="{FF2B5EF4-FFF2-40B4-BE49-F238E27FC236}">
                <a16:creationId xmlns:a16="http://schemas.microsoft.com/office/drawing/2014/main" id="{18382E1D-BEC6-4937-9BB9-DAE19FD56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479" y="3266136"/>
            <a:ext cx="4209045" cy="3322930"/>
          </a:xfrm>
          <a:prstGeom prst="rect">
            <a:avLst/>
          </a:prstGeom>
        </p:spPr>
      </p:pic>
      <p:sp>
        <p:nvSpPr>
          <p:cNvPr id="3" name="TextBox 2">
            <a:extLst>
              <a:ext uri="{FF2B5EF4-FFF2-40B4-BE49-F238E27FC236}">
                <a16:creationId xmlns:a16="http://schemas.microsoft.com/office/drawing/2014/main" id="{FFA41CBD-C7A3-4C44-B2F3-AECD69EB74BD}"/>
              </a:ext>
            </a:extLst>
          </p:cNvPr>
          <p:cNvSpPr txBox="1"/>
          <p:nvPr/>
        </p:nvSpPr>
        <p:spPr>
          <a:xfrm>
            <a:off x="7902430" y="6338986"/>
            <a:ext cx="3665989" cy="307777"/>
          </a:xfrm>
          <a:prstGeom prst="rect">
            <a:avLst/>
          </a:prstGeom>
          <a:noFill/>
        </p:spPr>
        <p:txBody>
          <a:bodyPr wrap="square" rtlCol="0">
            <a:spAutoFit/>
          </a:bodyPr>
          <a:lstStyle/>
          <a:p>
            <a:r>
              <a:rPr lang="en-US" sz="1400" dirty="0"/>
              <a:t>Figure from </a:t>
            </a:r>
            <a:r>
              <a:rPr lang="en-US" sz="1400" dirty="0" err="1"/>
              <a:t>Thernisien</a:t>
            </a:r>
            <a:r>
              <a:rPr lang="en-US" sz="1400" dirty="0"/>
              <a:t> and Howard (2006)</a:t>
            </a:r>
            <a:endParaRPr lang="nl-BE" sz="1400" dirty="0"/>
          </a:p>
        </p:txBody>
      </p:sp>
    </p:spTree>
    <p:extLst>
      <p:ext uri="{BB962C8B-B14F-4D97-AF65-F5344CB8AC3E}">
        <p14:creationId xmlns:p14="http://schemas.microsoft.com/office/powerpoint/2010/main" val="309183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030B-9C00-4558-902A-0E46DE1E9F20}"/>
              </a:ext>
            </a:extLst>
          </p:cNvPr>
          <p:cNvSpPr>
            <a:spLocks noGrp="1"/>
          </p:cNvSpPr>
          <p:nvPr>
            <p:ph type="title"/>
          </p:nvPr>
        </p:nvSpPr>
        <p:spPr>
          <a:xfrm>
            <a:off x="838200" y="141409"/>
            <a:ext cx="10515600" cy="1325563"/>
          </a:xfrm>
        </p:spPr>
        <p:txBody>
          <a:bodyPr/>
          <a:lstStyle/>
          <a:p>
            <a:r>
              <a:rPr lang="en-US" dirty="0"/>
              <a:t>Model</a:t>
            </a:r>
            <a:endParaRPr lang="nl-BE" dirty="0"/>
          </a:p>
        </p:txBody>
      </p:sp>
      <p:sp>
        <p:nvSpPr>
          <p:cNvPr id="3" name="Content Placeholder 2">
            <a:extLst>
              <a:ext uri="{FF2B5EF4-FFF2-40B4-BE49-F238E27FC236}">
                <a16:creationId xmlns:a16="http://schemas.microsoft.com/office/drawing/2014/main" id="{155DFBF7-A378-4E7A-8317-1BA19F25B06D}"/>
              </a:ext>
            </a:extLst>
          </p:cNvPr>
          <p:cNvSpPr>
            <a:spLocks noGrp="1"/>
          </p:cNvSpPr>
          <p:nvPr>
            <p:ph idx="1"/>
          </p:nvPr>
        </p:nvSpPr>
        <p:spPr>
          <a:xfrm>
            <a:off x="838200" y="1175590"/>
            <a:ext cx="10515600" cy="532564"/>
          </a:xfrm>
        </p:spPr>
        <p:txBody>
          <a:bodyPr/>
          <a:lstStyle/>
          <a:p>
            <a:r>
              <a:rPr lang="en-US" dirty="0"/>
              <a:t>First the shape function is fitted to the observations</a:t>
            </a:r>
            <a:endParaRPr lang="nl-BE" dirty="0"/>
          </a:p>
          <a:p>
            <a:endParaRPr lang="nl-BE" dirty="0"/>
          </a:p>
        </p:txBody>
      </p:sp>
      <p:pic>
        <p:nvPicPr>
          <p:cNvPr id="4" name="Picture 3" descr="A close up of a clock&#10;&#10;Description generated with high confidence">
            <a:extLst>
              <a:ext uri="{FF2B5EF4-FFF2-40B4-BE49-F238E27FC236}">
                <a16:creationId xmlns:a16="http://schemas.microsoft.com/office/drawing/2014/main" id="{B569A98E-6DBF-4C01-9624-24445C81B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926" y="3917108"/>
            <a:ext cx="2694573" cy="934784"/>
          </a:xfrm>
          <a:prstGeom prst="rect">
            <a:avLst/>
          </a:prstGeom>
        </p:spPr>
      </p:pic>
      <p:pic>
        <p:nvPicPr>
          <p:cNvPr id="5" name="Picture 4" descr="A close up of text on a white background&#10;&#10;Description generated with very high confidence">
            <a:extLst>
              <a:ext uri="{FF2B5EF4-FFF2-40B4-BE49-F238E27FC236}">
                <a16:creationId xmlns:a16="http://schemas.microsoft.com/office/drawing/2014/main" id="{6503A10F-3083-4D02-8BA5-0F6B9EE5B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3" y="1683363"/>
            <a:ext cx="5386253" cy="1434414"/>
          </a:xfrm>
          <a:prstGeom prst="rect">
            <a:avLst/>
          </a:prstGeom>
        </p:spPr>
      </p:pic>
      <p:pic>
        <p:nvPicPr>
          <p:cNvPr id="6" name="Picture 5" descr="A picture containing sky&#10;&#10;Description generated with high confidence">
            <a:extLst>
              <a:ext uri="{FF2B5EF4-FFF2-40B4-BE49-F238E27FC236}">
                <a16:creationId xmlns:a16="http://schemas.microsoft.com/office/drawing/2014/main" id="{E6EEC7C5-32A2-44D6-B79A-F06218E7F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1378" y="1530218"/>
            <a:ext cx="1870940" cy="1752662"/>
          </a:xfrm>
          <a:prstGeom prst="rect">
            <a:avLst/>
          </a:prstGeom>
        </p:spPr>
      </p:pic>
      <p:sp>
        <p:nvSpPr>
          <p:cNvPr id="7" name="TextBox 6">
            <a:extLst>
              <a:ext uri="{FF2B5EF4-FFF2-40B4-BE49-F238E27FC236}">
                <a16:creationId xmlns:a16="http://schemas.microsoft.com/office/drawing/2014/main" id="{8EFDF31F-6233-4B0D-8079-3115105249AF}"/>
              </a:ext>
            </a:extLst>
          </p:cNvPr>
          <p:cNvSpPr txBox="1"/>
          <p:nvPr/>
        </p:nvSpPr>
        <p:spPr>
          <a:xfrm>
            <a:off x="838200" y="3329432"/>
            <a:ext cx="7728284" cy="523220"/>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a:t>Then the following radial function is used </a:t>
            </a:r>
            <a:endParaRPr lang="nl-BE" dirty="0"/>
          </a:p>
        </p:txBody>
      </p:sp>
      <p:sp>
        <p:nvSpPr>
          <p:cNvPr id="8" name="TextBox 7">
            <a:extLst>
              <a:ext uri="{FF2B5EF4-FFF2-40B4-BE49-F238E27FC236}">
                <a16:creationId xmlns:a16="http://schemas.microsoft.com/office/drawing/2014/main" id="{FBB70A44-47D1-4546-8A22-145FBF6AC1EB}"/>
              </a:ext>
            </a:extLst>
          </p:cNvPr>
          <p:cNvSpPr txBox="1"/>
          <p:nvPr/>
        </p:nvSpPr>
        <p:spPr>
          <a:xfrm>
            <a:off x="838200" y="4900839"/>
            <a:ext cx="8353926" cy="646331"/>
          </a:xfrm>
          <a:prstGeom prst="rect">
            <a:avLst/>
          </a:prstGeom>
        </p:spPr>
        <p:txBody>
          <a:bodyPr vert="horz" lIns="91440" tIns="45720" rIns="91440" bIns="45720" rtlCol="0">
            <a:normAutofit/>
          </a:bodyPr>
          <a:lstStyle>
            <a:defPPr>
              <a:defRPr lang="en-US"/>
            </a:defPPr>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a:t>The face-on modulation is expressed by putting in a normalized circular profile, taken from the face-on view of the slab.</a:t>
            </a:r>
            <a:endParaRPr lang="nl-BE"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A804F26-C732-4A4C-9CFC-811EAC52FF01}"/>
                  </a:ext>
                </a:extLst>
              </p:cNvPr>
              <p:cNvSpPr txBox="1"/>
              <p:nvPr/>
            </p:nvSpPr>
            <p:spPr>
              <a:xfrm>
                <a:off x="838200" y="5854946"/>
                <a:ext cx="8033084" cy="646331"/>
              </a:xfrm>
              <a:prstGeom prst="rect">
                <a:avLst/>
              </a:prstGeom>
            </p:spPr>
            <p:txBody>
              <a:bodyPr vert="horz" lIns="91440" tIns="45720" rIns="91440" bIns="45720" rtlCol="0">
                <a:normAutofit/>
              </a:bodyPr>
              <a:lstStyle>
                <a:defPPr>
                  <a:defRPr lang="en-US"/>
                </a:defPPr>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a:t>We fit this model to the observations with a multivariate minimization technique on a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oMath>
                </a14:m>
                <a:r>
                  <a:rPr lang="en-US" dirty="0"/>
                  <a:t> type criteria.</a:t>
                </a:r>
                <a:endParaRPr lang="nl-BE" dirty="0"/>
              </a:p>
            </p:txBody>
          </p:sp>
        </mc:Choice>
        <mc:Fallback xmlns="">
          <p:sp>
            <p:nvSpPr>
              <p:cNvPr id="11" name="TextBox 10">
                <a:extLst>
                  <a:ext uri="{FF2B5EF4-FFF2-40B4-BE49-F238E27FC236}">
                    <a16:creationId xmlns:a16="http://schemas.microsoft.com/office/drawing/2014/main" id="{0A804F26-C732-4A4C-9CFC-811EAC52FF01}"/>
                  </a:ext>
                </a:extLst>
              </p:cNvPr>
              <p:cNvSpPr txBox="1">
                <a:spLocks noRot="1" noChangeAspect="1" noMove="1" noResize="1" noEditPoints="1" noAdjustHandles="1" noChangeArrowheads="1" noChangeShapeType="1" noTextEdit="1"/>
              </p:cNvSpPr>
              <p:nvPr/>
            </p:nvSpPr>
            <p:spPr>
              <a:xfrm>
                <a:off x="838200" y="5854946"/>
                <a:ext cx="8033084" cy="646331"/>
              </a:xfrm>
              <a:prstGeom prst="rect">
                <a:avLst/>
              </a:prstGeom>
              <a:blipFill>
                <a:blip r:embed="rId5"/>
                <a:stretch>
                  <a:fillRect l="-228" t="-5660" b="-13208"/>
                </a:stretch>
              </a:blipFill>
            </p:spPr>
            <p:txBody>
              <a:bodyPr/>
              <a:lstStyle/>
              <a:p>
                <a:r>
                  <a:rPr lang="nl-BE">
                    <a:noFill/>
                  </a:rPr>
                  <a:t> </a:t>
                </a:r>
              </a:p>
            </p:txBody>
          </p:sp>
        </mc:Fallback>
      </mc:AlternateContent>
    </p:spTree>
    <p:extLst>
      <p:ext uri="{BB962C8B-B14F-4D97-AF65-F5344CB8AC3E}">
        <p14:creationId xmlns:p14="http://schemas.microsoft.com/office/powerpoint/2010/main" val="219966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6273-D558-4CD0-A2BF-4A95380B0AFE}"/>
              </a:ext>
            </a:extLst>
          </p:cNvPr>
          <p:cNvSpPr>
            <a:spLocks noGrp="1"/>
          </p:cNvSpPr>
          <p:nvPr>
            <p:ph type="title"/>
          </p:nvPr>
        </p:nvSpPr>
        <p:spPr>
          <a:xfrm>
            <a:off x="677334" y="902932"/>
            <a:ext cx="3854528" cy="1278466"/>
          </a:xfrm>
        </p:spPr>
        <p:txBody>
          <a:bodyPr vert="horz" lIns="91440" tIns="45720" rIns="91440" bIns="45720" rtlCol="0" anchor="t">
            <a:normAutofit/>
          </a:bodyPr>
          <a:lstStyle/>
          <a:p>
            <a:r>
              <a:rPr lang="en-US" sz="3600" dirty="0"/>
              <a:t>Results – ‘Shape’ fit</a:t>
            </a:r>
          </a:p>
        </p:txBody>
      </p:sp>
      <p:pic>
        <p:nvPicPr>
          <p:cNvPr id="8" name="Picture Placeholder 7" descr="A close up of a map&#10;&#10;Description generated with high confidence">
            <a:extLst>
              <a:ext uri="{FF2B5EF4-FFF2-40B4-BE49-F238E27FC236}">
                <a16:creationId xmlns:a16="http://schemas.microsoft.com/office/drawing/2014/main" id="{2659098C-8936-4EE6-BE30-39C858CBDD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5472114" y="866282"/>
            <a:ext cx="6267304" cy="5014156"/>
          </a:xfrm>
          <a:prstGeom prst="rect">
            <a:avLst/>
          </a:prstGeom>
        </p:spPr>
      </p:pic>
      <p:sp>
        <p:nvSpPr>
          <p:cNvPr id="4" name="Content Placeholder 3">
            <a:extLst>
              <a:ext uri="{FF2B5EF4-FFF2-40B4-BE49-F238E27FC236}">
                <a16:creationId xmlns:a16="http://schemas.microsoft.com/office/drawing/2014/main" id="{0635E694-2B6F-4198-A3C8-03DC749B1FD0}"/>
              </a:ext>
            </a:extLst>
          </p:cNvPr>
          <p:cNvSpPr>
            <a:spLocks noGrp="1"/>
          </p:cNvSpPr>
          <p:nvPr>
            <p:ph type="body" sz="half" idx="2"/>
          </p:nvPr>
        </p:nvSpPr>
        <p:spPr>
          <a:xfrm>
            <a:off x="677334" y="2392059"/>
            <a:ext cx="3854528" cy="3752068"/>
          </a:xfrm>
        </p:spPr>
        <p:txBody>
          <a:bodyPr vert="horz" lIns="91440" tIns="45720" rIns="91440" bIns="45720" rtlCol="0">
            <a:normAutofit/>
          </a:bodyPr>
          <a:lstStyle/>
          <a:p>
            <a:pPr marL="457200" indent="-457200">
              <a:buFont typeface="Wingdings 3" charset="2"/>
              <a:buChar char=""/>
            </a:pPr>
            <a:r>
              <a:rPr lang="en-US" sz="1600" dirty="0"/>
              <a:t>The shape function is first fitted to the observations. For this 10 observations across the edge-on streamer stalk are used simultaneously. </a:t>
            </a:r>
          </a:p>
          <a:p>
            <a:pPr marL="457200" indent="-457200">
              <a:buFont typeface="Wingdings 3" charset="2"/>
              <a:buChar char=""/>
            </a:pPr>
            <a:r>
              <a:rPr lang="en-US" sz="1600" dirty="0"/>
              <a:t>The brighter structure at the right of the streamer in the edge-on view must be excluded from the data, since it does not contribute to the streamer profile.</a:t>
            </a:r>
          </a:p>
          <a:p>
            <a:pPr marL="457200" indent="-457200">
              <a:buFont typeface="Wingdings 3" charset="2"/>
              <a:buChar char=""/>
            </a:pPr>
            <a:r>
              <a:rPr lang="en-US" sz="1600" dirty="0"/>
              <a:t>The overall shape of the fit matches the observations reasonably well.</a:t>
            </a:r>
          </a:p>
        </p:txBody>
      </p:sp>
    </p:spTree>
    <p:extLst>
      <p:ext uri="{BB962C8B-B14F-4D97-AF65-F5344CB8AC3E}">
        <p14:creationId xmlns:p14="http://schemas.microsoft.com/office/powerpoint/2010/main" val="205771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B91490-9D45-43F2-B315-E46E2658BD35}"/>
              </a:ext>
            </a:extLst>
          </p:cNvPr>
          <p:cNvSpPr>
            <a:spLocks noGrp="1"/>
          </p:cNvSpPr>
          <p:nvPr>
            <p:ph type="title"/>
          </p:nvPr>
        </p:nvSpPr>
        <p:spPr>
          <a:xfrm>
            <a:off x="409768" y="444677"/>
            <a:ext cx="4674833" cy="638052"/>
          </a:xfrm>
        </p:spPr>
        <p:txBody>
          <a:bodyPr>
            <a:noAutofit/>
          </a:bodyPr>
          <a:lstStyle/>
          <a:p>
            <a:r>
              <a:rPr lang="en-US" sz="3600" dirty="0"/>
              <a:t>Results – ‘Shape’ fit</a:t>
            </a:r>
            <a:endParaRPr lang="nl-BE" sz="3600" dirty="0"/>
          </a:p>
        </p:txBody>
      </p:sp>
      <p:pic>
        <p:nvPicPr>
          <p:cNvPr id="9" name="Content Placeholder 8" descr="A close up of a map&#10;&#10;Description generated with very high confidence">
            <a:extLst>
              <a:ext uri="{FF2B5EF4-FFF2-40B4-BE49-F238E27FC236}">
                <a16:creationId xmlns:a16="http://schemas.microsoft.com/office/drawing/2014/main" id="{DCF7979F-0C14-43D9-9C77-C7C407B862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6524" y="1965991"/>
            <a:ext cx="5631605" cy="4505566"/>
          </a:xfrm>
        </p:spPr>
      </p:pic>
      <p:pic>
        <p:nvPicPr>
          <p:cNvPr id="11" name="Content Placeholder 10" descr="A close up of a logo&#10;&#10;Description generated with very high confidence">
            <a:extLst>
              <a:ext uri="{FF2B5EF4-FFF2-40B4-BE49-F238E27FC236}">
                <a16:creationId xmlns:a16="http://schemas.microsoft.com/office/drawing/2014/main" id="{A086597D-5C8A-4D76-B2BF-51216D442A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82532" y="1965992"/>
            <a:ext cx="5631605" cy="4505565"/>
          </a:xfrm>
        </p:spPr>
      </p:pic>
      <p:sp>
        <p:nvSpPr>
          <p:cNvPr id="12" name="TextBox 11">
            <a:extLst>
              <a:ext uri="{FF2B5EF4-FFF2-40B4-BE49-F238E27FC236}">
                <a16:creationId xmlns:a16="http://schemas.microsoft.com/office/drawing/2014/main" id="{72EFE601-17C0-4953-B0C2-1C568E0FA085}"/>
              </a:ext>
            </a:extLst>
          </p:cNvPr>
          <p:cNvSpPr txBox="1"/>
          <p:nvPr/>
        </p:nvSpPr>
        <p:spPr>
          <a:xfrm>
            <a:off x="9317941" y="2157541"/>
            <a:ext cx="967666" cy="276999"/>
          </a:xfrm>
          <a:prstGeom prst="rect">
            <a:avLst/>
          </a:prstGeom>
          <a:noFill/>
        </p:spPr>
        <p:txBody>
          <a:bodyPr wrap="square" rtlCol="0">
            <a:spAutoFit/>
          </a:bodyPr>
          <a:lstStyle/>
          <a:p>
            <a:r>
              <a:rPr lang="en-US" sz="1200" dirty="0">
                <a:cs typeface="Courier New" panose="02070309020205020404" pitchFamily="49" charset="0"/>
              </a:rPr>
              <a:t>, moved</a:t>
            </a:r>
            <a:endParaRPr lang="nl-BE" sz="1200" dirty="0">
              <a:cs typeface="Courier New" panose="02070309020205020404" pitchFamily="49" charset="0"/>
            </a:endParaRPr>
          </a:p>
        </p:txBody>
      </p:sp>
      <p:sp>
        <p:nvSpPr>
          <p:cNvPr id="13" name="TextBox 12">
            <a:extLst>
              <a:ext uri="{FF2B5EF4-FFF2-40B4-BE49-F238E27FC236}">
                <a16:creationId xmlns:a16="http://schemas.microsoft.com/office/drawing/2014/main" id="{6F4BCD85-9649-4A9E-878D-145B27D55237}"/>
              </a:ext>
            </a:extLst>
          </p:cNvPr>
          <p:cNvSpPr txBox="1"/>
          <p:nvPr/>
        </p:nvSpPr>
        <p:spPr>
          <a:xfrm>
            <a:off x="4896860" y="567363"/>
            <a:ext cx="4421081" cy="1728678"/>
          </a:xfrm>
          <a:prstGeom prst="rect">
            <a:avLst/>
          </a:prstGeom>
        </p:spPr>
        <p:txBody>
          <a:bodyPr vert="horz" lIns="91440" tIns="45720" rIns="91440" bIns="45720" rtlCol="0">
            <a:normAutofit/>
          </a:bodyPr>
          <a:lstStyle>
            <a:lvl1pPr marL="457200" indent="-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1pPr>
            <a:lvl2pPr marL="457063" indent="0">
              <a:spcBef>
                <a:spcPts val="1000"/>
              </a:spcBef>
              <a:spcAft>
                <a:spcPts val="0"/>
              </a:spcAft>
              <a:buClr>
                <a:schemeClr val="accent1"/>
              </a:buClr>
              <a:buSzPct val="80000"/>
              <a:buFont typeface="Wingdings 3" charset="2"/>
              <a:buNone/>
              <a:defRPr sz="1400">
                <a:solidFill>
                  <a:schemeClr val="tx1">
                    <a:lumMod val="75000"/>
                    <a:lumOff val="25000"/>
                  </a:schemeClr>
                </a:solidFill>
              </a:defRPr>
            </a:lvl2pPr>
            <a:lvl3pPr marL="914126" indent="0">
              <a:spcBef>
                <a:spcPts val="1000"/>
              </a:spcBef>
              <a:spcAft>
                <a:spcPts val="0"/>
              </a:spcAft>
              <a:buClr>
                <a:schemeClr val="accent1"/>
              </a:buClr>
              <a:buSzPct val="80000"/>
              <a:buFont typeface="Wingdings 3" charset="2"/>
              <a:buNone/>
              <a:defRPr sz="1200">
                <a:solidFill>
                  <a:schemeClr val="tx1">
                    <a:lumMod val="75000"/>
                    <a:lumOff val="25000"/>
                  </a:schemeClr>
                </a:solidFill>
              </a:defRPr>
            </a:lvl3pPr>
            <a:lvl4pPr marL="1371189"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4pPr>
            <a:lvl5pPr marL="1828251"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5pPr>
            <a:lvl6pPr marL="2285314"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6pPr>
            <a:lvl7pPr marL="2742377"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7pPr>
            <a:lvl8pPr marL="3199440"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8pPr>
            <a:lvl9pPr marL="3656503"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9pPr>
          </a:lstStyle>
          <a:p>
            <a:r>
              <a:rPr lang="en-US" dirty="0"/>
              <a:t>The streamer axis is not orthogonal to the Solar surface. However, this is assumed in the definition of the shape function due to the symmetry in the </a:t>
            </a:r>
            <a:r>
              <a:rPr lang="el-GR" dirty="0"/>
              <a:t>ξ</a:t>
            </a:r>
            <a:r>
              <a:rPr lang="en-US" dirty="0"/>
              <a:t> coordinate. This causes displacements of the streamer peak in the fits.</a:t>
            </a:r>
          </a:p>
          <a:p>
            <a:endParaRPr lang="nl-BE" dirty="0"/>
          </a:p>
        </p:txBody>
      </p:sp>
    </p:spTree>
    <p:extLst>
      <p:ext uri="{BB962C8B-B14F-4D97-AF65-F5344CB8AC3E}">
        <p14:creationId xmlns:p14="http://schemas.microsoft.com/office/powerpoint/2010/main" val="2600743560"/>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352</TotalTime>
  <Words>809</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Cambria Math</vt:lpstr>
      <vt:lpstr>Courier New</vt:lpstr>
      <vt:lpstr>Trebuchet MS</vt:lpstr>
      <vt:lpstr>Wingdings 3</vt:lpstr>
      <vt:lpstr>Facet</vt:lpstr>
      <vt:lpstr>Three-dimensional structure of a coronal streamer observed by SOHO/LASCO and STEREO/COR2</vt:lpstr>
      <vt:lpstr>Introduction</vt:lpstr>
      <vt:lpstr>Observations from different vantage points</vt:lpstr>
      <vt:lpstr>Observations from different vantage points</vt:lpstr>
      <vt:lpstr>Identifying the streamer location</vt:lpstr>
      <vt:lpstr>Model</vt:lpstr>
      <vt:lpstr>Model</vt:lpstr>
      <vt:lpstr>Results – ‘Shape’ fit</vt:lpstr>
      <vt:lpstr>Results – ‘Shape’ fit</vt:lpstr>
      <vt:lpstr>Results – Radial fit</vt:lpstr>
      <vt:lpstr>Results – Azimuthal fit</vt:lpstr>
      <vt:lpstr>Results – forward modeled views</vt:lpstr>
      <vt:lpstr>Comparison of model with observations</vt:lpstr>
      <vt:lpstr>Conclusions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Three-dimensional structure of a coronal streamer observed by SOHO/LASCO and STEREO/COR2</dc:title>
  <dc:creator>Bieke Decraemer</dc:creator>
  <cp:lastModifiedBy>Bieke Decraemer</cp:lastModifiedBy>
  <cp:revision>16</cp:revision>
  <dcterms:created xsi:type="dcterms:W3CDTF">2018-10-26T10:16:41Z</dcterms:created>
  <dcterms:modified xsi:type="dcterms:W3CDTF">2018-10-30T15:14:50Z</dcterms:modified>
</cp:coreProperties>
</file>