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85" r:id="rId4"/>
    <p:sldId id="257" r:id="rId5"/>
    <p:sldId id="286" r:id="rId6"/>
    <p:sldId id="287" r:id="rId7"/>
    <p:sldId id="292" r:id="rId8"/>
    <p:sldId id="288" r:id="rId9"/>
    <p:sldId id="289" r:id="rId10"/>
    <p:sldId id="291" r:id="rId11"/>
    <p:sldId id="293" r:id="rId12"/>
    <p:sldId id="295" r:id="rId13"/>
    <p:sldId id="299" r:id="rId14"/>
    <p:sldId id="294" r:id="rId15"/>
    <p:sldId id="298" r:id="rId16"/>
    <p:sldId id="297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A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72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ADC3-FBA2-804C-A79E-999E3B3EDA3A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5E5EF-2BDA-6545-85AB-18A08E61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1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6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2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3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7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8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gif"/><Relationship Id="rId5" Type="http://schemas.openxmlformats.org/officeDocument/2006/relationships/hyperlink" Target="http://proba2.oma.be/swap/data/polar_sun/SWAPpolarImageWithEdge/" TargetMode="External"/><Relationship Id="rId6" Type="http://schemas.openxmlformats.org/officeDocument/2006/relationships/hyperlink" Target="http://proba2.oma.be/swap/data/polar_sun/SWAPpolarImageWithoutEdg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8078"/>
            <a:ext cx="9144000" cy="959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1510014"/>
            <a:ext cx="795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Exploring The Solar Poles From The L1 Perspective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782" y="3516009"/>
            <a:ext cx="5982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Matthew J West </a:t>
            </a:r>
            <a:r>
              <a:rPr lang="mr-IN" dirty="0" smtClean="0">
                <a:latin typeface="Gill Sans"/>
                <a:cs typeface="Gill Sans"/>
              </a:rPr>
              <a:t>–</a:t>
            </a:r>
            <a:r>
              <a:rPr lang="en-US" dirty="0" smtClean="0">
                <a:latin typeface="Gill Sans"/>
                <a:cs typeface="Gill Sans"/>
              </a:rPr>
              <a:t> Royal Observatory of Belgium </a:t>
            </a:r>
          </a:p>
          <a:p>
            <a:pPr algn="ctr"/>
            <a:r>
              <a:rPr lang="en-US" dirty="0" smtClean="0">
                <a:latin typeface="Gill Sans"/>
                <a:cs typeface="Gill Sans"/>
              </a:rPr>
              <a:t>SDO Workshop </a:t>
            </a:r>
            <a:r>
              <a:rPr lang="mr-IN" dirty="0" smtClean="0">
                <a:latin typeface="Gill Sans"/>
                <a:cs typeface="Gill Sans"/>
              </a:rPr>
              <a:t>–</a:t>
            </a:r>
            <a:r>
              <a:rPr lang="en-US" dirty="0" smtClean="0">
                <a:latin typeface="Gill Sans"/>
                <a:cs typeface="Gill Sans"/>
              </a:rPr>
              <a:t> Ghent - 2018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788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19669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Reconstructing The Poles</a:t>
            </a:r>
          </a:p>
        </p:txBody>
      </p:sp>
      <p:pic>
        <p:nvPicPr>
          <p:cNvPr id="3" name="Picture 2" descr="outp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73" y="2121607"/>
            <a:ext cx="3898900" cy="389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991" y="2121607"/>
            <a:ext cx="45253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are currently constructing polar images of the Northern solar pole on a daily basis, which can be found here:</a:t>
            </a:r>
          </a:p>
          <a:p>
            <a:endParaRPr lang="en-US" sz="2000" dirty="0"/>
          </a:p>
          <a:p>
            <a:r>
              <a:rPr lang="en-US" sz="2000" u="sng" dirty="0">
                <a:hlinkClick r:id="rId5"/>
              </a:rPr>
              <a:t>proba2.oma.be/swap/data/polar_sun/SWAPpolarImageWithEdge/</a:t>
            </a:r>
            <a:endParaRPr lang="en-US" sz="2000" dirty="0">
              <a:hlinkClick r:id="rId5"/>
            </a:endParaRPr>
          </a:p>
          <a:p>
            <a:endParaRPr lang="en-US" sz="2000" dirty="0"/>
          </a:p>
          <a:p>
            <a:r>
              <a:rPr lang="en-US" sz="2000" dirty="0"/>
              <a:t>and here:</a:t>
            </a:r>
          </a:p>
          <a:p>
            <a:endParaRPr lang="en-US" sz="2000" dirty="0"/>
          </a:p>
          <a:p>
            <a:r>
              <a:rPr lang="en-US" sz="2000" u="sng" dirty="0">
                <a:hlinkClick r:id="rId6"/>
              </a:rPr>
              <a:t>proba2.oma.be/swap/data/polar_sun/SWAPpolarImageWithoutEdge/</a:t>
            </a:r>
            <a:endParaRPr lang="en-US" sz="2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5735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1373" y="2674911"/>
            <a:ext cx="6571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8334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Room for improvement - Over the coming months you can expect to see several improvements in the way the above images are generated. These will include:</a:t>
            </a:r>
          </a:p>
          <a:p>
            <a:endParaRPr lang="en-US" sz="2000" dirty="0"/>
          </a:p>
          <a:p>
            <a:r>
              <a:rPr lang="en-US" sz="2000" dirty="0"/>
              <a:t>The technique currently assumes that all the emission is coming from a single plane. This will be refined by using a single strip of pixels around the solar disk.</a:t>
            </a:r>
          </a:p>
          <a:p>
            <a:endParaRPr lang="en-US" sz="2000" dirty="0"/>
          </a:p>
          <a:p>
            <a:r>
              <a:rPr lang="en-US" sz="2000" dirty="0"/>
              <a:t>Back projection tomography will be implemented to more accurately reconstruct the pole following the techniques described in de </a:t>
            </a:r>
            <a:r>
              <a:rPr lang="en-US" sz="2000" dirty="0" err="1"/>
              <a:t>Patoul</a:t>
            </a:r>
            <a:r>
              <a:rPr lang="en-US" sz="2000" dirty="0"/>
              <a:t>. Sol </a:t>
            </a:r>
            <a:r>
              <a:rPr lang="en-US" sz="2000" dirty="0" err="1"/>
              <a:t>Phys</a:t>
            </a:r>
            <a:r>
              <a:rPr lang="en-US" sz="2000" dirty="0"/>
              <a:t>, 2011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0" y="3774452"/>
            <a:ext cx="6451600" cy="29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8535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 </a:t>
            </a:r>
            <a:r>
              <a:rPr lang="en-US" sz="2000" dirty="0"/>
              <a:t>improved radial filter and differential rotation algorithm will be applied to help improve the saturated limb contribution.</a:t>
            </a:r>
          </a:p>
          <a:p>
            <a:endParaRPr lang="en-US" sz="2000" dirty="0"/>
          </a:p>
          <a:p>
            <a:r>
              <a:rPr lang="en-US" sz="2000" dirty="0"/>
              <a:t>The line generated due to using half a Carrington rotation of images will be reduced using some smoothing and interpolation techniques.</a:t>
            </a:r>
          </a:p>
          <a:p>
            <a:endParaRPr lang="en-US" sz="2000" dirty="0"/>
          </a:p>
          <a:p>
            <a:r>
              <a:rPr lang="en-US" sz="2000" dirty="0"/>
              <a:t>Different wavelengths from the SDO/AIA and NOAA/SUVI mission will be used to see differing structures observed in different wavelengths and temperatures.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191" y="3886200"/>
            <a:ext cx="3832981" cy="25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8829" y="2674911"/>
            <a:ext cx="635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7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900978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are still several open questions and areas of research concerning this region, these include:-</a:t>
            </a:r>
          </a:p>
          <a:p>
            <a:endParaRPr lang="en-US" sz="2000" dirty="0"/>
          </a:p>
          <a:p>
            <a:r>
              <a:rPr lang="en-US" sz="2000" dirty="0"/>
              <a:t>The study of the polar coronal holes and their boundaries, in particular studying the dynamics / processes occurring between the open and closed magnetic flux at the boundaries (e.g. interchange reconnection), and on a longer time-scale the formation of the polar coronal holes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42" y="3466676"/>
            <a:ext cx="4636157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399" y="631044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Rappazzo</a:t>
            </a:r>
            <a:r>
              <a:rPr lang="en-US" i="1" dirty="0" smtClean="0"/>
              <a:t> et al. APJL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953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0-26 at 17.5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844"/>
            <a:ext cx="9144000" cy="3515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86367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Wave </a:t>
            </a:r>
            <a:r>
              <a:rPr lang="en-US" sz="2000" dirty="0"/>
              <a:t>propagation in the polar regions has not been fully explored, especially </a:t>
            </a:r>
            <a:r>
              <a:rPr lang="en-US" sz="2000" dirty="0" err="1"/>
              <a:t>Alfvén</a:t>
            </a:r>
            <a:r>
              <a:rPr lang="en-US" sz="2000" dirty="0"/>
              <a:t> wave propagation. In particular, looking for further evidence of wave emergence from below (spicules) or waves generated by reconnection (</a:t>
            </a:r>
            <a:r>
              <a:rPr lang="en-US" sz="2000" dirty="0" err="1"/>
              <a:t>brightenings</a:t>
            </a:r>
            <a:r>
              <a:rPr lang="en-US" sz="2000" dirty="0"/>
              <a:t>) higher up in the region.</a:t>
            </a:r>
          </a:p>
          <a:p>
            <a:endParaRPr lang="en-US" sz="2000" dirty="0"/>
          </a:p>
          <a:p>
            <a:r>
              <a:rPr lang="en-US" sz="2000" dirty="0"/>
              <a:t>Ulysses revealed one pole of the Sun is cooler than the other. Studying this region may help reveal heating processes occurring in the regions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31924" y="6360820"/>
            <a:ext cx="238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Tavabi</a:t>
            </a:r>
            <a:r>
              <a:rPr lang="en-US" i="1" dirty="0" smtClean="0"/>
              <a:t> et al. A&amp;A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96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82373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 </a:t>
            </a:r>
            <a:r>
              <a:rPr lang="en-US" sz="2000" dirty="0"/>
              <a:t>a larger-scale, global waves (</a:t>
            </a:r>
            <a:r>
              <a:rPr lang="en-US" sz="2000" dirty="0" err="1"/>
              <a:t>Rossby</a:t>
            </a:r>
            <a:r>
              <a:rPr lang="en-US" sz="2000" dirty="0"/>
              <a:t>-like) related to coronal hole boundaries.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9832" y="6360820"/>
            <a:ext cx="222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McIntosh</a:t>
            </a:r>
            <a:endParaRPr lang="en-US" i="1" dirty="0"/>
          </a:p>
        </p:txBody>
      </p:sp>
      <p:pic>
        <p:nvPicPr>
          <p:cNvPr id="2" name="video-15405706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3054350"/>
            <a:ext cx="9144000" cy="30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6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219" y="2674911"/>
            <a:ext cx="6891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Gill Sans"/>
                <a:cs typeface="Gill Sans"/>
              </a:rPr>
              <a:t>What Do </a:t>
            </a:r>
            <a:r>
              <a:rPr lang="en-US" sz="4800" dirty="0">
                <a:latin typeface="Gill Sans"/>
                <a:cs typeface="Gill Sans"/>
              </a:rPr>
              <a:t>W</a:t>
            </a:r>
            <a:r>
              <a:rPr lang="en-US" sz="4800" dirty="0" smtClean="0">
                <a:latin typeface="Gill Sans"/>
                <a:cs typeface="Gill Sans"/>
              </a:rPr>
              <a:t>e </a:t>
            </a:r>
            <a:r>
              <a:rPr lang="en-US" sz="4800" dirty="0">
                <a:latin typeface="Gill Sans"/>
                <a:cs typeface="Gill Sans"/>
              </a:rPr>
              <a:t>K</a:t>
            </a:r>
            <a:r>
              <a:rPr lang="en-US" sz="4800" dirty="0" smtClean="0">
                <a:latin typeface="Gill Sans"/>
                <a:cs typeface="Gill Sans"/>
              </a:rPr>
              <a:t>now About </a:t>
            </a:r>
          </a:p>
          <a:p>
            <a:pPr algn="ctr"/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 </a:t>
            </a:r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o </a:t>
            </a:r>
            <a:r>
              <a:rPr lang="en-US" sz="4800" dirty="0">
                <a:latin typeface="Gill Sans"/>
                <a:cs typeface="Gill Sans"/>
              </a:rPr>
              <a:t>F</a:t>
            </a:r>
            <a:r>
              <a:rPr lang="en-US" sz="4800" dirty="0" smtClean="0">
                <a:latin typeface="Gill Sans"/>
                <a:cs typeface="Gill Sans"/>
              </a:rPr>
              <a:t>ar???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21630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Ulysses And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475857"/>
            <a:ext cx="8218342" cy="5382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7399" y="5941112"/>
            <a:ext cx="170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ESA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334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7056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Ulysses And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45253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The solar poles are relatively unexplored regions of the solar atmosphere, this is due to a lack of satellites that have travelled over and through them.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The </a:t>
            </a:r>
            <a:r>
              <a:rPr lang="en-US" sz="2000" dirty="0">
                <a:latin typeface="Gill Sans"/>
                <a:cs typeface="Gill Sans"/>
              </a:rPr>
              <a:t>Ulysses mission (1990-2009) was the only mission to truly explore these regions.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Thanks </a:t>
            </a:r>
            <a:r>
              <a:rPr lang="en-US" sz="2000" dirty="0">
                <a:latin typeface="Gill Sans"/>
                <a:cs typeface="Gill Sans"/>
              </a:rPr>
              <a:t>to its orbit, Ulysses probed the Sun at a range of large of latitudes and traversed the southern and northern polar regions.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The </a:t>
            </a:r>
            <a:r>
              <a:rPr lang="en-US" sz="2000" dirty="0">
                <a:latin typeface="Gill Sans"/>
                <a:cs typeface="Gill Sans"/>
              </a:rPr>
              <a:t>mission included several instruments that measured the “in-situ” plasma properties, but alas did not include any imaging instruments.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42" y="2502920"/>
            <a:ext cx="4457700" cy="361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19748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Poles </a:t>
            </a:r>
            <a:r>
              <a:rPr lang="en-US" sz="4800" dirty="0">
                <a:latin typeface="Gill Sans"/>
                <a:cs typeface="Gill Sans"/>
              </a:rPr>
              <a:t>F</a:t>
            </a:r>
            <a:r>
              <a:rPr lang="en-US" sz="4800" dirty="0" smtClean="0">
                <a:latin typeface="Gill Sans"/>
                <a:cs typeface="Gill Sans"/>
              </a:rPr>
              <a:t>rom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Ecliptic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219907"/>
            <a:ext cx="893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Portions </a:t>
            </a:r>
            <a:r>
              <a:rPr lang="en-US" sz="2000" dirty="0">
                <a:latin typeface="Gill Sans"/>
                <a:cs typeface="Gill Sans"/>
              </a:rPr>
              <a:t>of the solar poles can of course be observed with our current menagerie of solar observing instruments, such as SWAP</a:t>
            </a:r>
            <a:r>
              <a:rPr lang="en-US" sz="2000" dirty="0" smtClean="0">
                <a:latin typeface="Gill Sans"/>
                <a:cs typeface="Gill Sans"/>
              </a:rPr>
              <a:t>, SUVI, </a:t>
            </a:r>
            <a:r>
              <a:rPr lang="en-US" sz="2000" dirty="0">
                <a:latin typeface="Gill Sans"/>
                <a:cs typeface="Gill Sans"/>
              </a:rPr>
              <a:t>AIA, EIT and </a:t>
            </a:r>
            <a:r>
              <a:rPr lang="en-US" sz="2000" dirty="0" smtClean="0">
                <a:latin typeface="Gill Sans"/>
                <a:cs typeface="Gill Sans"/>
              </a:rPr>
              <a:t>EUVI, </a:t>
            </a:r>
            <a:r>
              <a:rPr lang="en-US" sz="2000" dirty="0">
                <a:latin typeface="Gill Sans"/>
                <a:cs typeface="Gill Sans"/>
              </a:rPr>
              <a:t>amongst others. However, these are mainly located around the ecliptic.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318254"/>
            <a:ext cx="6184900" cy="4123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1983" y="6072189"/>
            <a:ext cx="1918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Courtesy of </a:t>
            </a:r>
            <a:r>
              <a:rPr lang="en-US" i="1" dirty="0" smtClean="0"/>
              <a:t>NOAA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742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44193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321507"/>
            <a:ext cx="89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can take advantage of the optically thin nature of the EUV observations to try and reconstruct what we might see in the polar regions.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9929"/>
            <a:ext cx="9144000" cy="47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4053" y="2674911"/>
            <a:ext cx="6485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Gill Sans"/>
                <a:cs typeface="Gill Sans"/>
              </a:rPr>
              <a:t>Reconstructing The Poles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9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6473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321507"/>
            <a:ext cx="89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Basic polar reconstructions, using the techniques described in Figure 2, with AIA 193Å (left) </a:t>
            </a:r>
            <a:r>
              <a:rPr lang="en-US" sz="2000" dirty="0" smtClean="0"/>
              <a:t>304</a:t>
            </a:r>
            <a:r>
              <a:rPr lang="en-US" sz="2000" dirty="0" smtClean="0"/>
              <a:t>Å (center) and </a:t>
            </a:r>
            <a:r>
              <a:rPr lang="en-US" sz="2000" dirty="0"/>
              <a:t>SWAP 174Å (right).</a:t>
            </a:r>
          </a:p>
        </p:txBody>
      </p:sp>
      <p:pic>
        <p:nvPicPr>
          <p:cNvPr id="2" name="Picture 1" descr="193SWAPpolarImageWithoutE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0" y="2706120"/>
            <a:ext cx="2880000" cy="2880000"/>
          </a:xfrm>
          <a:prstGeom prst="rect">
            <a:avLst/>
          </a:prstGeom>
        </p:spPr>
      </p:pic>
      <p:pic>
        <p:nvPicPr>
          <p:cNvPr id="3" name="Picture 2" descr="304SWAPpolarImageWithoutEd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73" y="2706120"/>
            <a:ext cx="2880000" cy="2880000"/>
          </a:xfrm>
          <a:prstGeom prst="rect">
            <a:avLst/>
          </a:prstGeom>
        </p:spPr>
      </p:pic>
      <p:pic>
        <p:nvPicPr>
          <p:cNvPr id="7" name="Picture 6" descr="20181008SWAPpolarImageWithoutEd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73" y="270612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84269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Poles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3" name="Picture 2" descr="outp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66" y="1130467"/>
            <a:ext cx="5549733" cy="55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861</Words>
  <Application>Microsoft Macintosh PowerPoint</Application>
  <PresentationFormat>On-screen Show (4:3)</PresentationFormat>
  <Paragraphs>104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West</dc:creator>
  <cp:lastModifiedBy>Matthew West</cp:lastModifiedBy>
  <cp:revision>26</cp:revision>
  <dcterms:created xsi:type="dcterms:W3CDTF">2018-07-13T15:00:19Z</dcterms:created>
  <dcterms:modified xsi:type="dcterms:W3CDTF">2018-10-26T16:48:01Z</dcterms:modified>
</cp:coreProperties>
</file>